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81" d="100"/>
          <a:sy n="81" d="100"/>
        </p:scale>
        <p:origin x="-69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63F1-EDB4-4596-920F-FC7AF59E2F58}" type="datetimeFigureOut">
              <a:rPr lang="en-US" smtClean="0"/>
              <a:t>5/28/15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166CB-F88A-4A25-B567-51F234E29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58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9166CB-F88A-4A25-B567-51F234E298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44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6A7E8-C53A-4412-B8AF-2A29086333CA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F0DEE-AD28-4A01-BC8E-951ED2B51E7B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5F83-25D8-459B-A4F9-094911B00641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18148-F8F5-4ECF-80A0-6FF9A97ED537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0C74-5A46-40BC-8E1A-318F3DB04629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2247-C760-4F2E-84BF-4F0FD52DD450}" type="datetime1">
              <a:rPr lang="en-US" smtClean="0"/>
              <a:t>5/28/15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7BA7F-4943-4CBA-821E-E2526432B755}" type="datetime1">
              <a:rPr lang="en-US" smtClean="0"/>
              <a:t>5/28/15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12B06-63CF-4AB2-BF79-F6C5FD1119E1}" type="datetime1">
              <a:rPr lang="en-US" smtClean="0"/>
              <a:t>5/28/15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BE386-7E98-4EEA-9E2E-104C83D31FF7}" type="datetime1">
              <a:rPr lang="en-US" smtClean="0"/>
              <a:t>5/28/15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F346-DA11-440C-82D4-8BD3631631D0}" type="datetime1">
              <a:rPr lang="en-US" smtClean="0"/>
              <a:t>5/28/15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2C22BA2-2D0B-4802-B980-B6B2DE36F522}" type="datetime1">
              <a:rPr lang="en-US" smtClean="0"/>
              <a:t>5/28/15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F7A25FA-79E4-4947-96F4-9C28195E245B}" type="datetime1">
              <a:rPr lang="en-US" smtClean="0"/>
              <a:t>5/28/15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BE3BAC9-A5B3-438E-A2EF-1B985987E7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215745" cy="3048000"/>
          </a:xfrm>
        </p:spPr>
        <p:txBody>
          <a:bodyPr/>
          <a:lstStyle/>
          <a:p>
            <a:pPr algn="r"/>
            <a:r>
              <a:rPr lang="en-US" b="1" dirty="0" err="1" smtClean="0"/>
              <a:t>Rekayasa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Pemilu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Indonesia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181600"/>
            <a:ext cx="8077200" cy="1499616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Sri Budi </a:t>
            </a:r>
            <a:r>
              <a:rPr lang="en-US" sz="2800" b="1" dirty="0" err="1" smtClean="0">
                <a:solidFill>
                  <a:schemeClr val="tx1"/>
                </a:solidFill>
              </a:rPr>
              <a:t>Eko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Wardani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err="1" smtClean="0">
                <a:solidFill>
                  <a:schemeClr val="tx1"/>
                </a:solidFill>
              </a:rPr>
              <a:t>Pusat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Kajian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Politik</a:t>
            </a:r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err="1" smtClean="0">
                <a:solidFill>
                  <a:schemeClr val="tx1"/>
                </a:solidFill>
              </a:rPr>
              <a:t>Departemen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Ilmu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Politik</a:t>
            </a:r>
            <a:r>
              <a:rPr lang="en-US" sz="2000" b="1" dirty="0" smtClean="0">
                <a:solidFill>
                  <a:schemeClr val="tx1"/>
                </a:solidFill>
              </a:rPr>
              <a:t> FISIP </a:t>
            </a:r>
            <a:r>
              <a:rPr lang="en-US" sz="2000" b="1" dirty="0" err="1" smtClean="0">
                <a:solidFill>
                  <a:schemeClr val="tx1"/>
                </a:solidFill>
              </a:rPr>
              <a:t>Universitas</a:t>
            </a:r>
            <a:r>
              <a:rPr lang="en-US" sz="2000" b="1" dirty="0" smtClean="0">
                <a:solidFill>
                  <a:schemeClr val="tx1"/>
                </a:solidFill>
              </a:rPr>
              <a:t> Indonesia (PUSKAPOL FISIP UI)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27 Mei 2015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899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Paradoks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diasumsikan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partai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dominan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mengendalikan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perilaku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anggotanya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Dewan</a:t>
            </a:r>
            <a:r>
              <a:rPr lang="en-US" dirty="0"/>
              <a:t>.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. </a:t>
            </a:r>
          </a:p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fraksi</a:t>
            </a:r>
            <a:r>
              <a:rPr lang="en-US" dirty="0" smtClean="0"/>
              <a:t>/</a:t>
            </a:r>
            <a:r>
              <a:rPr lang="en-US" dirty="0" err="1" smtClean="0"/>
              <a:t>partainya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 </a:t>
            </a:r>
            <a:r>
              <a:rPr lang="en-US" dirty="0" err="1" smtClean="0"/>
              <a:t>Kepentingan</a:t>
            </a:r>
            <a:r>
              <a:rPr lang="en-US" dirty="0" smtClean="0"/>
              <a:t> elite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. 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74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Paradoks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Pemilu</a:t>
            </a:r>
            <a:r>
              <a:rPr lang="en-US" dirty="0"/>
              <a:t> 2014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diasumsikan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caleg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terpilih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lebih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independen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terhadap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kepentingan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partainya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‘</a:t>
            </a:r>
            <a:r>
              <a:rPr lang="en-US" dirty="0" err="1" smtClean="0"/>
              <a:t>keterputusan</a:t>
            </a:r>
            <a:r>
              <a:rPr lang="en-US" dirty="0" smtClean="0"/>
              <a:t>’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momen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pascapemilu</a:t>
            </a:r>
            <a:r>
              <a:rPr lang="en-US" dirty="0" smtClean="0"/>
              <a:t>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condong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didominasi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elite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98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2014?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berkutat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prosedural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paradoks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difokuskan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memperbaiki</a:t>
            </a:r>
            <a:r>
              <a:rPr lang="en-US" b="1" dirty="0" smtClean="0"/>
              <a:t> </a:t>
            </a:r>
            <a:r>
              <a:rPr lang="en-US" b="1" dirty="0" err="1" smtClean="0"/>
              <a:t>mekanisme</a:t>
            </a:r>
            <a:r>
              <a:rPr lang="en-US" b="1" dirty="0" smtClean="0"/>
              <a:t> </a:t>
            </a:r>
            <a:r>
              <a:rPr lang="en-US" b="1" dirty="0" err="1" smtClean="0"/>
              <a:t>pencalegan</a:t>
            </a:r>
            <a:r>
              <a:rPr lang="en-US" b="1" dirty="0" smtClean="0"/>
              <a:t>, </a:t>
            </a:r>
            <a:r>
              <a:rPr lang="en-US" b="1" dirty="0" err="1" smtClean="0"/>
              <a:t>penguatan</a:t>
            </a:r>
            <a:r>
              <a:rPr lang="en-US" b="1" dirty="0" smtClean="0"/>
              <a:t> platform </a:t>
            </a:r>
            <a:r>
              <a:rPr lang="en-US" b="1" dirty="0" err="1" smtClean="0"/>
              <a:t>partai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pemilih</a:t>
            </a:r>
            <a:r>
              <a:rPr lang="en-US" b="1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68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Proses </a:t>
            </a:r>
            <a:r>
              <a:rPr lang="en-US" b="1" dirty="0" err="1" smtClean="0"/>
              <a:t>pencalegan</a:t>
            </a:r>
            <a:r>
              <a:rPr lang="en-US" b="1" dirty="0" smtClean="0"/>
              <a:t> yang </a:t>
            </a:r>
            <a:r>
              <a:rPr lang="en-US" b="1" dirty="0" err="1" smtClean="0"/>
              <a:t>melibatkan</a:t>
            </a:r>
            <a:r>
              <a:rPr lang="en-US" b="1" dirty="0" smtClean="0"/>
              <a:t> </a:t>
            </a:r>
            <a:r>
              <a:rPr lang="en-US" b="1" dirty="0" err="1" smtClean="0"/>
              <a:t>anggota</a:t>
            </a:r>
            <a:r>
              <a:rPr lang="en-US" b="1" dirty="0" smtClean="0"/>
              <a:t> </a:t>
            </a:r>
            <a:r>
              <a:rPr lang="en-US" b="1" dirty="0" err="1" smtClean="0"/>
              <a:t>partai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pemilih</a:t>
            </a:r>
            <a:r>
              <a:rPr lang="en-US" dirty="0" smtClean="0"/>
              <a:t>.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dicalonkan</a:t>
            </a:r>
            <a:r>
              <a:rPr lang="en-US" dirty="0" smtClean="0"/>
              <a:t> (</a:t>
            </a:r>
            <a:r>
              <a:rPr lang="en-US" dirty="0" err="1" smtClean="0"/>
              <a:t>kab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r>
              <a:rPr lang="en-US" dirty="0" smtClean="0"/>
              <a:t>);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di </a:t>
            </a:r>
            <a:r>
              <a:rPr lang="en-US" dirty="0" err="1" smtClean="0"/>
              <a:t>dapilnya</a:t>
            </a:r>
            <a:r>
              <a:rPr lang="en-US" dirty="0" smtClean="0"/>
              <a:t> (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).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dilampirkan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formulir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KPU. 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61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Substansi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Proses </a:t>
            </a:r>
            <a:r>
              <a:rPr lang="en-US" b="1" dirty="0" err="1" smtClean="0"/>
              <a:t>pencalegan</a:t>
            </a:r>
            <a:r>
              <a:rPr lang="en-US" b="1" dirty="0" smtClean="0"/>
              <a:t> </a:t>
            </a:r>
            <a:r>
              <a:rPr lang="en-US" b="1" dirty="0" err="1" smtClean="0"/>
              <a:t>memperhatikan</a:t>
            </a:r>
            <a:r>
              <a:rPr lang="en-US" b="1" dirty="0" smtClean="0"/>
              <a:t> </a:t>
            </a:r>
            <a:r>
              <a:rPr lang="en-US" b="1" dirty="0" err="1" smtClean="0"/>
              <a:t>kaderisasi</a:t>
            </a:r>
            <a:r>
              <a:rPr lang="en-US" b="1" dirty="0" smtClean="0"/>
              <a:t> di </a:t>
            </a:r>
            <a:r>
              <a:rPr lang="en-US" b="1" dirty="0" err="1" smtClean="0"/>
              <a:t>partai</a:t>
            </a:r>
            <a:r>
              <a:rPr lang="en-US" b="1" dirty="0" smtClean="0"/>
              <a:t>.</a:t>
            </a:r>
            <a:r>
              <a:rPr lang="en-US" dirty="0" smtClean="0"/>
              <a:t> 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di </a:t>
            </a:r>
            <a:r>
              <a:rPr lang="en-US" dirty="0" err="1" smtClean="0"/>
              <a:t>partainya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pencalonannya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(minimal 1 </a:t>
            </a:r>
            <a:r>
              <a:rPr lang="en-US" dirty="0" err="1" smtClean="0"/>
              <a:t>tahun</a:t>
            </a:r>
            <a:r>
              <a:rPr lang="en-US" dirty="0" smtClean="0"/>
              <a:t>).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DPRD </a:t>
            </a:r>
            <a:r>
              <a:rPr lang="en-US" dirty="0" err="1" smtClean="0"/>
              <a:t>kab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kepengurusan</a:t>
            </a:r>
            <a:r>
              <a:rPr lang="en-US" dirty="0" smtClean="0"/>
              <a:t> </a:t>
            </a:r>
            <a:r>
              <a:rPr lang="en-US" dirty="0" err="1" smtClean="0"/>
              <a:t>partainya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kab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minimal 1 </a:t>
            </a:r>
            <a:r>
              <a:rPr lang="en-US" dirty="0" err="1" smtClean="0"/>
              <a:t>tahun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7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Substansi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Penguatan</a:t>
            </a:r>
            <a:r>
              <a:rPr lang="en-US" b="1" dirty="0" smtClean="0"/>
              <a:t> platform </a:t>
            </a:r>
            <a:r>
              <a:rPr lang="en-US" b="1" dirty="0" err="1" smtClean="0"/>
              <a:t>partai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pemilih</a:t>
            </a:r>
            <a:r>
              <a:rPr lang="en-US" dirty="0" smtClean="0"/>
              <a:t>. </a:t>
            </a:r>
            <a:r>
              <a:rPr lang="en-US" dirty="0" err="1" smtClean="0"/>
              <a:t>Sosialisasi</a:t>
            </a:r>
            <a:r>
              <a:rPr lang="en-US" dirty="0" smtClean="0"/>
              <a:t> platform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yang </a:t>
            </a:r>
            <a:r>
              <a:rPr lang="en-US" dirty="0" err="1" smtClean="0"/>
              <a:t>difasilitasi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KPU.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pendaftaran</a:t>
            </a:r>
            <a:r>
              <a:rPr lang="en-US" dirty="0" smtClean="0"/>
              <a:t>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melampirkan</a:t>
            </a:r>
            <a:r>
              <a:rPr lang="en-US" dirty="0" smtClean="0"/>
              <a:t> platform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KPU. </a:t>
            </a:r>
          </a:p>
          <a:p>
            <a:r>
              <a:rPr lang="en-US" dirty="0" err="1" smtClean="0"/>
              <a:t>Sosialisasi</a:t>
            </a:r>
            <a:r>
              <a:rPr lang="en-US" dirty="0" smtClean="0"/>
              <a:t> platform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format </a:t>
            </a:r>
            <a:r>
              <a:rPr lang="en-US" dirty="0" err="1" smtClean="0"/>
              <a:t>debat</a:t>
            </a:r>
            <a:r>
              <a:rPr lang="en-US" dirty="0" smtClean="0"/>
              <a:t> yang </a:t>
            </a:r>
            <a:r>
              <a:rPr lang="en-US" dirty="0" err="1" smtClean="0"/>
              <a:t>menghadirkan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panelis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mengundang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8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Sistem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proporsional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terbuka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Indonesia. </a:t>
            </a:r>
          </a:p>
          <a:p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perbaikan</a:t>
            </a:r>
            <a:r>
              <a:rPr lang="en-US" dirty="0" smtClean="0">
                <a:solidFill>
                  <a:srgbClr val="FF0000"/>
                </a:solidFill>
              </a:rPr>
              <a:t> internal </a:t>
            </a:r>
            <a:r>
              <a:rPr lang="en-US" dirty="0" err="1" smtClean="0">
                <a:solidFill>
                  <a:srgbClr val="FF0000"/>
                </a:solidFill>
              </a:rPr>
              <a:t>partai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kaderisasi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pencalegan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aspek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substansi</a:t>
            </a:r>
            <a:r>
              <a:rPr lang="en-US" dirty="0" smtClean="0"/>
              <a:t>,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internal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pencalegan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ketegasan</a:t>
            </a:r>
            <a:r>
              <a:rPr lang="en-US" dirty="0" smtClean="0"/>
              <a:t> platform </a:t>
            </a:r>
            <a:r>
              <a:rPr lang="en-US" dirty="0" err="1" smtClean="0"/>
              <a:t>partai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disosialisasikan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</a:t>
            </a:r>
            <a:r>
              <a:rPr lang="en-US" dirty="0" err="1" smtClean="0"/>
              <a:t>pemilih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9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di Indonesia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endParaRPr lang="en-US" dirty="0" smtClean="0"/>
          </a:p>
          <a:p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: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Refleksi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2014?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5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1955…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Rakyat Indonesia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1955 </a:t>
            </a:r>
            <a:r>
              <a:rPr lang="en-US" dirty="0" err="1" smtClean="0"/>
              <a:t>hingga</a:t>
            </a:r>
            <a:r>
              <a:rPr lang="en-US" dirty="0" smtClean="0"/>
              <a:t> 2014,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(</a:t>
            </a:r>
            <a:r>
              <a:rPr lang="en-US" dirty="0" err="1" smtClean="0"/>
              <a:t>akan</a:t>
            </a:r>
            <a:r>
              <a:rPr lang="en-US" dirty="0" smtClean="0"/>
              <a:t>) </a:t>
            </a:r>
            <a:r>
              <a:rPr lang="en-US" dirty="0" err="1" smtClean="0"/>
              <a:t>berlanjut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Tingkat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pemilu-pemilu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(80-90%);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pemilu-pemilu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(70%).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61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Pemilu</a:t>
            </a:r>
            <a:r>
              <a:rPr lang="en-US" dirty="0" smtClean="0"/>
              <a:t> 1955: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623236"/>
              </p:ext>
            </p:extLst>
          </p:nvPr>
        </p:nvGraphicFramePr>
        <p:xfrm>
          <a:off x="914400" y="1981200"/>
          <a:ext cx="7543800" cy="3954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9160"/>
                <a:gridCol w="1222256"/>
                <a:gridCol w="1693506"/>
                <a:gridCol w="1539551"/>
                <a:gridCol w="1077686"/>
                <a:gridCol w="1231641"/>
              </a:tblGrid>
              <a:tr h="10287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Pemilu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Sistem 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Pemilu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Cara Pencalonan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Pihak yang Mencalonkan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Larangan Memilih dan Dipilih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Pengisian </a:t>
                      </a:r>
                      <a:r>
                        <a:rPr lang="en-US" sz="1600" dirty="0" err="1">
                          <a:effectLst/>
                        </a:rPr>
                        <a:t>Lembaga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Perwakilan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4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1955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</a:rPr>
                        <a:t>Proporsional</a:t>
                      </a:r>
                      <a:r>
                        <a:rPr lang="en-US" sz="1600" dirty="0" smtClean="0">
                          <a:effectLst/>
                        </a:rPr>
                        <a:t> (</a:t>
                      </a:r>
                      <a:r>
                        <a:rPr lang="en-US" sz="1600" dirty="0" err="1" smtClean="0">
                          <a:effectLst/>
                        </a:rPr>
                        <a:t>pemilih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memberikan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suara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kepada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calon</a:t>
                      </a:r>
                      <a:r>
                        <a:rPr lang="en-US" sz="1600" baseline="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id-ID" sz="1600" dirty="0">
                          <a:effectLst/>
                        </a:rPr>
                        <a:t>Calon harus didukung sejumlah </a:t>
                      </a:r>
                      <a:r>
                        <a:rPr lang="id-ID" sz="1600" dirty="0" smtClean="0">
                          <a:effectLst/>
                        </a:rPr>
                        <a:t>pemilih.  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Daftar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Calon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disusun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oleh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Panitia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Pemilihan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Pemberian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nomor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urut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diakukan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dengan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undian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600" dirty="0">
                          <a:effectLst/>
                        </a:rPr>
                        <a:t>Perorangan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Kumpulan   (o</a:t>
                      </a:r>
                      <a:r>
                        <a:rPr lang="id-ID" sz="1600" dirty="0" smtClean="0">
                          <a:effectLst/>
                        </a:rPr>
                        <a:t>rganisasi atau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p</a:t>
                      </a:r>
                      <a:r>
                        <a:rPr lang="en-US" sz="1600" dirty="0" err="1" smtClean="0">
                          <a:effectLst/>
                        </a:rPr>
                        <a:t>artai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politik</a:t>
                      </a:r>
                      <a:r>
                        <a:rPr lang="en-US" sz="1600" baseline="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Tidak ada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Dipilih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07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: </a:t>
            </a:r>
            <a:r>
              <a:rPr lang="en-US" dirty="0" err="1" smtClean="0"/>
              <a:t>tertutup-nomor</a:t>
            </a:r>
            <a:r>
              <a:rPr lang="en-US" dirty="0" smtClean="0"/>
              <a:t>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137489"/>
              </p:ext>
            </p:extLst>
          </p:nvPr>
        </p:nvGraphicFramePr>
        <p:xfrm>
          <a:off x="685800" y="1801812"/>
          <a:ext cx="7772400" cy="4160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2771"/>
                <a:gridCol w="1392213"/>
                <a:gridCol w="1408490"/>
                <a:gridCol w="1496735"/>
                <a:gridCol w="1336524"/>
                <a:gridCol w="1335667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Pemilu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Sistem </a:t>
                      </a:r>
                      <a:endParaRPr lang="en-US" sz="13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Pemilu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Cara Pencalonan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Pihak yang Mencalonkan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Larangan Memilih dan Dipilih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Pengisian </a:t>
                      </a:r>
                      <a:r>
                        <a:rPr lang="en-US" sz="1300">
                          <a:effectLst/>
                        </a:rPr>
                        <a:t>Lembaga Perwakilan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1971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Perwakilan berimbang dengan stelsel daftar </a:t>
                      </a:r>
                      <a:r>
                        <a:rPr lang="id-ID" sz="1300" dirty="0" smtClean="0">
                          <a:effectLst/>
                        </a:rPr>
                        <a:t>tertutup</a:t>
                      </a:r>
                      <a:endParaRPr lang="en-US" sz="13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3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Pemilih</a:t>
                      </a:r>
                      <a:r>
                        <a:rPr lang="en-US" sz="13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memberikan</a:t>
                      </a:r>
                      <a:r>
                        <a:rPr lang="en-US" sz="13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suara</a:t>
                      </a:r>
                      <a:r>
                        <a:rPr lang="en-US" sz="13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pada</a:t>
                      </a:r>
                      <a:r>
                        <a:rPr lang="en-US" sz="13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partai</a:t>
                      </a:r>
                      <a:r>
                        <a:rPr lang="en-US" sz="13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3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politik</a:t>
                      </a:r>
                      <a:r>
                        <a:rPr lang="en-US" sz="13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Peserta pemilu membuat daftar calon dengan nomor urut. Pemerintah melakukan penelitian khusus memastikan tidak ada calon dari PKI atau ormas terlarang.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Bukan organisasi terlarang</a:t>
                      </a:r>
                      <a:endParaRPr lang="en-US" sz="130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Partai politik</a:t>
                      </a:r>
                      <a:endParaRPr lang="en-US" sz="130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Golongan karya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Bekas anggota PKI dan ormasnya</a:t>
                      </a:r>
                      <a:endParaRPr lang="en-US" sz="13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 </a:t>
                      </a:r>
                      <a:endParaRPr lang="en-US" sz="130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Anggota ABRI </a:t>
                      </a:r>
                      <a:endParaRPr lang="en-US" sz="13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Dipilih</a:t>
                      </a:r>
                      <a:endParaRPr lang="en-US" sz="130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>
                          <a:effectLst/>
                        </a:rPr>
                        <a:t>Diangkat (ABRI)</a:t>
                      </a:r>
                      <a:endParaRPr lang="en-US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1977 – 1997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Proporsional daftar tertutup </a:t>
                      </a:r>
                      <a:r>
                        <a:rPr lang="en-US" sz="1300" dirty="0" smtClean="0">
                          <a:effectLst/>
                        </a:rPr>
                        <a:t>(</a:t>
                      </a:r>
                      <a:r>
                        <a:rPr lang="en-US" sz="1300" dirty="0" err="1" smtClean="0">
                          <a:effectLst/>
                        </a:rPr>
                        <a:t>Pemilih</a:t>
                      </a:r>
                      <a:r>
                        <a:rPr lang="en-US" sz="1300" dirty="0" smtClean="0">
                          <a:effectLst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</a:rPr>
                        <a:t>memberikan</a:t>
                      </a:r>
                      <a:r>
                        <a:rPr lang="en-US" sz="1300" dirty="0" smtClean="0">
                          <a:effectLst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</a:rPr>
                        <a:t>suara</a:t>
                      </a:r>
                      <a:r>
                        <a:rPr lang="en-US" sz="1300" dirty="0" smtClean="0">
                          <a:effectLst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</a:rPr>
                        <a:t>pada</a:t>
                      </a:r>
                      <a:r>
                        <a:rPr lang="en-US" sz="1300" dirty="0" smtClean="0">
                          <a:effectLst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</a:rPr>
                        <a:t>partai</a:t>
                      </a:r>
                      <a:r>
                        <a:rPr lang="en-US" sz="1300" dirty="0" smtClean="0">
                          <a:effectLst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</a:rPr>
                        <a:t>politik</a:t>
                      </a:r>
                      <a:r>
                        <a:rPr lang="en-US" sz="1300" dirty="0" smtClean="0">
                          <a:effectLst/>
                        </a:rPr>
                        <a:t>)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Daftar calon disusun oleh partai politik (PPP, PDI) dan Golkar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PPP, PDI, Golkar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 dirty="0">
                          <a:effectLst/>
                        </a:rPr>
                        <a:t>Bekas anggota PKI dan ormasnya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 dirty="0">
                          <a:effectLst/>
                        </a:rPr>
                        <a:t>Anggota ABRI 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 dirty="0">
                          <a:effectLst/>
                        </a:rPr>
                        <a:t>Dipilih</a:t>
                      </a:r>
                      <a:endParaRPr lang="en-US" sz="13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300" dirty="0">
                          <a:effectLst/>
                        </a:rPr>
                        <a:t>Diangkat (ABRI)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2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: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, </a:t>
            </a:r>
            <a:r>
              <a:rPr lang="en-US" dirty="0" err="1" smtClean="0"/>
              <a:t>caleg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617372"/>
              </p:ext>
            </p:extLst>
          </p:nvPr>
        </p:nvGraphicFramePr>
        <p:xfrm>
          <a:off x="838200" y="1905000"/>
          <a:ext cx="7620000" cy="3947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7030"/>
                <a:gridCol w="1364914"/>
                <a:gridCol w="1380873"/>
                <a:gridCol w="1467388"/>
                <a:gridCol w="1310318"/>
                <a:gridCol w="1309477"/>
              </a:tblGrid>
              <a:tr h="7511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Pemilu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Sistem 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Pemilu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Cara Pencalonan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Pihak yang Mencalonkan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Larangan Memilih dan Dipilih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Pengisian </a:t>
                      </a:r>
                      <a:r>
                        <a:rPr lang="en-US" sz="1600">
                          <a:effectLst/>
                        </a:rPr>
                        <a:t>Lembaga Perwakilan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11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1999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Proporsional daftar </a:t>
                      </a:r>
                      <a:r>
                        <a:rPr lang="id-ID" sz="1600" dirty="0" smtClean="0">
                          <a:effectLst/>
                        </a:rPr>
                        <a:t>tertutup</a:t>
                      </a:r>
                      <a:r>
                        <a:rPr lang="en-US" sz="1600" dirty="0" smtClean="0">
                          <a:effectLst/>
                        </a:rPr>
                        <a:t> (</a:t>
                      </a:r>
                      <a:r>
                        <a:rPr lang="en-US" sz="1600" dirty="0" err="1" smtClean="0">
                          <a:effectLst/>
                        </a:rPr>
                        <a:t>pilih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partai</a:t>
                      </a:r>
                      <a:r>
                        <a:rPr lang="en-U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r>
                        <a:rPr lang="id-ID" sz="1600" dirty="0" smtClean="0">
                          <a:effectLst/>
                        </a:rPr>
                        <a:t>Daftar calon disusun oleh partai politik peserta pemilu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Partai politik yang memenuhi syarat UU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Anggota TNI/Polri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600" dirty="0">
                          <a:effectLst/>
                        </a:rPr>
                        <a:t>Dipilih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600" dirty="0">
                          <a:effectLst/>
                        </a:rPr>
                        <a:t>Diangkat (ABRI)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14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2004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Proporsional semi </a:t>
                      </a:r>
                      <a:r>
                        <a:rPr lang="id-ID" sz="1600" dirty="0" smtClean="0">
                          <a:effectLst/>
                        </a:rPr>
                        <a:t>terbuka</a:t>
                      </a:r>
                      <a:r>
                        <a:rPr lang="en-US" sz="1600" dirty="0" smtClean="0">
                          <a:effectLst/>
                        </a:rPr>
                        <a:t> (</a:t>
                      </a:r>
                      <a:r>
                        <a:rPr lang="en-US" sz="1600" dirty="0" err="1" smtClean="0">
                          <a:effectLst/>
                        </a:rPr>
                        <a:t>pilih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partai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atau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partai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dan</a:t>
                      </a:r>
                      <a:r>
                        <a:rPr lang="en-US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</a:rPr>
                        <a:t>calon</a:t>
                      </a:r>
                      <a:r>
                        <a:rPr lang="en-US" sz="1600" baseline="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Daftar calon disusun oleh partai politik peserta pemilu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 Partai politik yang memenuhi syarat sesuai UU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Anggota TNI/Polri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Dipilih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14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2009 dan 2014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Proporsional daftar terbuka </a:t>
                      </a:r>
                      <a:r>
                        <a:rPr lang="id-ID" sz="1600" dirty="0" smtClean="0">
                          <a:effectLst/>
                        </a:rPr>
                        <a:t>(</a:t>
                      </a:r>
                      <a:r>
                        <a:rPr lang="en-US" sz="1600" dirty="0" err="1" smtClean="0">
                          <a:effectLst/>
                        </a:rPr>
                        <a:t>pilih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calon</a:t>
                      </a:r>
                      <a:r>
                        <a:rPr lang="id-ID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Daftar calon disusun oleh partai politik peserta pemilu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Partai politik yang memenuhi syarat UU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Anggota TNI/Polri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Dipilih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46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Dari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i="1" dirty="0"/>
              <a:t>: </a:t>
            </a:r>
            <a:r>
              <a:rPr lang="en-US" i="1" dirty="0" err="1"/>
              <a:t>Apa</a:t>
            </a:r>
            <a:r>
              <a:rPr lang="en-US" i="1" dirty="0"/>
              <a:t> yang </a:t>
            </a:r>
            <a:r>
              <a:rPr lang="en-US" i="1" dirty="0" err="1"/>
              <a:t>berubah</a:t>
            </a:r>
            <a:r>
              <a:rPr lang="en-US" i="1" dirty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dirty="0" smtClean="0"/>
              <a:t>TERTUTUP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keterpilihannya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dirty="0" smtClean="0"/>
              <a:t>TERBUKA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 err="1" smtClean="0"/>
              <a:t>Parpol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;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keterpilihan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, </a:t>
            </a:r>
            <a:r>
              <a:rPr lang="en-US" dirty="0" err="1" smtClean="0"/>
              <a:t>mandiri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(UUD 1945). </a:t>
            </a:r>
          </a:p>
          <a:p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Terbuka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di </a:t>
            </a:r>
            <a:r>
              <a:rPr lang="en-US" dirty="0" err="1" smtClean="0"/>
              <a:t>dapilnya</a:t>
            </a:r>
            <a:r>
              <a:rPr lang="en-US" dirty="0" smtClean="0"/>
              <a:t>. 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dapil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mengedepankan</a:t>
            </a:r>
            <a:r>
              <a:rPr lang="en-US" dirty="0" smtClean="0"/>
              <a:t> dialog.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Ada </a:t>
            </a:r>
            <a:r>
              <a:rPr lang="en-US" dirty="0" err="1" smtClean="0"/>
              <a:t>keterikatan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di </a:t>
            </a:r>
            <a:r>
              <a:rPr lang="en-US" dirty="0" err="1" smtClean="0"/>
              <a:t>dapilnya</a:t>
            </a:r>
            <a:r>
              <a:rPr lang="en-US" dirty="0" smtClean="0"/>
              <a:t>,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modal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 </a:t>
            </a:r>
          </a:p>
          <a:p>
            <a:pPr marL="633222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50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Refleksi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Terbuka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Font typeface="+mj-lt"/>
              <a:buAutoNum type="arabicPeriod" startAt="5"/>
            </a:pP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antarcaleg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dapil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. </a:t>
            </a:r>
          </a:p>
          <a:p>
            <a:pPr marL="633222" indent="-514350">
              <a:buFont typeface="+mj-lt"/>
              <a:buAutoNum type="arabicPeriod" startAt="5"/>
            </a:pPr>
            <a:r>
              <a:rPr lang="en-US" dirty="0" err="1"/>
              <a:t>Popularitas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keterpilihan</a:t>
            </a:r>
            <a:r>
              <a:rPr lang="en-US" dirty="0"/>
              <a:t> </a:t>
            </a:r>
            <a:r>
              <a:rPr lang="en-US" dirty="0" err="1"/>
              <a:t>caleg</a:t>
            </a:r>
            <a:r>
              <a:rPr lang="en-US" dirty="0"/>
              <a:t>.  </a:t>
            </a:r>
            <a:endParaRPr lang="en-US" dirty="0" smtClean="0"/>
          </a:p>
          <a:p>
            <a:pPr marL="633222" indent="-514350">
              <a:buFont typeface="+mj-lt"/>
              <a:buAutoNum type="arabicPeriod" startAt="5"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caleg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</a:p>
          <a:p>
            <a:pPr marL="633222" indent="-514350">
              <a:buFont typeface="+mj-lt"/>
              <a:buAutoNum type="arabicPeriod" startAt="5"/>
            </a:pPr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 (platform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).</a:t>
            </a:r>
          </a:p>
          <a:p>
            <a:pPr marL="633222" indent="-514350">
              <a:buFont typeface="+mj-lt"/>
              <a:buAutoNum type="arabicPeriod" startAt="5"/>
            </a:pP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merekrut</a:t>
            </a:r>
            <a:r>
              <a:rPr lang="en-US" dirty="0" smtClean="0"/>
              <a:t> “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” yang </a:t>
            </a:r>
            <a:r>
              <a:rPr lang="en-US" dirty="0" err="1" smtClean="0"/>
              <a:t>berpeluang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r>
              <a:rPr lang="en-US" dirty="0" smtClean="0"/>
              <a:t> –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kader</a:t>
            </a:r>
            <a:r>
              <a:rPr lang="en-US" dirty="0" smtClean="0"/>
              <a:t>/non </a:t>
            </a:r>
            <a:r>
              <a:rPr lang="en-US" dirty="0" err="1" smtClean="0"/>
              <a:t>kader</a:t>
            </a:r>
            <a:r>
              <a:rPr lang="en-US" dirty="0" smtClean="0"/>
              <a:t> –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caleg</a:t>
            </a:r>
            <a:r>
              <a:rPr lang="en-US" dirty="0" smtClean="0"/>
              <a:t>. </a:t>
            </a:r>
          </a:p>
          <a:p>
            <a:pPr marL="118872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BAC9-A5B3-438E-A2EF-1B985987E7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336</TotalTime>
  <Words>997</Words>
  <Application>Microsoft Macintosh PowerPoint</Application>
  <PresentationFormat>On-screen Show (4:3)</PresentationFormat>
  <Paragraphs>145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Module</vt:lpstr>
      <vt:lpstr>Rekayasa Sistem Pemilu untuk Penguatan Demokrasi Indonesia</vt:lpstr>
      <vt:lpstr>Pokok Bahasan</vt:lpstr>
      <vt:lpstr>Pemilu kita sejak 1955…</vt:lpstr>
      <vt:lpstr>Pemilu 1955: calon perseorangan dan kumpulan</vt:lpstr>
      <vt:lpstr>Pemilu Orde Baru: tertutup-nomor urut dan mobilisasi pemilih</vt:lpstr>
      <vt:lpstr>Pemilu Reformasi: perubahan posisi pemilih, caleg, dan partai politik  </vt:lpstr>
      <vt:lpstr>Dari sistem tertutup ke terbuka: Apa yang berubah?</vt:lpstr>
      <vt:lpstr>Refleksi Tertutup ke Terbuka</vt:lpstr>
      <vt:lpstr>Refleksi Tertutup ke Terbuka</vt:lpstr>
      <vt:lpstr>Paradoks Hasil Pemilu 2014</vt:lpstr>
      <vt:lpstr>Paradoks Hasil Pemilu 2014</vt:lpstr>
      <vt:lpstr>Apa setelah Pemilu 2014?</vt:lpstr>
      <vt:lpstr>Revisi Aspek Substansi</vt:lpstr>
      <vt:lpstr>Revisi Aspek Substansi</vt:lpstr>
      <vt:lpstr>Revisi Aspek Substansi</vt:lpstr>
      <vt:lpstr>Penutup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Rekayasa Sistem Pemilu untuk Konsolidasi Demokrasi</dc:title>
  <dc:creator>ismail - [2010]</dc:creator>
  <cp:lastModifiedBy>Reza Syawawi</cp:lastModifiedBy>
  <cp:revision>49</cp:revision>
  <dcterms:created xsi:type="dcterms:W3CDTF">2015-05-25T23:40:32Z</dcterms:created>
  <dcterms:modified xsi:type="dcterms:W3CDTF">2015-05-28T07:03:09Z</dcterms:modified>
</cp:coreProperties>
</file>