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420" r:id="rId4"/>
    <p:sldId id="414" r:id="rId5"/>
    <p:sldId id="413" r:id="rId6"/>
    <p:sldId id="279" r:id="rId7"/>
    <p:sldId id="382" r:id="rId8"/>
    <p:sldId id="258" r:id="rId9"/>
    <p:sldId id="383" r:id="rId10"/>
    <p:sldId id="384" r:id="rId11"/>
    <p:sldId id="412" r:id="rId12"/>
    <p:sldId id="417" r:id="rId13"/>
    <p:sldId id="385" r:id="rId14"/>
    <p:sldId id="415" r:id="rId15"/>
    <p:sldId id="419" r:id="rId16"/>
    <p:sldId id="421" r:id="rId17"/>
    <p:sldId id="418" r:id="rId18"/>
    <p:sldId id="311" r:id="rId19"/>
    <p:sldId id="405" r:id="rId20"/>
    <p:sldId id="41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6" autoAdjust="0"/>
    <p:restoredTop sz="94660"/>
  </p:normalViewPr>
  <p:slideViewPr>
    <p:cSldViewPr snapToGrid="0">
      <p:cViewPr>
        <p:scale>
          <a:sx n="50" d="100"/>
          <a:sy n="50" d="100"/>
        </p:scale>
        <p:origin x="-1362" y="-60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200A96-F130-40D9-9AB2-92FBED85D9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17E81915-42EA-4F41-B888-835F11C4AC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82920D47-189F-46BC-84D8-F60F139039BA}"/>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5" name="Footer Placeholder 4">
            <a:extLst>
              <a:ext uri="{FF2B5EF4-FFF2-40B4-BE49-F238E27FC236}">
                <a16:creationId xmlns:a16="http://schemas.microsoft.com/office/drawing/2014/main" xmlns="" id="{CE39A118-4FDB-4CB2-9A55-CE6A5F4777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F4C8388-A999-4331-AE61-32735447BDCC}"/>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2995527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1C2572-217B-4562-AF5E-32837124B8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C6F40820-3541-4E7E-8829-2ADEEE678A0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03A0D44A-475A-46C2-AFE6-804884CD03CE}"/>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5" name="Footer Placeholder 4">
            <a:extLst>
              <a:ext uri="{FF2B5EF4-FFF2-40B4-BE49-F238E27FC236}">
                <a16:creationId xmlns:a16="http://schemas.microsoft.com/office/drawing/2014/main" xmlns="" id="{D6319446-FC9A-467B-AF3D-DC12F49954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0F573EF-840D-44C7-ABF6-B0E6DFB64A90}"/>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43355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48C8BB-915F-4A1F-9693-951B174583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21AE1A7E-CDA0-49DB-908D-93FEE9F591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DA8DFCA-FDA8-4C91-90AF-4CECB4085D62}"/>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5" name="Footer Placeholder 4">
            <a:extLst>
              <a:ext uri="{FF2B5EF4-FFF2-40B4-BE49-F238E27FC236}">
                <a16:creationId xmlns:a16="http://schemas.microsoft.com/office/drawing/2014/main" xmlns="" id="{06BF00F2-3B36-4118-8E67-E11B5203FC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4C5AF46-3DE2-4621-89A3-E972A5A80261}"/>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2647482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69D663-22CC-4903-9666-0664DE422A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6575716-1FFA-4451-AB9C-4524089536F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EF331988-330C-4726-A1FD-3C81A3D6900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9FAD7AFF-1D53-4A5E-8D57-A6B7BB29156F}"/>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6" name="Footer Placeholder 5">
            <a:extLst>
              <a:ext uri="{FF2B5EF4-FFF2-40B4-BE49-F238E27FC236}">
                <a16:creationId xmlns:a16="http://schemas.microsoft.com/office/drawing/2014/main" xmlns="" id="{5B3BF0BC-32FA-4CE2-91F6-AED90B641F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2A9738FC-2680-4CAA-992F-C5F7F6F81C31}"/>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3045121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55CCE2-E9C2-4273-811A-F38A1D2ECC7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93CE443-4841-4F67-9EF7-3803811429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25884516-95DB-45E5-9FC7-A80439316D3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056B7731-C86C-4ABF-83C5-54D11A9784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96145971-4990-49C6-B0F2-FA7B32B2A3A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5CB034B7-D504-4FB4-A7A7-AE02B66BF8DC}"/>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8" name="Footer Placeholder 7">
            <a:extLst>
              <a:ext uri="{FF2B5EF4-FFF2-40B4-BE49-F238E27FC236}">
                <a16:creationId xmlns:a16="http://schemas.microsoft.com/office/drawing/2014/main" xmlns="" id="{64486C64-D751-4B6C-95E7-AC6DDC3FD3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72AFC353-D034-4C7F-A63F-C1A74567A7D8}"/>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29085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6B28BA-57F3-4203-9D4B-19E843AF654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01AF103D-85C8-4031-8DF9-5A674A0BEC1B}"/>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4" name="Footer Placeholder 3">
            <a:extLst>
              <a:ext uri="{FF2B5EF4-FFF2-40B4-BE49-F238E27FC236}">
                <a16:creationId xmlns:a16="http://schemas.microsoft.com/office/drawing/2014/main" xmlns="" id="{E7699C27-241B-4280-AA82-ED368AD6DC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46171BE3-BD45-4478-ABA6-320C023461DF}"/>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2027938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8D0E7CAB-EA45-4625-83D1-3D18F0B95142}"/>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3" name="Footer Placeholder 2">
            <a:extLst>
              <a:ext uri="{FF2B5EF4-FFF2-40B4-BE49-F238E27FC236}">
                <a16:creationId xmlns:a16="http://schemas.microsoft.com/office/drawing/2014/main" xmlns="" id="{26173F01-6856-4FD2-A8DE-C9F557CBC89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FC55A508-0A68-4F32-8E61-E2573FBE8A1B}"/>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2884108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F29366-CBFD-4140-8A47-FD952B660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5CD170EA-24BC-4116-9A77-7A7AE01124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FC95F45F-D1C7-4143-A4E2-1CEB581EC1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99C862E3-B070-426E-8779-C7D7A08C7C1C}"/>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6" name="Footer Placeholder 5">
            <a:extLst>
              <a:ext uri="{FF2B5EF4-FFF2-40B4-BE49-F238E27FC236}">
                <a16:creationId xmlns:a16="http://schemas.microsoft.com/office/drawing/2014/main" xmlns="" id="{6D52F8F2-80E2-400F-AB0E-B8116F3BF0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8A45CCA-1B4F-454B-86A2-D2AD5C24F267}"/>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3187955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6BA362-4620-4FAD-B042-4B6D57639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10FD3C1C-13F1-48B9-87AC-1F9ACE654F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78865B6-1E4D-4B4B-9B6C-73C00309F9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0D241DE9-35B0-4817-AABB-3DAFA2988A79}"/>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6" name="Footer Placeholder 5">
            <a:extLst>
              <a:ext uri="{FF2B5EF4-FFF2-40B4-BE49-F238E27FC236}">
                <a16:creationId xmlns:a16="http://schemas.microsoft.com/office/drawing/2014/main" xmlns="" id="{8BCDF317-A797-461E-BDA3-01C12BFC2A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9F5E900-3B12-4E3E-9344-5E8E71CFB194}"/>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2724683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5BEAF7-5F72-46B5-B33F-5D6E284CDE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CB82B9BD-8EF7-44EE-BC9B-B36E5F7590B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6EFBE20-CC70-4A5C-95B8-FF2D2BA78D31}"/>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5" name="Footer Placeholder 4">
            <a:extLst>
              <a:ext uri="{FF2B5EF4-FFF2-40B4-BE49-F238E27FC236}">
                <a16:creationId xmlns:a16="http://schemas.microsoft.com/office/drawing/2014/main" xmlns="" id="{397B2D09-3306-4628-80FB-53D78053CA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849A1B3-2211-4E55-86F5-41CD71CC9210}"/>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905975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F482185-FA8B-4F7A-9A31-2BA9AD1DE97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2ED5CB6E-C210-42BF-8D2A-F2FAA77AE3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E5E1F3C-DC9E-42B6-9BCE-3E671E300C7E}"/>
              </a:ext>
            </a:extLst>
          </p:cNvPr>
          <p:cNvSpPr>
            <a:spLocks noGrp="1"/>
          </p:cNvSpPr>
          <p:nvPr>
            <p:ph type="dt" sz="half" idx="10"/>
          </p:nvPr>
        </p:nvSpPr>
        <p:spPr/>
        <p:txBody>
          <a:bodyPr/>
          <a:lstStyle/>
          <a:p>
            <a:fld id="{01B0198C-F642-49CF-95A7-FC6C4747BAEF}" type="datetimeFigureOut">
              <a:rPr lang="en-US" smtClean="0"/>
              <a:t>17-Jan-19</a:t>
            </a:fld>
            <a:endParaRPr lang="en-US"/>
          </a:p>
        </p:txBody>
      </p:sp>
      <p:sp>
        <p:nvSpPr>
          <p:cNvPr id="5" name="Footer Placeholder 4">
            <a:extLst>
              <a:ext uri="{FF2B5EF4-FFF2-40B4-BE49-F238E27FC236}">
                <a16:creationId xmlns:a16="http://schemas.microsoft.com/office/drawing/2014/main" xmlns="" id="{E45047B9-03D7-437C-B9AD-530BE23ED4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CCA9F817-387C-4CA7-BA02-A911CD353912}"/>
              </a:ext>
            </a:extLst>
          </p:cNvPr>
          <p:cNvSpPr>
            <a:spLocks noGrp="1"/>
          </p:cNvSpPr>
          <p:nvPr>
            <p:ph type="sldNum" sz="quarter" idx="12"/>
          </p:nvPr>
        </p:nvSpPr>
        <p:spPr/>
        <p:txBody>
          <a:bodyPr/>
          <a:lstStyle/>
          <a:p>
            <a:fld id="{76D4F99F-A0DB-47D8-954E-6FD2B46D76AA}" type="slidenum">
              <a:rPr lang="en-US" smtClean="0"/>
              <a:t>‹#›</a:t>
            </a:fld>
            <a:endParaRPr lang="en-US"/>
          </a:p>
        </p:txBody>
      </p:sp>
    </p:spTree>
    <p:extLst>
      <p:ext uri="{BB962C8B-B14F-4D97-AF65-F5344CB8AC3E}">
        <p14:creationId xmlns:p14="http://schemas.microsoft.com/office/powerpoint/2010/main" val="210190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39B8685-5F91-4819-A9B6-B8D06B7205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56AADC6F-1932-49DB-8CD5-A9FABD204B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1A9CE89-5FDB-46C7-A207-314AC1B5DB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B0198C-F642-49CF-95A7-FC6C4747BAEF}" type="datetimeFigureOut">
              <a:rPr lang="en-US" smtClean="0"/>
              <a:t>17-Jan-19</a:t>
            </a:fld>
            <a:endParaRPr lang="en-US"/>
          </a:p>
        </p:txBody>
      </p:sp>
      <p:sp>
        <p:nvSpPr>
          <p:cNvPr id="5" name="Footer Placeholder 4">
            <a:extLst>
              <a:ext uri="{FF2B5EF4-FFF2-40B4-BE49-F238E27FC236}">
                <a16:creationId xmlns:a16="http://schemas.microsoft.com/office/drawing/2014/main" xmlns="" id="{C4BA7398-C18D-4EC9-9BBE-3D4A5B8FDB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8D99517F-F1D1-465D-8DAF-BC8C74B767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D4F99F-A0DB-47D8-954E-6FD2B46D76AA}" type="slidenum">
              <a:rPr lang="en-US" smtClean="0"/>
              <a:t>‹#›</a:t>
            </a:fld>
            <a:endParaRPr lang="en-US"/>
          </a:p>
        </p:txBody>
      </p:sp>
    </p:spTree>
    <p:extLst>
      <p:ext uri="{BB962C8B-B14F-4D97-AF65-F5344CB8AC3E}">
        <p14:creationId xmlns:p14="http://schemas.microsoft.com/office/powerpoint/2010/main" val="31491809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bogor.tribunnews.com/2019/01/14/orang-gila-bisa-nyoblos-djoko-santoso-sebut-prabowo-sandiaga-uno-ancam-mundur-dari-pilpres-2019" TargetMode="External"/><Relationship Id="rId2" Type="http://schemas.openxmlformats.org/officeDocument/2006/relationships/hyperlink" Target="NUL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807A9EA-9171-4729-B18B-96D7B3A339B2}"/>
              </a:ext>
            </a:extLst>
          </p:cNvPr>
          <p:cNvSpPr>
            <a:spLocks noGrp="1"/>
          </p:cNvSpPr>
          <p:nvPr>
            <p:ph type="ctrTitle"/>
          </p:nvPr>
        </p:nvSpPr>
        <p:spPr/>
        <p:txBody>
          <a:bodyPr>
            <a:normAutofit/>
          </a:bodyPr>
          <a:lstStyle/>
          <a:p>
            <a:r>
              <a:rPr lang="en-US" sz="4400" b="1" dirty="0" err="1"/>
              <a:t>Hak</a:t>
            </a:r>
            <a:r>
              <a:rPr lang="en-US" sz="4400" b="1" dirty="0"/>
              <a:t> </a:t>
            </a:r>
            <a:r>
              <a:rPr lang="en-US" sz="4400" b="1" dirty="0" err="1"/>
              <a:t>Pilih</a:t>
            </a:r>
            <a:r>
              <a:rPr lang="en-US" sz="4400" b="1" dirty="0"/>
              <a:t> </a:t>
            </a:r>
            <a:r>
              <a:rPr lang="en-US" sz="4400" b="1" dirty="0" err="1"/>
              <a:t>Penyandang</a:t>
            </a:r>
            <a:r>
              <a:rPr lang="en-US" sz="4400" b="1" dirty="0"/>
              <a:t> </a:t>
            </a:r>
            <a:r>
              <a:rPr lang="en-US" sz="4400" b="1" dirty="0" err="1"/>
              <a:t>Disabilitas</a:t>
            </a:r>
            <a:r>
              <a:rPr lang="en-US" sz="4400" b="1" dirty="0"/>
              <a:t> Mental dan </a:t>
            </a:r>
            <a:r>
              <a:rPr lang="en-US" sz="4400" b="1" dirty="0" err="1"/>
              <a:t>Potensi</a:t>
            </a:r>
            <a:r>
              <a:rPr lang="en-US" sz="4400" b="1" dirty="0"/>
              <a:t> </a:t>
            </a:r>
            <a:r>
              <a:rPr lang="en-US" sz="4400" b="1" dirty="0" err="1"/>
              <a:t>Kecurangan</a:t>
            </a:r>
            <a:r>
              <a:rPr lang="en-US" sz="4400" b="1" dirty="0"/>
              <a:t> Pemilu</a:t>
            </a:r>
          </a:p>
        </p:txBody>
      </p:sp>
      <p:sp>
        <p:nvSpPr>
          <p:cNvPr id="3" name="Subtitle 2">
            <a:extLst>
              <a:ext uri="{FF2B5EF4-FFF2-40B4-BE49-F238E27FC236}">
                <a16:creationId xmlns:a16="http://schemas.microsoft.com/office/drawing/2014/main" xmlns="" id="{68646EED-8540-47BD-8BC1-07D705C2124F}"/>
              </a:ext>
            </a:extLst>
          </p:cNvPr>
          <p:cNvSpPr>
            <a:spLocks noGrp="1"/>
          </p:cNvSpPr>
          <p:nvPr>
            <p:ph type="subTitle" idx="1"/>
          </p:nvPr>
        </p:nvSpPr>
        <p:spPr/>
        <p:txBody>
          <a:bodyPr/>
          <a:lstStyle/>
          <a:p>
            <a:endParaRPr lang="en-US" dirty="0"/>
          </a:p>
          <a:p>
            <a:endParaRPr lang="en-US" dirty="0"/>
          </a:p>
        </p:txBody>
      </p:sp>
      <p:sp>
        <p:nvSpPr>
          <p:cNvPr id="4" name="Title 1">
            <a:extLst>
              <a:ext uri="{FF2B5EF4-FFF2-40B4-BE49-F238E27FC236}">
                <a16:creationId xmlns="" xmlns:a16="http://schemas.microsoft.com/office/drawing/2014/main" xmlns:lc="http://schemas.openxmlformats.org/drawingml/2006/lockedCanvas" id="{4807A9EA-9171-4729-B18B-96D7B3A339B2}"/>
              </a:ext>
            </a:extLst>
          </p:cNvPr>
          <p:cNvSpPr>
            <a:spLocks noGrp="1"/>
          </p:cNvSpPr>
          <p:nvPr/>
        </p:nvSpPr>
        <p:spPr>
          <a:xfrm>
            <a:off x="1524000" y="5105400"/>
            <a:ext cx="9144000" cy="153035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smtClean="0">
                <a:latin typeface="Times New Roman" panose="02020603050405020304" pitchFamily="18" charset="0"/>
                <a:cs typeface="Times New Roman" panose="02020603050405020304" pitchFamily="18" charset="0"/>
              </a:rPr>
              <a:t>Titi Anggraini</a:t>
            </a:r>
          </a:p>
          <a:p>
            <a:r>
              <a:rPr lang="en-US" sz="2800" smtClean="0">
                <a:latin typeface="Times New Roman" panose="02020603050405020304" pitchFamily="18" charset="0"/>
                <a:cs typeface="Times New Roman" panose="02020603050405020304" pitchFamily="18" charset="0"/>
              </a:rPr>
              <a:t>Direktur Eksekutif Perludem</a:t>
            </a:r>
          </a:p>
          <a:p>
            <a:r>
              <a:rPr lang="en-US" sz="2800" smtClean="0">
                <a:latin typeface="Times New Roman" panose="02020603050405020304" pitchFamily="18" charset="0"/>
                <a:cs typeface="Times New Roman" panose="02020603050405020304" pitchFamily="18" charset="0"/>
              </a:rPr>
              <a:t>0811822279</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47401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052D99-8C78-4F4B-ABF2-5D1664CF96F0}"/>
              </a:ext>
            </a:extLst>
          </p:cNvPr>
          <p:cNvSpPr>
            <a:spLocks noGrp="1"/>
          </p:cNvSpPr>
          <p:nvPr>
            <p:ph type="title"/>
          </p:nvPr>
        </p:nvSpPr>
        <p:spPr/>
        <p:txBody>
          <a:bodyPr/>
          <a:lstStyle/>
          <a:p>
            <a:pPr algn="ctr"/>
            <a:r>
              <a:rPr lang="en-US" dirty="0" err="1"/>
              <a:t>Konfigurasi</a:t>
            </a:r>
            <a:r>
              <a:rPr lang="en-US" dirty="0"/>
              <a:t> </a:t>
            </a:r>
            <a:r>
              <a:rPr lang="en-US" dirty="0" err="1"/>
              <a:t>Pemilih</a:t>
            </a:r>
            <a:r>
              <a:rPr lang="en-US" dirty="0"/>
              <a:t> Pemilu 2019</a:t>
            </a:r>
          </a:p>
        </p:txBody>
      </p:sp>
      <p:pic>
        <p:nvPicPr>
          <p:cNvPr id="4" name="Content Placeholder 3">
            <a:extLst>
              <a:ext uri="{FF2B5EF4-FFF2-40B4-BE49-F238E27FC236}">
                <a16:creationId xmlns:a16="http://schemas.microsoft.com/office/drawing/2014/main" xmlns="" id="{8BB8E082-9AB9-41FC-9F8A-D38B7BB7CB00}"/>
              </a:ext>
            </a:extLst>
          </p:cNvPr>
          <p:cNvPicPr>
            <a:picLocks noGrp="1" noChangeAspect="1"/>
          </p:cNvPicPr>
          <p:nvPr>
            <p:ph idx="1"/>
          </p:nvPr>
        </p:nvPicPr>
        <p:blipFill>
          <a:blip r:embed="rId2"/>
          <a:stretch>
            <a:fillRect/>
          </a:stretch>
        </p:blipFill>
        <p:spPr>
          <a:xfrm>
            <a:off x="0" y="1690688"/>
            <a:ext cx="5892800" cy="5243512"/>
          </a:xfrm>
          <a:prstGeom prst="rect">
            <a:avLst/>
          </a:prstGeom>
        </p:spPr>
      </p:pic>
      <p:pic>
        <p:nvPicPr>
          <p:cNvPr id="5" name="Picture 4">
            <a:extLst>
              <a:ext uri="{FF2B5EF4-FFF2-40B4-BE49-F238E27FC236}">
                <a16:creationId xmlns:a16="http://schemas.microsoft.com/office/drawing/2014/main" xmlns="" id="{39350CB5-93E2-4E33-BF05-BEB2C6D442C8}"/>
              </a:ext>
            </a:extLst>
          </p:cNvPr>
          <p:cNvPicPr>
            <a:picLocks noChangeAspect="1"/>
          </p:cNvPicPr>
          <p:nvPr/>
        </p:nvPicPr>
        <p:blipFill>
          <a:blip r:embed="rId3"/>
          <a:stretch>
            <a:fillRect/>
          </a:stretch>
        </p:blipFill>
        <p:spPr>
          <a:xfrm>
            <a:off x="5892801" y="1690688"/>
            <a:ext cx="6299200" cy="5243512"/>
          </a:xfrm>
          <a:prstGeom prst="rect">
            <a:avLst/>
          </a:prstGeom>
        </p:spPr>
      </p:pic>
    </p:spTree>
    <p:extLst>
      <p:ext uri="{BB962C8B-B14F-4D97-AF65-F5344CB8AC3E}">
        <p14:creationId xmlns:p14="http://schemas.microsoft.com/office/powerpoint/2010/main" val="1901123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96C2AE-32A9-4455-AE6D-076EC78829C1}"/>
              </a:ext>
            </a:extLst>
          </p:cNvPr>
          <p:cNvSpPr>
            <a:spLocks noGrp="1"/>
          </p:cNvSpPr>
          <p:nvPr>
            <p:ph type="title"/>
          </p:nvPr>
        </p:nvSpPr>
        <p:spPr/>
        <p:txBody>
          <a:bodyPr/>
          <a:lstStyle/>
          <a:p>
            <a:pPr algn="ctr"/>
            <a:r>
              <a:rPr lang="en-US" b="1" dirty="0" err="1"/>
              <a:t>Disabilitas</a:t>
            </a:r>
            <a:r>
              <a:rPr lang="en-US" b="1" dirty="0"/>
              <a:t> Mental dan </a:t>
            </a:r>
            <a:r>
              <a:rPr lang="en-US" b="1" dirty="0" err="1"/>
              <a:t>Kecurangan</a:t>
            </a:r>
            <a:r>
              <a:rPr lang="en-US" b="1" dirty="0"/>
              <a:t> Pemilu</a:t>
            </a:r>
          </a:p>
        </p:txBody>
      </p:sp>
      <p:sp>
        <p:nvSpPr>
          <p:cNvPr id="3" name="Content Placeholder 2">
            <a:extLst>
              <a:ext uri="{FF2B5EF4-FFF2-40B4-BE49-F238E27FC236}">
                <a16:creationId xmlns:a16="http://schemas.microsoft.com/office/drawing/2014/main" xmlns="" id="{A7EFB524-9567-492A-98F2-CFFB5E320451}"/>
              </a:ext>
            </a:extLst>
          </p:cNvPr>
          <p:cNvSpPr>
            <a:spLocks noGrp="1"/>
          </p:cNvSpPr>
          <p:nvPr>
            <p:ph idx="1"/>
          </p:nvPr>
        </p:nvSpPr>
        <p:spPr/>
        <p:txBody>
          <a:bodyPr/>
          <a:lstStyle/>
          <a:p>
            <a:r>
              <a:rPr lang="en-US" dirty="0"/>
              <a:t>Orang Gila </a:t>
            </a:r>
            <a:r>
              <a:rPr lang="en-US" dirty="0" err="1"/>
              <a:t>Bisa</a:t>
            </a:r>
            <a:r>
              <a:rPr lang="en-US" dirty="0"/>
              <a:t> </a:t>
            </a:r>
            <a:r>
              <a:rPr lang="en-US" dirty="0" err="1"/>
              <a:t>Nyoblos</a:t>
            </a:r>
            <a:r>
              <a:rPr lang="en-US" dirty="0"/>
              <a:t>, Djoko </a:t>
            </a:r>
            <a:r>
              <a:rPr lang="en-US" dirty="0" err="1"/>
              <a:t>Santoso</a:t>
            </a:r>
            <a:r>
              <a:rPr lang="en-US" dirty="0"/>
              <a:t> </a:t>
            </a:r>
            <a:r>
              <a:rPr lang="en-US" dirty="0" err="1"/>
              <a:t>Sebut</a:t>
            </a:r>
            <a:r>
              <a:rPr lang="en-US" dirty="0"/>
              <a:t> Prabowo-</a:t>
            </a:r>
            <a:r>
              <a:rPr lang="en-US" dirty="0" err="1"/>
              <a:t>Sandiaga</a:t>
            </a:r>
            <a:r>
              <a:rPr lang="en-US" dirty="0"/>
              <a:t> Uno </a:t>
            </a:r>
            <a:r>
              <a:rPr lang="en-US" dirty="0" err="1"/>
              <a:t>Ancam</a:t>
            </a:r>
            <a:r>
              <a:rPr lang="en-US" dirty="0"/>
              <a:t> </a:t>
            </a:r>
            <a:r>
              <a:rPr lang="en-US" dirty="0" err="1"/>
              <a:t>Mundur</a:t>
            </a:r>
            <a:r>
              <a:rPr lang="en-US" dirty="0"/>
              <a:t> </a:t>
            </a:r>
            <a:r>
              <a:rPr lang="en-US" dirty="0" err="1"/>
              <a:t>dari</a:t>
            </a:r>
            <a:r>
              <a:rPr lang="en-US" dirty="0"/>
              <a:t> </a:t>
            </a:r>
            <a:r>
              <a:rPr lang="en-US" dirty="0" err="1"/>
              <a:t>Pilpres</a:t>
            </a:r>
            <a:r>
              <a:rPr lang="en-US" dirty="0"/>
              <a:t> 2019</a:t>
            </a:r>
            <a:br>
              <a:rPr lang="en-US" dirty="0"/>
            </a:br>
            <a:r>
              <a:rPr lang="en-US" dirty="0"/>
              <a:t/>
            </a:r>
            <a:br>
              <a:rPr lang="en-US" dirty="0"/>
            </a:br>
            <a:r>
              <a:rPr lang="en-US" dirty="0" err="1"/>
              <a:t>Artikel</a:t>
            </a:r>
            <a:r>
              <a:rPr lang="en-US" dirty="0"/>
              <a:t> </a:t>
            </a:r>
            <a:r>
              <a:rPr lang="en-US" dirty="0" err="1"/>
              <a:t>ini</a:t>
            </a:r>
            <a:r>
              <a:rPr lang="en-US" dirty="0"/>
              <a:t> </a:t>
            </a:r>
            <a:r>
              <a:rPr lang="en-US" dirty="0" err="1"/>
              <a:t>telah</a:t>
            </a:r>
            <a:r>
              <a:rPr lang="en-US" dirty="0"/>
              <a:t> </a:t>
            </a:r>
            <a:r>
              <a:rPr lang="en-US" dirty="0" err="1"/>
              <a:t>tayang</a:t>
            </a:r>
            <a:r>
              <a:rPr lang="en-US" dirty="0"/>
              <a:t> di </a:t>
            </a:r>
            <a:r>
              <a:rPr lang="en-US" dirty="0">
                <a:hlinkClick r:id="rId2" invalidUrl="http:" action="ppaction://hlinkfile"/>
              </a:rPr>
              <a:t>tribunnewsbogor.com</a:t>
            </a:r>
            <a:r>
              <a:rPr lang="en-US" dirty="0"/>
              <a:t> </a:t>
            </a:r>
            <a:r>
              <a:rPr lang="en-US" dirty="0" err="1"/>
              <a:t>dengan</a:t>
            </a:r>
            <a:r>
              <a:rPr lang="en-US" dirty="0"/>
              <a:t> </a:t>
            </a:r>
            <a:r>
              <a:rPr lang="en-US" dirty="0" err="1"/>
              <a:t>judul</a:t>
            </a:r>
            <a:r>
              <a:rPr lang="en-US" dirty="0"/>
              <a:t> Orang Gila </a:t>
            </a:r>
            <a:r>
              <a:rPr lang="en-US" dirty="0" err="1"/>
              <a:t>Bisa</a:t>
            </a:r>
            <a:r>
              <a:rPr lang="en-US" dirty="0"/>
              <a:t> </a:t>
            </a:r>
            <a:r>
              <a:rPr lang="en-US" dirty="0" err="1"/>
              <a:t>Nyoblos</a:t>
            </a:r>
            <a:r>
              <a:rPr lang="en-US" dirty="0"/>
              <a:t>, Djoko </a:t>
            </a:r>
            <a:r>
              <a:rPr lang="en-US" dirty="0" err="1"/>
              <a:t>Santoso</a:t>
            </a:r>
            <a:r>
              <a:rPr lang="en-US" dirty="0"/>
              <a:t> </a:t>
            </a:r>
            <a:r>
              <a:rPr lang="en-US" dirty="0" err="1"/>
              <a:t>Sebut</a:t>
            </a:r>
            <a:r>
              <a:rPr lang="en-US" dirty="0"/>
              <a:t> Prabowo-</a:t>
            </a:r>
            <a:r>
              <a:rPr lang="en-US" dirty="0" err="1"/>
              <a:t>Sandiaga</a:t>
            </a:r>
            <a:r>
              <a:rPr lang="en-US" dirty="0"/>
              <a:t> Uno </a:t>
            </a:r>
            <a:r>
              <a:rPr lang="en-US" dirty="0" err="1"/>
              <a:t>Ancam</a:t>
            </a:r>
            <a:r>
              <a:rPr lang="en-US" dirty="0"/>
              <a:t> </a:t>
            </a:r>
            <a:r>
              <a:rPr lang="en-US" dirty="0" err="1"/>
              <a:t>Mundur</a:t>
            </a:r>
            <a:r>
              <a:rPr lang="en-US" dirty="0"/>
              <a:t> </a:t>
            </a:r>
            <a:r>
              <a:rPr lang="en-US" dirty="0" err="1"/>
              <a:t>dari</a:t>
            </a:r>
            <a:r>
              <a:rPr lang="en-US" dirty="0"/>
              <a:t> </a:t>
            </a:r>
            <a:r>
              <a:rPr lang="en-US" dirty="0" err="1"/>
              <a:t>Pilpres</a:t>
            </a:r>
            <a:r>
              <a:rPr lang="en-US" dirty="0"/>
              <a:t> 2019, </a:t>
            </a:r>
            <a:r>
              <a:rPr lang="en-US" dirty="0">
                <a:hlinkClick r:id="rId3"/>
              </a:rPr>
              <a:t>http://bogor.tribunnews.com/2019/01/14/orang-gila-bisa-nyoblos-djoko-santoso-sebut-prabowo-sandiaga-uno-ancam-mundur-dari-pilpres-2019</a:t>
            </a:r>
            <a:r>
              <a:rPr lang="en-US" dirty="0"/>
              <a:t>.</a:t>
            </a:r>
            <a:br>
              <a:rPr lang="en-US" dirty="0"/>
            </a:br>
            <a:r>
              <a:rPr lang="en-US" dirty="0"/>
              <a:t/>
            </a:r>
            <a:br>
              <a:rPr lang="en-US" dirty="0"/>
            </a:br>
            <a:r>
              <a:rPr lang="en-US" dirty="0"/>
              <a:t>Editor: </a:t>
            </a:r>
            <a:r>
              <a:rPr lang="en-US" dirty="0" err="1"/>
              <a:t>Soewidia</a:t>
            </a:r>
            <a:r>
              <a:rPr lang="en-US" dirty="0"/>
              <a:t> </a:t>
            </a:r>
            <a:r>
              <a:rPr lang="en-US" dirty="0" err="1"/>
              <a:t>Henaldi</a:t>
            </a:r>
            <a:endParaRPr lang="en-US" dirty="0"/>
          </a:p>
        </p:txBody>
      </p:sp>
    </p:spTree>
    <p:extLst>
      <p:ext uri="{BB962C8B-B14F-4D97-AF65-F5344CB8AC3E}">
        <p14:creationId xmlns:p14="http://schemas.microsoft.com/office/powerpoint/2010/main" val="1577843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CF33F19-6673-4C93-B37B-98B7AC6FBC44}"/>
              </a:ext>
            </a:extLst>
          </p:cNvPr>
          <p:cNvSpPr>
            <a:spLocks noGrp="1"/>
          </p:cNvSpPr>
          <p:nvPr>
            <p:ph type="title"/>
          </p:nvPr>
        </p:nvSpPr>
        <p:spPr/>
        <p:txBody>
          <a:bodyPr/>
          <a:lstStyle/>
          <a:p>
            <a:r>
              <a:rPr lang="en-US" dirty="0" err="1"/>
              <a:t>Konstitusionalitas</a:t>
            </a:r>
            <a:r>
              <a:rPr lang="en-US" dirty="0"/>
              <a:t> </a:t>
            </a:r>
            <a:r>
              <a:rPr lang="en-US" dirty="0" err="1"/>
              <a:t>Penyelenggaraan</a:t>
            </a:r>
            <a:r>
              <a:rPr lang="en-US" dirty="0"/>
              <a:t> Pemilu</a:t>
            </a:r>
          </a:p>
        </p:txBody>
      </p:sp>
      <p:sp>
        <p:nvSpPr>
          <p:cNvPr id="3" name="Content Placeholder 2">
            <a:extLst>
              <a:ext uri="{FF2B5EF4-FFF2-40B4-BE49-F238E27FC236}">
                <a16:creationId xmlns:a16="http://schemas.microsoft.com/office/drawing/2014/main" xmlns="" id="{E0F38099-EEB7-4654-B15B-AE8A6D43BE01}"/>
              </a:ext>
            </a:extLst>
          </p:cNvPr>
          <p:cNvSpPr>
            <a:spLocks noGrp="1"/>
          </p:cNvSpPr>
          <p:nvPr>
            <p:ph idx="1"/>
          </p:nvPr>
        </p:nvSpPr>
        <p:spPr/>
        <p:txBody>
          <a:bodyPr>
            <a:normAutofit fontScale="70000" lnSpcReduction="20000"/>
          </a:bodyPr>
          <a:lstStyle/>
          <a:p>
            <a:pPr marL="0" indent="0">
              <a:buNone/>
            </a:pPr>
            <a:r>
              <a:rPr lang="en-US" b="1" dirty="0" err="1"/>
              <a:t>Pasal</a:t>
            </a:r>
            <a:r>
              <a:rPr lang="en-US" b="1" dirty="0"/>
              <a:t> 22E UUD 1945</a:t>
            </a:r>
          </a:p>
          <a:p>
            <a:pPr marL="514350" indent="-514350">
              <a:buAutoNum type="arabicParenBoth"/>
            </a:pPr>
            <a:r>
              <a:rPr lang="en-US" dirty="0" err="1"/>
              <a:t>Pemilihan</a:t>
            </a:r>
            <a:r>
              <a:rPr lang="en-US" dirty="0"/>
              <a:t> </a:t>
            </a:r>
            <a:r>
              <a:rPr lang="en-US" dirty="0" err="1"/>
              <a:t>umum</a:t>
            </a:r>
            <a:r>
              <a:rPr lang="en-US" dirty="0"/>
              <a:t> </a:t>
            </a:r>
            <a:r>
              <a:rPr lang="en-US" dirty="0" err="1"/>
              <a:t>dilaksanakan</a:t>
            </a:r>
            <a:r>
              <a:rPr lang="en-US" dirty="0"/>
              <a:t> </a:t>
            </a:r>
            <a:r>
              <a:rPr lang="en-US" dirty="0" err="1"/>
              <a:t>secara</a:t>
            </a:r>
            <a:r>
              <a:rPr lang="en-US" dirty="0"/>
              <a:t> </a:t>
            </a:r>
            <a:r>
              <a:rPr lang="en-US" dirty="0" err="1"/>
              <a:t>langsung</a:t>
            </a:r>
            <a:r>
              <a:rPr lang="en-US" dirty="0"/>
              <a:t>, </a:t>
            </a:r>
            <a:r>
              <a:rPr lang="en-US" dirty="0" err="1"/>
              <a:t>umum</a:t>
            </a:r>
            <a:r>
              <a:rPr lang="en-US" dirty="0"/>
              <a:t>, </a:t>
            </a:r>
            <a:r>
              <a:rPr lang="en-US" dirty="0" err="1"/>
              <a:t>bebas</a:t>
            </a:r>
            <a:r>
              <a:rPr lang="en-US" dirty="0"/>
              <a:t>, </a:t>
            </a:r>
            <a:r>
              <a:rPr lang="en-US" dirty="0" err="1"/>
              <a:t>rahasia</a:t>
            </a:r>
            <a:r>
              <a:rPr lang="en-US" dirty="0"/>
              <a:t>, </a:t>
            </a:r>
            <a:r>
              <a:rPr lang="en-US" dirty="0" err="1"/>
              <a:t>jujur</a:t>
            </a:r>
            <a:r>
              <a:rPr lang="en-US" dirty="0"/>
              <a:t>, dan </a:t>
            </a:r>
            <a:r>
              <a:rPr lang="en-US" dirty="0" err="1"/>
              <a:t>adil</a:t>
            </a:r>
            <a:r>
              <a:rPr lang="en-US" dirty="0"/>
              <a:t> </a:t>
            </a:r>
            <a:r>
              <a:rPr lang="en-US" dirty="0" err="1"/>
              <a:t>setiap</a:t>
            </a:r>
            <a:r>
              <a:rPr lang="en-US" dirty="0"/>
              <a:t> lima </a:t>
            </a:r>
            <a:r>
              <a:rPr lang="en-US" dirty="0" err="1"/>
              <a:t>tahun</a:t>
            </a:r>
            <a:r>
              <a:rPr lang="en-US" dirty="0"/>
              <a:t> </a:t>
            </a:r>
            <a:r>
              <a:rPr lang="en-US" dirty="0" err="1"/>
              <a:t>sekali</a:t>
            </a:r>
            <a:r>
              <a:rPr lang="en-US" dirty="0"/>
              <a:t>.</a:t>
            </a:r>
          </a:p>
          <a:p>
            <a:pPr marL="514350" indent="-514350">
              <a:buAutoNum type="arabicParenBoth"/>
            </a:pPr>
            <a:r>
              <a:rPr lang="fi-FI" dirty="0"/>
              <a:t>(2) Pemilihan umum diselenggarakan untuk memilih </a:t>
            </a:r>
            <a:r>
              <a:rPr lang="en-US" dirty="0" err="1"/>
              <a:t>anggota</a:t>
            </a:r>
            <a:r>
              <a:rPr lang="en-US" dirty="0"/>
              <a:t> Dewan </a:t>
            </a:r>
            <a:r>
              <a:rPr lang="en-US" dirty="0" err="1"/>
              <a:t>Perwakilan</a:t>
            </a:r>
            <a:r>
              <a:rPr lang="en-US" dirty="0"/>
              <a:t> Rakyat, Dewan </a:t>
            </a:r>
            <a:r>
              <a:rPr lang="en-US" dirty="0" err="1"/>
              <a:t>Perwakilan</a:t>
            </a:r>
            <a:r>
              <a:rPr lang="en-US" dirty="0"/>
              <a:t> </a:t>
            </a:r>
            <a:r>
              <a:rPr lang="nl-NL" dirty="0"/>
              <a:t>Daerah, Presiden dan Wakil Presiden dan Dewan </a:t>
            </a:r>
            <a:r>
              <a:rPr lang="en-US" dirty="0" err="1"/>
              <a:t>Perwakilan</a:t>
            </a:r>
            <a:r>
              <a:rPr lang="en-US" dirty="0"/>
              <a:t> Rakyat Daerah.</a:t>
            </a:r>
          </a:p>
          <a:p>
            <a:pPr marL="514350" indent="-514350">
              <a:buAutoNum type="arabicParenBoth"/>
            </a:pPr>
            <a:r>
              <a:rPr lang="en-US" dirty="0" err="1"/>
              <a:t>Peserta</a:t>
            </a:r>
            <a:r>
              <a:rPr lang="en-US" dirty="0"/>
              <a:t> </a:t>
            </a:r>
            <a:r>
              <a:rPr lang="en-US" dirty="0" err="1"/>
              <a:t>pemilihan</a:t>
            </a:r>
            <a:r>
              <a:rPr lang="en-US" dirty="0"/>
              <a:t> </a:t>
            </a:r>
            <a:r>
              <a:rPr lang="en-US" dirty="0" err="1"/>
              <a:t>umum</a:t>
            </a:r>
            <a:r>
              <a:rPr lang="en-US" dirty="0"/>
              <a:t> </a:t>
            </a:r>
            <a:r>
              <a:rPr lang="en-US" dirty="0" err="1"/>
              <a:t>untuk</a:t>
            </a:r>
            <a:r>
              <a:rPr lang="en-US" dirty="0"/>
              <a:t> </a:t>
            </a:r>
            <a:r>
              <a:rPr lang="en-US" dirty="0" err="1"/>
              <a:t>memilih</a:t>
            </a:r>
            <a:r>
              <a:rPr lang="en-US" dirty="0"/>
              <a:t> </a:t>
            </a:r>
            <a:r>
              <a:rPr lang="en-US" dirty="0" err="1"/>
              <a:t>anggota</a:t>
            </a:r>
            <a:r>
              <a:rPr lang="en-US" dirty="0"/>
              <a:t> Dewan </a:t>
            </a:r>
            <a:r>
              <a:rPr lang="en-US" dirty="0" err="1"/>
              <a:t>Perwakilan</a:t>
            </a:r>
            <a:r>
              <a:rPr lang="en-US" dirty="0"/>
              <a:t> Rakyat dan </a:t>
            </a:r>
            <a:r>
              <a:rPr lang="en-US" dirty="0" err="1"/>
              <a:t>anggota</a:t>
            </a:r>
            <a:r>
              <a:rPr lang="en-US" dirty="0"/>
              <a:t> Dewan </a:t>
            </a:r>
            <a:r>
              <a:rPr lang="en-US" dirty="0" err="1"/>
              <a:t>Perwakilan</a:t>
            </a:r>
            <a:r>
              <a:rPr lang="en-US" dirty="0"/>
              <a:t> Rakyat Daerah </a:t>
            </a:r>
            <a:r>
              <a:rPr lang="en-US" dirty="0" err="1"/>
              <a:t>adalah</a:t>
            </a:r>
            <a:r>
              <a:rPr lang="en-US" dirty="0"/>
              <a:t> </a:t>
            </a:r>
            <a:r>
              <a:rPr lang="en-US" dirty="0" err="1"/>
              <a:t>partai</a:t>
            </a:r>
            <a:r>
              <a:rPr lang="en-US" dirty="0"/>
              <a:t> </a:t>
            </a:r>
            <a:r>
              <a:rPr lang="en-US" dirty="0" err="1"/>
              <a:t>politik</a:t>
            </a:r>
            <a:r>
              <a:rPr lang="en-US" dirty="0"/>
              <a:t>. </a:t>
            </a:r>
          </a:p>
          <a:p>
            <a:pPr marL="514350" indent="-514350">
              <a:buAutoNum type="arabicParenBoth"/>
            </a:pPr>
            <a:r>
              <a:rPr lang="en-US" dirty="0" err="1"/>
              <a:t>Peserta</a:t>
            </a:r>
            <a:r>
              <a:rPr lang="en-US" dirty="0"/>
              <a:t> </a:t>
            </a:r>
            <a:r>
              <a:rPr lang="en-US" dirty="0" err="1"/>
              <a:t>pemilihan</a:t>
            </a:r>
            <a:r>
              <a:rPr lang="en-US" dirty="0"/>
              <a:t> </a:t>
            </a:r>
            <a:r>
              <a:rPr lang="en-US" dirty="0" err="1"/>
              <a:t>umum</a:t>
            </a:r>
            <a:r>
              <a:rPr lang="en-US" dirty="0"/>
              <a:t> </a:t>
            </a:r>
            <a:r>
              <a:rPr lang="en-US" dirty="0" err="1"/>
              <a:t>untuk</a:t>
            </a:r>
            <a:r>
              <a:rPr lang="en-US" dirty="0"/>
              <a:t> </a:t>
            </a:r>
            <a:r>
              <a:rPr lang="en-US" dirty="0" err="1"/>
              <a:t>memilih</a:t>
            </a:r>
            <a:r>
              <a:rPr lang="en-US" dirty="0"/>
              <a:t> </a:t>
            </a:r>
            <a:r>
              <a:rPr lang="en-US" dirty="0" err="1"/>
              <a:t>anggota</a:t>
            </a:r>
            <a:r>
              <a:rPr lang="en-US" dirty="0"/>
              <a:t> Dewan </a:t>
            </a:r>
            <a:r>
              <a:rPr lang="en-US" dirty="0" err="1"/>
              <a:t>Perwakilan</a:t>
            </a:r>
            <a:r>
              <a:rPr lang="en-US" dirty="0"/>
              <a:t> Daerah </a:t>
            </a:r>
            <a:r>
              <a:rPr lang="en-US" dirty="0" err="1"/>
              <a:t>adalah</a:t>
            </a:r>
            <a:r>
              <a:rPr lang="en-US" dirty="0"/>
              <a:t> </a:t>
            </a:r>
            <a:r>
              <a:rPr lang="en-US" dirty="0" err="1"/>
              <a:t>perseorangan</a:t>
            </a:r>
            <a:r>
              <a:rPr lang="en-US" dirty="0"/>
              <a:t>. </a:t>
            </a:r>
            <a:endParaRPr lang="fi-FI" dirty="0"/>
          </a:p>
          <a:p>
            <a:pPr marL="514350" indent="-514350">
              <a:buAutoNum type="arabicParenBoth"/>
            </a:pPr>
            <a:r>
              <a:rPr lang="fi-FI" dirty="0"/>
              <a:t>Pemilihan umum diselenggarakan oleh suatu komisi </a:t>
            </a:r>
            <a:r>
              <a:rPr lang="en-US" dirty="0" err="1"/>
              <a:t>pemilihan</a:t>
            </a:r>
            <a:r>
              <a:rPr lang="en-US" dirty="0"/>
              <a:t> </a:t>
            </a:r>
            <a:r>
              <a:rPr lang="en-US" dirty="0" err="1"/>
              <a:t>umum</a:t>
            </a:r>
            <a:r>
              <a:rPr lang="en-US" dirty="0"/>
              <a:t> yang </a:t>
            </a:r>
            <a:r>
              <a:rPr lang="en-US" dirty="0" err="1"/>
              <a:t>bersifat</a:t>
            </a:r>
            <a:r>
              <a:rPr lang="en-US" dirty="0"/>
              <a:t> </a:t>
            </a:r>
            <a:r>
              <a:rPr lang="en-US" dirty="0" err="1"/>
              <a:t>nasional</a:t>
            </a:r>
            <a:r>
              <a:rPr lang="en-US" dirty="0"/>
              <a:t>, </a:t>
            </a:r>
            <a:r>
              <a:rPr lang="en-US" dirty="0" err="1"/>
              <a:t>tetap</a:t>
            </a:r>
            <a:r>
              <a:rPr lang="en-US" dirty="0"/>
              <a:t>, dan </a:t>
            </a:r>
            <a:r>
              <a:rPr lang="en-US" dirty="0" err="1"/>
              <a:t>mandiri</a:t>
            </a:r>
            <a:r>
              <a:rPr lang="en-US" dirty="0"/>
              <a:t>. </a:t>
            </a:r>
          </a:p>
          <a:p>
            <a:pPr marL="514350" indent="-514350">
              <a:buAutoNum type="arabicParenBoth"/>
            </a:pPr>
            <a:r>
              <a:rPr lang="en-US" dirty="0" err="1"/>
              <a:t>Ketentuan</a:t>
            </a:r>
            <a:r>
              <a:rPr lang="en-US" dirty="0"/>
              <a:t> </a:t>
            </a:r>
            <a:r>
              <a:rPr lang="en-US" dirty="0" err="1"/>
              <a:t>lebih</a:t>
            </a:r>
            <a:r>
              <a:rPr lang="en-US" dirty="0"/>
              <a:t> </a:t>
            </a:r>
            <a:r>
              <a:rPr lang="en-US" dirty="0" err="1"/>
              <a:t>lanjut</a:t>
            </a:r>
            <a:r>
              <a:rPr lang="en-US" dirty="0"/>
              <a:t> </a:t>
            </a:r>
            <a:r>
              <a:rPr lang="en-US" dirty="0" err="1"/>
              <a:t>tentang</a:t>
            </a:r>
            <a:r>
              <a:rPr lang="en-US" dirty="0"/>
              <a:t> </a:t>
            </a:r>
            <a:r>
              <a:rPr lang="en-US" dirty="0" err="1"/>
              <a:t>pemilihan</a:t>
            </a:r>
            <a:r>
              <a:rPr lang="en-US" dirty="0"/>
              <a:t> </a:t>
            </a:r>
            <a:r>
              <a:rPr lang="en-US" dirty="0" err="1"/>
              <a:t>umum</a:t>
            </a:r>
            <a:r>
              <a:rPr lang="en-US" dirty="0"/>
              <a:t> </a:t>
            </a:r>
            <a:r>
              <a:rPr lang="en-US" dirty="0" err="1"/>
              <a:t>diatur</a:t>
            </a:r>
            <a:r>
              <a:rPr lang="en-US" dirty="0"/>
              <a:t> </a:t>
            </a:r>
            <a:r>
              <a:rPr lang="en-US" dirty="0" err="1"/>
              <a:t>dengan</a:t>
            </a:r>
            <a:r>
              <a:rPr lang="en-US" dirty="0"/>
              <a:t> </a:t>
            </a:r>
            <a:r>
              <a:rPr lang="en-US" dirty="0" err="1"/>
              <a:t>undang-undang</a:t>
            </a:r>
            <a:r>
              <a:rPr lang="en-US" dirty="0"/>
              <a:t>.</a:t>
            </a:r>
          </a:p>
          <a:p>
            <a:pPr marL="0" indent="0">
              <a:buNone/>
            </a:pPr>
            <a:r>
              <a:rPr lang="en-US" b="1" dirty="0" err="1"/>
              <a:t>Pasal</a:t>
            </a:r>
            <a:r>
              <a:rPr lang="en-US" b="1" dirty="0"/>
              <a:t> 18 Ayat (4): </a:t>
            </a:r>
            <a:r>
              <a:rPr lang="en-US" dirty="0" err="1"/>
              <a:t>Gubernur</a:t>
            </a:r>
            <a:r>
              <a:rPr lang="en-US" dirty="0"/>
              <a:t>, </a:t>
            </a:r>
            <a:r>
              <a:rPr lang="en-US" dirty="0" err="1"/>
              <a:t>Bupati</a:t>
            </a:r>
            <a:r>
              <a:rPr lang="en-US" dirty="0"/>
              <a:t>, dan </a:t>
            </a:r>
            <a:r>
              <a:rPr lang="en-US" dirty="0" err="1"/>
              <a:t>Walikota</a:t>
            </a:r>
            <a:r>
              <a:rPr lang="en-US" dirty="0"/>
              <a:t> </a:t>
            </a:r>
            <a:r>
              <a:rPr lang="en-US" dirty="0" err="1"/>
              <a:t>masing-masing</a:t>
            </a:r>
            <a:r>
              <a:rPr lang="en-US" dirty="0"/>
              <a:t> </a:t>
            </a:r>
            <a:r>
              <a:rPr lang="en-US" dirty="0" err="1"/>
              <a:t>sebagai</a:t>
            </a:r>
            <a:r>
              <a:rPr lang="en-US" dirty="0"/>
              <a:t> </a:t>
            </a:r>
            <a:r>
              <a:rPr lang="en-US" dirty="0" err="1"/>
              <a:t>kepala</a:t>
            </a:r>
            <a:r>
              <a:rPr lang="en-US" dirty="0"/>
              <a:t> </a:t>
            </a:r>
            <a:r>
              <a:rPr lang="en-US" dirty="0" err="1"/>
              <a:t>pemerintah</a:t>
            </a:r>
            <a:r>
              <a:rPr lang="en-US" dirty="0"/>
              <a:t> </a:t>
            </a:r>
            <a:r>
              <a:rPr lang="en-US" dirty="0" err="1"/>
              <a:t>daerah</a:t>
            </a:r>
            <a:r>
              <a:rPr lang="en-US" dirty="0"/>
              <a:t> </a:t>
            </a:r>
            <a:r>
              <a:rPr lang="en-US" dirty="0" err="1"/>
              <a:t>provinsi</a:t>
            </a:r>
            <a:r>
              <a:rPr lang="en-US" dirty="0"/>
              <a:t>, </a:t>
            </a:r>
            <a:r>
              <a:rPr lang="en-US" dirty="0" err="1"/>
              <a:t>kabupaten</a:t>
            </a:r>
            <a:r>
              <a:rPr lang="en-US" dirty="0"/>
              <a:t>, dan </a:t>
            </a:r>
            <a:r>
              <a:rPr lang="en-US" dirty="0" err="1"/>
              <a:t>kota</a:t>
            </a:r>
            <a:r>
              <a:rPr lang="en-US" dirty="0"/>
              <a:t> </a:t>
            </a:r>
            <a:r>
              <a:rPr lang="en-US" dirty="0" err="1"/>
              <a:t>dipilih</a:t>
            </a:r>
            <a:r>
              <a:rPr lang="en-US" dirty="0"/>
              <a:t> </a:t>
            </a:r>
            <a:r>
              <a:rPr lang="en-US" dirty="0" err="1"/>
              <a:t>secara</a:t>
            </a:r>
            <a:r>
              <a:rPr lang="en-US" dirty="0"/>
              <a:t> </a:t>
            </a:r>
            <a:r>
              <a:rPr lang="en-US" dirty="0" err="1"/>
              <a:t>demokratis</a:t>
            </a:r>
            <a:r>
              <a:rPr lang="en-US" dirty="0"/>
              <a:t>.</a:t>
            </a:r>
          </a:p>
        </p:txBody>
      </p:sp>
    </p:spTree>
    <p:extLst>
      <p:ext uri="{BB962C8B-B14F-4D97-AF65-F5344CB8AC3E}">
        <p14:creationId xmlns:p14="http://schemas.microsoft.com/office/powerpoint/2010/main" val="4247881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89259E-8FF5-42F0-BDC1-EB27768C0EB7}"/>
              </a:ext>
            </a:extLst>
          </p:cNvPr>
          <p:cNvSpPr>
            <a:spLocks noGrp="1"/>
          </p:cNvSpPr>
          <p:nvPr>
            <p:ph type="title"/>
          </p:nvPr>
        </p:nvSpPr>
        <p:spPr/>
        <p:txBody>
          <a:bodyPr/>
          <a:lstStyle/>
          <a:p>
            <a:r>
              <a:rPr lang="id-ID" b="1" dirty="0"/>
              <a:t>Landasan Konstitusi - UUD 1945</a:t>
            </a:r>
            <a:endParaRPr lang="en-US" dirty="0"/>
          </a:p>
        </p:txBody>
      </p:sp>
      <p:sp>
        <p:nvSpPr>
          <p:cNvPr id="3" name="Content Placeholder 2">
            <a:extLst>
              <a:ext uri="{FF2B5EF4-FFF2-40B4-BE49-F238E27FC236}">
                <a16:creationId xmlns:a16="http://schemas.microsoft.com/office/drawing/2014/main" xmlns="" id="{52AC015B-8421-4A51-B10B-F3B21695E028}"/>
              </a:ext>
            </a:extLst>
          </p:cNvPr>
          <p:cNvSpPr>
            <a:spLocks noGrp="1"/>
          </p:cNvSpPr>
          <p:nvPr>
            <p:ph idx="1"/>
          </p:nvPr>
        </p:nvSpPr>
        <p:spPr/>
        <p:txBody>
          <a:bodyPr>
            <a:normAutofit/>
          </a:bodyPr>
          <a:lstStyle/>
          <a:p>
            <a:pPr marL="0" indent="0">
              <a:buNone/>
              <a:defRPr/>
            </a:pPr>
            <a:r>
              <a:rPr lang="id-ID" b="1" dirty="0"/>
              <a:t>Pasal 27 ayat 1</a:t>
            </a:r>
            <a:r>
              <a:rPr lang="id-ID" dirty="0"/>
              <a:t> : </a:t>
            </a:r>
            <a:r>
              <a:rPr lang="id-ID" altLang="en-US" dirty="0"/>
              <a:t>“</a:t>
            </a:r>
            <a:r>
              <a:rPr lang="id-ID" dirty="0"/>
              <a:t>Segala warganegara bersamaan kedudukannya di dalam hukum dan pemerintahan dan wajib menjunjung hukum dan pemerintahan itu dengan tidak ada kecualinya</a:t>
            </a:r>
            <a:r>
              <a:rPr lang="id-ID" altLang="en-US" dirty="0"/>
              <a:t>”</a:t>
            </a:r>
            <a:r>
              <a:rPr lang="en-US" altLang="en-US" dirty="0"/>
              <a:t>.</a:t>
            </a:r>
            <a:endParaRPr lang="en-US" altLang="ja-JP" dirty="0"/>
          </a:p>
          <a:p>
            <a:pPr marL="0" indent="0">
              <a:buNone/>
              <a:defRPr/>
            </a:pPr>
            <a:r>
              <a:rPr lang="id-ID" b="1" dirty="0"/>
              <a:t>Pasal 28 I ayat 2 : </a:t>
            </a:r>
            <a:r>
              <a:rPr lang="id-ID" altLang="en-US" dirty="0"/>
              <a:t>“</a:t>
            </a:r>
            <a:r>
              <a:rPr lang="id-ID" dirty="0"/>
              <a:t>Setiap orang bebas dari perlakuan yang diskriminatif atas dasar apapun dan berhak untuk mendapatkan perlindungan terhadap perlakuan yang diskriminatif itu</a:t>
            </a:r>
            <a:r>
              <a:rPr lang="id-ID" altLang="en-US" dirty="0"/>
              <a:t>”</a:t>
            </a:r>
            <a:r>
              <a:rPr lang="en-US" altLang="en-US" dirty="0"/>
              <a:t>.</a:t>
            </a:r>
            <a:endParaRPr lang="en-US" altLang="ja-JP" dirty="0"/>
          </a:p>
          <a:p>
            <a:pPr marL="0" indent="0">
              <a:buNone/>
              <a:defRPr/>
            </a:pPr>
            <a:r>
              <a:rPr lang="id-ID" b="1" dirty="0"/>
              <a:t>Pasal 28 H ayat 2 </a:t>
            </a:r>
            <a:r>
              <a:rPr lang="id-ID" dirty="0"/>
              <a:t>: </a:t>
            </a:r>
            <a:r>
              <a:rPr lang="id-ID" altLang="en-US" dirty="0"/>
              <a:t>“</a:t>
            </a:r>
            <a:r>
              <a:rPr lang="id-ID" dirty="0"/>
              <a:t> Setiap orang berhak mendapat kemudahan dan perlakuan khusus untuk memperoleh kesempatan dan dan manfaat yang sama guna mencapai persamaan dan keadilan</a:t>
            </a:r>
            <a:r>
              <a:rPr lang="id-ID" altLang="en-US" dirty="0"/>
              <a:t>”</a:t>
            </a:r>
            <a:r>
              <a:rPr lang="en-US" altLang="en-US" dirty="0"/>
              <a:t>.</a:t>
            </a:r>
            <a:endParaRPr lang="en-US" dirty="0"/>
          </a:p>
          <a:p>
            <a:endParaRPr lang="en-US" dirty="0"/>
          </a:p>
        </p:txBody>
      </p:sp>
    </p:spTree>
    <p:extLst>
      <p:ext uri="{BB962C8B-B14F-4D97-AF65-F5344CB8AC3E}">
        <p14:creationId xmlns:p14="http://schemas.microsoft.com/office/powerpoint/2010/main" val="3843392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xmlns="" id="{BCCBCC63-DC99-420A-B0D2-828D5CAB71B7}"/>
              </a:ext>
            </a:extLst>
          </p:cNvPr>
          <p:cNvSpPr>
            <a:spLocks noGrp="1"/>
          </p:cNvSpPr>
          <p:nvPr>
            <p:ph type="title"/>
          </p:nvPr>
        </p:nvSpPr>
        <p:spPr>
          <a:xfrm>
            <a:off x="1981200" y="704851"/>
            <a:ext cx="8229600" cy="708025"/>
          </a:xfrm>
        </p:spPr>
        <p:txBody>
          <a:bodyPr>
            <a:normAutofit fontScale="90000"/>
          </a:bodyPr>
          <a:lstStyle/>
          <a:p>
            <a:pPr>
              <a:defRPr/>
            </a:pPr>
            <a:r>
              <a:rPr lang="id-ID" sz="3750" b="1" dirty="0">
                <a:solidFill>
                  <a:srgbClr val="FF6600"/>
                </a:solidFill>
                <a:latin typeface="Calibri" charset="0"/>
              </a:rPr>
              <a:t>Disabilitas</a:t>
            </a:r>
            <a:r>
              <a:rPr lang="en-US" sz="3750" b="1" dirty="0">
                <a:solidFill>
                  <a:srgbClr val="FF6600"/>
                </a:solidFill>
                <a:latin typeface="Calibri" charset="0"/>
              </a:rPr>
              <a:t> (UN-CRPD, </a:t>
            </a:r>
            <a:r>
              <a:rPr lang="en-US" sz="3750" b="1" dirty="0" err="1">
                <a:solidFill>
                  <a:srgbClr val="FF6600"/>
                </a:solidFill>
                <a:latin typeface="Calibri" charset="0"/>
              </a:rPr>
              <a:t>Pembukaan</a:t>
            </a:r>
            <a:r>
              <a:rPr lang="en-US" sz="3750" b="1" dirty="0">
                <a:solidFill>
                  <a:srgbClr val="FF6600"/>
                </a:solidFill>
                <a:latin typeface="Calibri" charset="0"/>
              </a:rPr>
              <a:t> </a:t>
            </a:r>
            <a:r>
              <a:rPr lang="en-US" sz="3750" b="1" dirty="0" err="1">
                <a:solidFill>
                  <a:srgbClr val="FF6600"/>
                </a:solidFill>
                <a:latin typeface="Calibri" charset="0"/>
              </a:rPr>
              <a:t>bagian</a:t>
            </a:r>
            <a:r>
              <a:rPr lang="en-US" sz="3750" b="1" dirty="0">
                <a:solidFill>
                  <a:srgbClr val="FF6600"/>
                </a:solidFill>
                <a:latin typeface="Calibri" charset="0"/>
              </a:rPr>
              <a:t> e)</a:t>
            </a:r>
            <a:endParaRPr lang="id-ID" sz="3750" b="1" dirty="0">
              <a:solidFill>
                <a:srgbClr val="FF6600"/>
              </a:solidFill>
              <a:latin typeface="Calibri" charset="0"/>
            </a:endParaRPr>
          </a:p>
        </p:txBody>
      </p:sp>
      <p:sp>
        <p:nvSpPr>
          <p:cNvPr id="20483" name="Content Placeholder 2">
            <a:extLst>
              <a:ext uri="{FF2B5EF4-FFF2-40B4-BE49-F238E27FC236}">
                <a16:creationId xmlns:a16="http://schemas.microsoft.com/office/drawing/2014/main" xmlns="" id="{E6E902A5-5097-4276-8B25-ABA2279580BF}"/>
              </a:ext>
            </a:extLst>
          </p:cNvPr>
          <p:cNvSpPr>
            <a:spLocks noGrp="1"/>
          </p:cNvSpPr>
          <p:nvPr>
            <p:ph idx="1"/>
          </p:nvPr>
        </p:nvSpPr>
        <p:spPr>
          <a:xfrm>
            <a:off x="2408238" y="1770064"/>
            <a:ext cx="7429500" cy="3197225"/>
          </a:xfrm>
        </p:spPr>
        <p:txBody>
          <a:bodyPr/>
          <a:lstStyle/>
          <a:p>
            <a:pPr marL="0" indent="0">
              <a:buNone/>
            </a:pPr>
            <a:r>
              <a:rPr lang="en-US" altLang="en-US">
                <a:latin typeface="Calibri" panose="020F0502020204030204" pitchFamily="34" charset="0"/>
              </a:rPr>
              <a:t>“Mengakui bahwa disabilitas merupakan suatu </a:t>
            </a:r>
            <a:r>
              <a:rPr lang="en-US" altLang="en-US" b="1">
                <a:latin typeface="Calibri" panose="020F0502020204030204" pitchFamily="34" charset="0"/>
              </a:rPr>
              <a:t>k</a:t>
            </a:r>
            <a:r>
              <a:rPr lang="id-ID" altLang="en-US" b="1">
                <a:latin typeface="Calibri" panose="020F0502020204030204" pitchFamily="34" charset="0"/>
              </a:rPr>
              <a:t>onsep </a:t>
            </a:r>
            <a:r>
              <a:rPr lang="en-US" altLang="en-US" b="1">
                <a:latin typeface="Calibri" panose="020F0502020204030204" pitchFamily="34" charset="0"/>
              </a:rPr>
              <a:t>yang</a:t>
            </a:r>
            <a:r>
              <a:rPr lang="id-ID" altLang="en-US" b="1">
                <a:latin typeface="Calibri" panose="020F0502020204030204" pitchFamily="34" charset="0"/>
              </a:rPr>
              <a:t> terus berkembang</a:t>
            </a:r>
            <a:r>
              <a:rPr lang="en-US" altLang="en-US" b="1">
                <a:latin typeface="Calibri" panose="020F0502020204030204" pitchFamily="34" charset="0"/>
              </a:rPr>
              <a:t> </a:t>
            </a:r>
            <a:r>
              <a:rPr lang="en-US" altLang="en-US">
                <a:latin typeface="Calibri" panose="020F0502020204030204" pitchFamily="34" charset="0"/>
              </a:rPr>
              <a:t>dan disabilitas merupakan h</a:t>
            </a:r>
            <a:r>
              <a:rPr lang="id-ID" altLang="en-US">
                <a:latin typeface="Calibri" panose="020F0502020204030204" pitchFamily="34" charset="0"/>
              </a:rPr>
              <a:t>asil dari interaksi antara orang-orang dengan </a:t>
            </a:r>
            <a:r>
              <a:rPr lang="id-ID" altLang="en-US" b="1">
                <a:latin typeface="Calibri" panose="020F0502020204030204" pitchFamily="34" charset="0"/>
              </a:rPr>
              <a:t>keterbatasan kemampuan dan sikap </a:t>
            </a:r>
            <a:r>
              <a:rPr lang="id-ID" altLang="en-US">
                <a:latin typeface="Calibri" panose="020F0502020204030204" pitchFamily="34" charset="0"/>
              </a:rPr>
              <a:t>serta lingkungan yang </a:t>
            </a:r>
            <a:r>
              <a:rPr lang="id-ID" altLang="en-US" b="1">
                <a:latin typeface="Calibri" panose="020F0502020204030204" pitchFamily="34" charset="0"/>
              </a:rPr>
              <a:t>menghambat partisipasi penuh dan efektif </a:t>
            </a:r>
            <a:r>
              <a:rPr lang="id-ID" altLang="en-US">
                <a:latin typeface="Calibri" panose="020F0502020204030204" pitchFamily="34" charset="0"/>
              </a:rPr>
              <a:t>mereka di dalam masyarakat berdasarkan kesetaraan dengan yang lainnya.</a:t>
            </a:r>
            <a:r>
              <a:rPr lang="en-US" altLang="en-US">
                <a:latin typeface="Calibri" panose="020F0502020204030204" pitchFamily="34" charset="0"/>
              </a:rPr>
              <a:t>”</a:t>
            </a:r>
            <a:endParaRPr lang="id-ID" altLang="ja-JP">
              <a:latin typeface="Calibri" panose="020F0502020204030204" pitchFamily="34" charset="0"/>
            </a:endParaRPr>
          </a:p>
          <a:p>
            <a:pPr marL="0" indent="0"/>
            <a:endParaRPr lang="id-ID" altLang="en-US">
              <a:latin typeface="Calibri" panose="020F0502020204030204" pitchFamily="34" charset="0"/>
            </a:endParaRPr>
          </a:p>
        </p:txBody>
      </p:sp>
      <p:sp>
        <p:nvSpPr>
          <p:cNvPr id="20484" name="Slide Number Placeholder 3">
            <a:extLst>
              <a:ext uri="{FF2B5EF4-FFF2-40B4-BE49-F238E27FC236}">
                <a16:creationId xmlns:a16="http://schemas.microsoft.com/office/drawing/2014/main" xmlns="" id="{B9A92F23-03FD-418A-B3B5-69CEEF158A3E}"/>
              </a:ext>
            </a:extLst>
          </p:cNvPr>
          <p:cNvSpPr>
            <a:spLocks noGrp="1" noChangeArrowheads="1"/>
          </p:cNvSpPr>
          <p:nvPr>
            <p:ph type="sldNum" sz="quarter" idx="4294967295"/>
          </p:nvPr>
        </p:nvSpPr>
        <p:spPr bwMode="auto">
          <a:xfrm>
            <a:off x="9601200" y="19051"/>
            <a:ext cx="1066800" cy="3286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l" eaLnBrk="0" hangingPunct="0"/>
            <a:fld id="{4628CF54-5DA3-4D35-898E-1D4FCD47D807}" type="slidenum">
              <a:rPr lang="id-ID" altLang="en-US" sz="1800">
                <a:solidFill>
                  <a:srgbClr val="898989"/>
                </a:solidFill>
              </a:rPr>
              <a:pPr algn="l" eaLnBrk="0" hangingPunct="0"/>
              <a:t>6</a:t>
            </a:fld>
            <a:endParaRPr lang="id-ID" altLang="en-US" sz="1800">
              <a:solidFill>
                <a:srgbClr val="898989"/>
              </a:solidFill>
            </a:endParaRPr>
          </a:p>
        </p:txBody>
      </p:sp>
      <p:sp>
        <p:nvSpPr>
          <p:cNvPr id="20485" name="TextBox 4">
            <a:extLst>
              <a:ext uri="{FF2B5EF4-FFF2-40B4-BE49-F238E27FC236}">
                <a16:creationId xmlns:a16="http://schemas.microsoft.com/office/drawing/2014/main" xmlns="" id="{2DB3DFD2-9D4D-492F-B0BD-8C586C21EDD1}"/>
              </a:ext>
            </a:extLst>
          </p:cNvPr>
          <p:cNvSpPr txBox="1">
            <a:spLocks noChangeArrowheads="1"/>
          </p:cNvSpPr>
          <p:nvPr/>
        </p:nvSpPr>
        <p:spPr bwMode="auto">
          <a:xfrm>
            <a:off x="1981199" y="5047193"/>
            <a:ext cx="854286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id-ID" altLang="en-US" sz="1400" dirty="0"/>
              <a:t>UN-CRPD</a:t>
            </a:r>
            <a:r>
              <a:rPr lang="en-US" altLang="en-US" sz="1400" dirty="0"/>
              <a:t> (</a:t>
            </a:r>
            <a:r>
              <a:rPr lang="id-ID" altLang="en-US" sz="1400" dirty="0"/>
              <a:t>United  Nation Convention on the Rights of Persons with </a:t>
            </a:r>
            <a:r>
              <a:rPr lang="en-US" altLang="en-US" sz="1400" dirty="0"/>
              <a:t>Disabilities – </a:t>
            </a:r>
            <a:r>
              <a:rPr lang="en-US" altLang="en-US" sz="1400" dirty="0" err="1"/>
              <a:t>Konvensi</a:t>
            </a:r>
            <a:r>
              <a:rPr lang="en-US" altLang="en-US" sz="1400" dirty="0"/>
              <a:t> </a:t>
            </a:r>
            <a:r>
              <a:rPr lang="en-US" altLang="en-US" sz="1400" dirty="0" err="1"/>
              <a:t>Mengenai</a:t>
            </a:r>
            <a:r>
              <a:rPr lang="en-US" altLang="en-US" sz="1400" dirty="0"/>
              <a:t> </a:t>
            </a:r>
            <a:r>
              <a:rPr lang="en-US" altLang="en-US" sz="1400" dirty="0" err="1"/>
              <a:t>Hak-Kak</a:t>
            </a:r>
            <a:r>
              <a:rPr lang="en-US" altLang="en-US" sz="1400" dirty="0"/>
              <a:t> </a:t>
            </a:r>
            <a:r>
              <a:rPr lang="en-US" altLang="en-US" sz="1400" dirty="0" err="1"/>
              <a:t>Penyandang</a:t>
            </a:r>
            <a:r>
              <a:rPr lang="en-US" altLang="en-US" sz="1400" dirty="0"/>
              <a:t> </a:t>
            </a:r>
            <a:r>
              <a:rPr lang="en-US" altLang="en-US" sz="1400" dirty="0" err="1"/>
              <a:t>Disabilitas</a:t>
            </a:r>
            <a:r>
              <a:rPr lang="en-US" altLang="en-US" sz="1400" dirty="0"/>
              <a:t>). </a:t>
            </a:r>
            <a:r>
              <a:rPr lang="en-US" altLang="en-US" sz="1400" dirty="0" err="1"/>
              <a:t>Diratifikasi</a:t>
            </a:r>
            <a:r>
              <a:rPr lang="en-US" altLang="en-US" sz="1400" dirty="0"/>
              <a:t> </a:t>
            </a:r>
            <a:r>
              <a:rPr lang="en-US" altLang="en-US" sz="1400" dirty="0" err="1"/>
              <a:t>Pemerintah</a:t>
            </a:r>
            <a:r>
              <a:rPr lang="en-US" altLang="en-US" sz="1400" dirty="0"/>
              <a:t> Indonesia dan </a:t>
            </a:r>
            <a:r>
              <a:rPr lang="en-US" altLang="en-US" sz="1400" dirty="0" err="1"/>
              <a:t>disahkan</a:t>
            </a:r>
            <a:r>
              <a:rPr lang="en-US" altLang="en-US" sz="1400" dirty="0"/>
              <a:t> </a:t>
            </a:r>
            <a:r>
              <a:rPr lang="en-US" altLang="en-US" sz="1400" dirty="0" err="1"/>
              <a:t>menjadi</a:t>
            </a:r>
            <a:r>
              <a:rPr lang="en-US" altLang="en-US" sz="1400" dirty="0"/>
              <a:t> </a:t>
            </a:r>
            <a:r>
              <a:rPr lang="en-US" altLang="en-US" sz="1400" b="1" dirty="0"/>
              <a:t>UU No. 19 </a:t>
            </a:r>
            <a:r>
              <a:rPr lang="en-US" altLang="en-US" sz="1400" b="1" dirty="0" err="1"/>
              <a:t>Tahun</a:t>
            </a:r>
            <a:r>
              <a:rPr lang="en-US" altLang="en-US" sz="1400" b="1" dirty="0"/>
              <a:t> 2011 </a:t>
            </a:r>
            <a:r>
              <a:rPr lang="en-US" altLang="en-US" sz="1400" b="1" dirty="0" err="1"/>
              <a:t>tentang</a:t>
            </a:r>
            <a:r>
              <a:rPr lang="en-US" altLang="en-US" sz="1400" b="1" dirty="0"/>
              <a:t> </a:t>
            </a:r>
            <a:r>
              <a:rPr lang="en-US" sz="1400" b="1" dirty="0"/>
              <a:t>PENGESAHAN CONVENTION ON THE RIGHTS OF PERSONS WITH DISABILITIES (KONVENSI MENGENAI HAK-HAK PENYANDANG DISABILITAS)</a:t>
            </a:r>
            <a:endParaRPr lang="id-ID" altLang="en-US" sz="14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xmlns="" id="{BCF9C7E6-538E-42CA-8019-00477AC9D5F9}"/>
              </a:ext>
            </a:extLst>
          </p:cNvPr>
          <p:cNvSpPr>
            <a:spLocks noGrp="1"/>
          </p:cNvSpPr>
          <p:nvPr>
            <p:ph type="title"/>
          </p:nvPr>
        </p:nvSpPr>
        <p:spPr>
          <a:xfrm>
            <a:off x="2095500" y="1312864"/>
            <a:ext cx="8229600" cy="708025"/>
          </a:xfrm>
        </p:spPr>
        <p:txBody>
          <a:bodyPr>
            <a:normAutofit fontScale="90000"/>
          </a:bodyPr>
          <a:lstStyle/>
          <a:p>
            <a:pPr>
              <a:defRPr/>
            </a:pPr>
            <a:r>
              <a:rPr lang="en-US" sz="3750" b="1" dirty="0" err="1">
                <a:solidFill>
                  <a:srgbClr val="FF6600"/>
                </a:solidFill>
                <a:latin typeface="Calibri" charset="0"/>
              </a:rPr>
              <a:t>Definisi</a:t>
            </a:r>
            <a:r>
              <a:rPr lang="en-US" sz="3750" b="1" dirty="0">
                <a:solidFill>
                  <a:srgbClr val="FF6600"/>
                </a:solidFill>
                <a:latin typeface="Calibri" charset="0"/>
              </a:rPr>
              <a:t> </a:t>
            </a:r>
            <a:r>
              <a:rPr lang="en-US" sz="3750" b="1" dirty="0" err="1">
                <a:solidFill>
                  <a:srgbClr val="FF6600"/>
                </a:solidFill>
                <a:latin typeface="Calibri" charset="0"/>
              </a:rPr>
              <a:t>Penyandang</a:t>
            </a:r>
            <a:r>
              <a:rPr lang="en-US" sz="3750" b="1" dirty="0">
                <a:solidFill>
                  <a:srgbClr val="FF6600"/>
                </a:solidFill>
                <a:latin typeface="Calibri" charset="0"/>
              </a:rPr>
              <a:t> D</a:t>
            </a:r>
            <a:r>
              <a:rPr lang="id-ID" sz="3750" b="1" dirty="0">
                <a:solidFill>
                  <a:srgbClr val="FF6600"/>
                </a:solidFill>
                <a:latin typeface="Calibri" charset="0"/>
              </a:rPr>
              <a:t>isabilitas</a:t>
            </a:r>
            <a:r>
              <a:rPr lang="en-US" sz="3750" b="1" dirty="0">
                <a:solidFill>
                  <a:srgbClr val="FF6600"/>
                </a:solidFill>
                <a:latin typeface="Calibri" charset="0"/>
              </a:rPr>
              <a:t> (</a:t>
            </a:r>
            <a:r>
              <a:rPr lang="en-US" sz="3750" b="1" dirty="0" err="1">
                <a:solidFill>
                  <a:srgbClr val="FF6600"/>
                </a:solidFill>
                <a:latin typeface="Calibri" charset="0"/>
              </a:rPr>
              <a:t>Pasal</a:t>
            </a:r>
            <a:r>
              <a:rPr lang="en-US" sz="3750" b="1" dirty="0">
                <a:solidFill>
                  <a:srgbClr val="FF6600"/>
                </a:solidFill>
                <a:latin typeface="Calibri" charset="0"/>
              </a:rPr>
              <a:t> 1 </a:t>
            </a:r>
            <a:r>
              <a:rPr lang="en-US" sz="3750" b="1" dirty="0" err="1">
                <a:solidFill>
                  <a:srgbClr val="FF6600"/>
                </a:solidFill>
                <a:latin typeface="Calibri" charset="0"/>
              </a:rPr>
              <a:t>angka</a:t>
            </a:r>
            <a:r>
              <a:rPr lang="en-US" sz="3750" b="1" dirty="0">
                <a:solidFill>
                  <a:srgbClr val="FF6600"/>
                </a:solidFill>
                <a:latin typeface="Calibri" charset="0"/>
              </a:rPr>
              <a:t> 1 UU No. 8 </a:t>
            </a:r>
            <a:r>
              <a:rPr lang="en-US" sz="3750" b="1" dirty="0" err="1">
                <a:solidFill>
                  <a:srgbClr val="FF6600"/>
                </a:solidFill>
                <a:latin typeface="Calibri" charset="0"/>
              </a:rPr>
              <a:t>Tahun</a:t>
            </a:r>
            <a:r>
              <a:rPr lang="en-US" sz="3750" b="1" dirty="0">
                <a:solidFill>
                  <a:srgbClr val="FF6600"/>
                </a:solidFill>
                <a:latin typeface="Calibri" charset="0"/>
              </a:rPr>
              <a:t> 2016 </a:t>
            </a:r>
            <a:r>
              <a:rPr lang="en-US" sz="3750" b="1" dirty="0" err="1">
                <a:solidFill>
                  <a:srgbClr val="FF6600"/>
                </a:solidFill>
                <a:latin typeface="Calibri" charset="0"/>
              </a:rPr>
              <a:t>tentang</a:t>
            </a:r>
            <a:r>
              <a:rPr lang="en-US" sz="3750" b="1" dirty="0">
                <a:solidFill>
                  <a:srgbClr val="FF6600"/>
                </a:solidFill>
                <a:latin typeface="Calibri" charset="0"/>
              </a:rPr>
              <a:t> </a:t>
            </a:r>
            <a:r>
              <a:rPr lang="en-US" sz="3750" b="1" dirty="0" err="1">
                <a:solidFill>
                  <a:srgbClr val="FF6600"/>
                </a:solidFill>
                <a:latin typeface="Calibri" charset="0"/>
              </a:rPr>
              <a:t>Penyandang</a:t>
            </a:r>
            <a:r>
              <a:rPr lang="en-US" sz="3750" b="1" dirty="0">
                <a:solidFill>
                  <a:srgbClr val="FF6600"/>
                </a:solidFill>
                <a:latin typeface="Calibri" charset="0"/>
              </a:rPr>
              <a:t> </a:t>
            </a:r>
            <a:r>
              <a:rPr lang="en-US" sz="3750" b="1" dirty="0" err="1">
                <a:solidFill>
                  <a:srgbClr val="FF6600"/>
                </a:solidFill>
                <a:latin typeface="Calibri" charset="0"/>
              </a:rPr>
              <a:t>Disabilitas</a:t>
            </a:r>
            <a:r>
              <a:rPr lang="en-US" sz="3750" b="1" dirty="0">
                <a:solidFill>
                  <a:srgbClr val="FF6600"/>
                </a:solidFill>
                <a:latin typeface="Calibri" charset="0"/>
              </a:rPr>
              <a:t>)</a:t>
            </a:r>
            <a:endParaRPr lang="id-ID" sz="3750" b="1" dirty="0">
              <a:solidFill>
                <a:srgbClr val="FF6600"/>
              </a:solidFill>
              <a:latin typeface="Calibri" charset="0"/>
            </a:endParaRPr>
          </a:p>
        </p:txBody>
      </p:sp>
      <p:sp>
        <p:nvSpPr>
          <p:cNvPr id="18435" name="Content Placeholder 2">
            <a:extLst>
              <a:ext uri="{FF2B5EF4-FFF2-40B4-BE49-F238E27FC236}">
                <a16:creationId xmlns:a16="http://schemas.microsoft.com/office/drawing/2014/main" xmlns="" id="{973AE30A-2066-4000-984D-DDD43F1634BE}"/>
              </a:ext>
            </a:extLst>
          </p:cNvPr>
          <p:cNvSpPr>
            <a:spLocks noGrp="1"/>
          </p:cNvSpPr>
          <p:nvPr>
            <p:ph idx="1"/>
          </p:nvPr>
        </p:nvSpPr>
        <p:spPr>
          <a:xfrm>
            <a:off x="2171700" y="2637366"/>
            <a:ext cx="7429500" cy="3195638"/>
          </a:xfrm>
        </p:spPr>
        <p:txBody>
          <a:bodyPr>
            <a:normAutofit/>
          </a:bodyPr>
          <a:lstStyle/>
          <a:p>
            <a:pPr marL="0" indent="0">
              <a:buNone/>
              <a:defRPr/>
            </a:pPr>
            <a:r>
              <a:rPr lang="en-US" altLang="en-US" dirty="0" err="1">
                <a:latin typeface="Calibri" panose="020F0502020204030204" pitchFamily="34" charset="0"/>
                <a:cs typeface="Calibri" panose="020F0502020204030204" pitchFamily="34" charset="0"/>
              </a:rPr>
              <a:t>Setiap</a:t>
            </a:r>
            <a:r>
              <a:rPr lang="en-US" altLang="en-US" dirty="0">
                <a:latin typeface="Calibri" panose="020F0502020204030204" pitchFamily="34" charset="0"/>
                <a:cs typeface="Calibri" panose="020F0502020204030204" pitchFamily="34" charset="0"/>
              </a:rPr>
              <a:t> orang yang </a:t>
            </a:r>
            <a:r>
              <a:rPr lang="en-US" altLang="en-US" dirty="0" err="1">
                <a:latin typeface="Calibri" panose="020F0502020204030204" pitchFamily="34" charset="0"/>
                <a:cs typeface="Calibri" panose="020F0502020204030204" pitchFamily="34" charset="0"/>
              </a:rPr>
              <a:t>mengalami</a:t>
            </a:r>
            <a:r>
              <a:rPr lang="en-US" altLang="en-US"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keterbatasan</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fisik</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intelektual</a:t>
            </a:r>
            <a:r>
              <a:rPr lang="en-US" altLang="en-US" b="1" dirty="0">
                <a:latin typeface="Calibri" panose="020F0502020204030204" pitchFamily="34" charset="0"/>
                <a:cs typeface="Calibri" panose="020F0502020204030204" pitchFamily="34" charset="0"/>
              </a:rPr>
              <a:t>, mental, dan/</a:t>
            </a:r>
            <a:r>
              <a:rPr lang="en-US" altLang="en-US" b="1" dirty="0" err="1">
                <a:latin typeface="Calibri" panose="020F0502020204030204" pitchFamily="34" charset="0"/>
                <a:cs typeface="Calibri" panose="020F0502020204030204" pitchFamily="34" charset="0"/>
              </a:rPr>
              <a:t>atau</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sensorik</a:t>
            </a:r>
            <a:r>
              <a:rPr lang="en-US" altLang="en-US" b="1"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dalam</a:t>
            </a:r>
            <a:r>
              <a:rPr lang="en-US" altLang="en-US"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jangka</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waktu</a:t>
            </a:r>
            <a:r>
              <a:rPr lang="en-US" altLang="en-US" b="1" dirty="0">
                <a:latin typeface="Calibri" panose="020F0502020204030204" pitchFamily="34" charset="0"/>
                <a:cs typeface="Calibri" panose="020F0502020204030204" pitchFamily="34" charset="0"/>
              </a:rPr>
              <a:t> lama</a:t>
            </a:r>
            <a:r>
              <a:rPr lang="en-US" altLang="en-US" dirty="0">
                <a:latin typeface="Calibri" panose="020F0502020204030204" pitchFamily="34" charset="0"/>
                <a:cs typeface="Calibri" panose="020F0502020204030204" pitchFamily="34" charset="0"/>
              </a:rPr>
              <a:t> yang </a:t>
            </a:r>
            <a:r>
              <a:rPr lang="en-US" altLang="en-US" dirty="0" err="1">
                <a:latin typeface="Calibri" panose="020F0502020204030204" pitchFamily="34" charset="0"/>
                <a:cs typeface="Calibri" panose="020F0502020204030204" pitchFamily="34" charset="0"/>
              </a:rPr>
              <a:t>dalam</a:t>
            </a:r>
            <a:r>
              <a:rPr lang="en-US" altLang="en-US"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berinteraksi</a:t>
            </a:r>
            <a:r>
              <a:rPr lang="en-US" altLang="en-US"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dengan</a:t>
            </a:r>
            <a:r>
              <a:rPr lang="en-US" altLang="en-US"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lingkungan</a:t>
            </a:r>
            <a:r>
              <a:rPr lang="en-US" altLang="en-US"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dapat</a:t>
            </a:r>
            <a:r>
              <a:rPr lang="en-US" altLang="en-US"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mengalami</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hambatan</a:t>
            </a:r>
            <a:r>
              <a:rPr lang="en-US" altLang="en-US" b="1" dirty="0">
                <a:latin typeface="Calibri" panose="020F0502020204030204" pitchFamily="34" charset="0"/>
                <a:cs typeface="Calibri" panose="020F0502020204030204" pitchFamily="34" charset="0"/>
              </a:rPr>
              <a:t> dan </a:t>
            </a:r>
            <a:r>
              <a:rPr lang="en-US" altLang="en-US" b="1" dirty="0" err="1">
                <a:latin typeface="Calibri" panose="020F0502020204030204" pitchFamily="34" charset="0"/>
                <a:cs typeface="Calibri" panose="020F0502020204030204" pitchFamily="34" charset="0"/>
              </a:rPr>
              <a:t>kesulitan</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untuk</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berpartisipasi</a:t>
            </a:r>
            <a:r>
              <a:rPr lang="en-US" altLang="en-US"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secara</a:t>
            </a:r>
            <a:r>
              <a:rPr lang="en-US" altLang="en-US"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penuh</a:t>
            </a:r>
            <a:r>
              <a:rPr lang="en-US" altLang="en-US" dirty="0">
                <a:latin typeface="Calibri" panose="020F0502020204030204" pitchFamily="34" charset="0"/>
                <a:cs typeface="Calibri" panose="020F0502020204030204" pitchFamily="34" charset="0"/>
              </a:rPr>
              <a:t> dan </a:t>
            </a:r>
            <a:r>
              <a:rPr lang="en-US" altLang="en-US" dirty="0" err="1">
                <a:latin typeface="Calibri" panose="020F0502020204030204" pitchFamily="34" charset="0"/>
                <a:cs typeface="Calibri" panose="020F0502020204030204" pitchFamily="34" charset="0"/>
              </a:rPr>
              <a:t>efektif</a:t>
            </a:r>
            <a:r>
              <a:rPr lang="en-US" altLang="en-US"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dengan</a:t>
            </a:r>
            <a:r>
              <a:rPr lang="en-US" altLang="en-US" dirty="0">
                <a:latin typeface="Calibri" panose="020F0502020204030204" pitchFamily="34" charset="0"/>
                <a:cs typeface="Calibri" panose="020F0502020204030204" pitchFamily="34" charset="0"/>
              </a:rPr>
              <a:t> </a:t>
            </a:r>
            <a:r>
              <a:rPr lang="en-US" altLang="en-US" dirty="0" err="1">
                <a:latin typeface="Calibri" panose="020F0502020204030204" pitchFamily="34" charset="0"/>
                <a:cs typeface="Calibri" panose="020F0502020204030204" pitchFamily="34" charset="0"/>
              </a:rPr>
              <a:t>warga</a:t>
            </a:r>
            <a:r>
              <a:rPr lang="en-US" altLang="en-US" dirty="0">
                <a:latin typeface="Calibri" panose="020F0502020204030204" pitchFamily="34" charset="0"/>
                <a:cs typeface="Calibri" panose="020F0502020204030204" pitchFamily="34" charset="0"/>
              </a:rPr>
              <a:t> negara </a:t>
            </a:r>
            <a:r>
              <a:rPr lang="en-US" altLang="en-US" dirty="0" err="1">
                <a:latin typeface="Calibri" panose="020F0502020204030204" pitchFamily="34" charset="0"/>
                <a:cs typeface="Calibri" panose="020F0502020204030204" pitchFamily="34" charset="0"/>
              </a:rPr>
              <a:t>lainnya</a:t>
            </a:r>
            <a:r>
              <a:rPr lang="en-US" altLang="en-US"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berdasarkan</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kesamaan</a:t>
            </a:r>
            <a:r>
              <a:rPr lang="en-US" altLang="en-US" b="1" dirty="0">
                <a:latin typeface="Calibri" panose="020F0502020204030204" pitchFamily="34" charset="0"/>
                <a:cs typeface="Calibri" panose="020F0502020204030204" pitchFamily="34" charset="0"/>
              </a:rPr>
              <a:t> </a:t>
            </a:r>
            <a:r>
              <a:rPr lang="en-US" altLang="en-US" b="1" dirty="0" err="1">
                <a:latin typeface="Calibri" panose="020F0502020204030204" pitchFamily="34" charset="0"/>
                <a:cs typeface="Calibri" panose="020F0502020204030204" pitchFamily="34" charset="0"/>
              </a:rPr>
              <a:t>hak</a:t>
            </a:r>
            <a:r>
              <a:rPr lang="en-US" altLang="en-US" dirty="0">
                <a:latin typeface="Calibri" panose="020F0502020204030204" pitchFamily="34" charset="0"/>
                <a:cs typeface="Calibri" panose="020F0502020204030204" pitchFamily="34" charset="0"/>
              </a:rPr>
              <a:t>.</a:t>
            </a:r>
            <a:endParaRPr lang="en-US" altLang="en-US" b="1" dirty="0">
              <a:latin typeface="Calibri" panose="020F0502020204030204" pitchFamily="34" charset="0"/>
              <a:cs typeface="Calibri" panose="020F0502020204030204" pitchFamily="34" charset="0"/>
            </a:endParaRPr>
          </a:p>
          <a:p>
            <a:pPr marL="205740" indent="-205740">
              <a:buClr>
                <a:schemeClr val="accent3">
                  <a:lumMod val="50000"/>
                </a:schemeClr>
              </a:buClr>
              <a:buFont typeface="Wingdings 2"/>
              <a:buChar char=""/>
              <a:defRPr/>
            </a:pPr>
            <a:endParaRPr lang="id-ID" sz="1950" dirty="0">
              <a:latin typeface="Calibri" panose="020F0502020204030204" pitchFamily="34" charset="0"/>
            </a:endParaRPr>
          </a:p>
        </p:txBody>
      </p:sp>
      <p:sp>
        <p:nvSpPr>
          <p:cNvPr id="21508" name="Slide Number Placeholder 3">
            <a:extLst>
              <a:ext uri="{FF2B5EF4-FFF2-40B4-BE49-F238E27FC236}">
                <a16:creationId xmlns:a16="http://schemas.microsoft.com/office/drawing/2014/main" xmlns="" id="{CBC5AE95-B9B4-4379-975F-9F59B8E9F9A9}"/>
              </a:ext>
            </a:extLst>
          </p:cNvPr>
          <p:cNvSpPr>
            <a:spLocks noGrp="1" noChangeArrowheads="1"/>
          </p:cNvSpPr>
          <p:nvPr>
            <p:ph type="sldNum" sz="quarter" idx="4294967295"/>
          </p:nvPr>
        </p:nvSpPr>
        <p:spPr bwMode="auto">
          <a:xfrm>
            <a:off x="9601200" y="19051"/>
            <a:ext cx="1066800" cy="3286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l" eaLnBrk="0" hangingPunct="0"/>
            <a:fld id="{D8B9EEFA-0038-43FC-BCB7-D2D2C03D494C}" type="slidenum">
              <a:rPr lang="id-ID" altLang="en-US" sz="1800">
                <a:solidFill>
                  <a:srgbClr val="898989"/>
                </a:solidFill>
              </a:rPr>
              <a:pPr algn="l" eaLnBrk="0" hangingPunct="0"/>
              <a:t>7</a:t>
            </a:fld>
            <a:endParaRPr lang="id-ID" altLang="en-US" sz="1800">
              <a:solidFill>
                <a:srgbClr val="898989"/>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5650AB-AFED-464C-806E-19C80B9866F9}"/>
              </a:ext>
            </a:extLst>
          </p:cNvPr>
          <p:cNvSpPr>
            <a:spLocks noGrp="1"/>
          </p:cNvSpPr>
          <p:nvPr>
            <p:ph type="title"/>
          </p:nvPr>
        </p:nvSpPr>
        <p:spPr/>
        <p:txBody>
          <a:bodyPr/>
          <a:lstStyle/>
          <a:p>
            <a:r>
              <a:rPr lang="en-US" dirty="0" err="1"/>
              <a:t>Pokok-Pokok</a:t>
            </a:r>
            <a:r>
              <a:rPr lang="en-US" dirty="0"/>
              <a:t> Isi </a:t>
            </a:r>
            <a:r>
              <a:rPr lang="en-US" dirty="0" err="1"/>
              <a:t>Konvensi</a:t>
            </a:r>
            <a:r>
              <a:rPr lang="en-US" dirty="0"/>
              <a:t> </a:t>
            </a:r>
          </a:p>
        </p:txBody>
      </p:sp>
      <p:sp>
        <p:nvSpPr>
          <p:cNvPr id="3" name="Content Placeholder 2">
            <a:extLst>
              <a:ext uri="{FF2B5EF4-FFF2-40B4-BE49-F238E27FC236}">
                <a16:creationId xmlns:a16="http://schemas.microsoft.com/office/drawing/2014/main" xmlns="" id="{1DDEB428-C71A-4233-8633-B4DFE8E33DB8}"/>
              </a:ext>
            </a:extLst>
          </p:cNvPr>
          <p:cNvSpPr>
            <a:spLocks noGrp="1"/>
          </p:cNvSpPr>
          <p:nvPr>
            <p:ph idx="1"/>
          </p:nvPr>
        </p:nvSpPr>
        <p:spPr/>
        <p:txBody>
          <a:bodyPr/>
          <a:lstStyle/>
          <a:p>
            <a:r>
              <a:rPr lang="en-US" dirty="0"/>
              <a:t>3. </a:t>
            </a:r>
            <a:r>
              <a:rPr lang="en-US" dirty="0" err="1"/>
              <a:t>Kewajiban</a:t>
            </a:r>
            <a:r>
              <a:rPr lang="en-US" dirty="0"/>
              <a:t> Negara </a:t>
            </a:r>
          </a:p>
          <a:p>
            <a:r>
              <a:rPr lang="en-US" dirty="0" err="1"/>
              <a:t>Kewajiban</a:t>
            </a:r>
            <a:r>
              <a:rPr lang="en-US" dirty="0"/>
              <a:t> negara </a:t>
            </a:r>
            <a:r>
              <a:rPr lang="en-US" dirty="0" err="1"/>
              <a:t>merealisasikan</a:t>
            </a:r>
            <a:r>
              <a:rPr lang="en-US" dirty="0"/>
              <a:t> </a:t>
            </a:r>
            <a:r>
              <a:rPr lang="en-US" dirty="0" err="1"/>
              <a:t>hak</a:t>
            </a:r>
            <a:r>
              <a:rPr lang="en-US" dirty="0"/>
              <a:t> yang </a:t>
            </a:r>
            <a:r>
              <a:rPr lang="en-US" dirty="0" err="1"/>
              <a:t>termuat</a:t>
            </a:r>
            <a:r>
              <a:rPr lang="en-US" dirty="0"/>
              <a:t> </a:t>
            </a:r>
            <a:r>
              <a:rPr lang="en-US" dirty="0" err="1"/>
              <a:t>dalam</a:t>
            </a:r>
            <a:r>
              <a:rPr lang="en-US" dirty="0"/>
              <a:t> </a:t>
            </a:r>
            <a:r>
              <a:rPr lang="en-US" dirty="0" err="1"/>
              <a:t>Konvensi</a:t>
            </a:r>
            <a:r>
              <a:rPr lang="en-US" dirty="0"/>
              <a:t>, </a:t>
            </a:r>
            <a:r>
              <a:rPr lang="en-US" dirty="0" err="1"/>
              <a:t>melalui</a:t>
            </a:r>
            <a:r>
              <a:rPr lang="en-US" dirty="0"/>
              <a:t> </a:t>
            </a:r>
            <a:r>
              <a:rPr lang="en-US" dirty="0" err="1"/>
              <a:t>penyesuaian</a:t>
            </a:r>
            <a:r>
              <a:rPr lang="en-US" dirty="0"/>
              <a:t> </a:t>
            </a:r>
            <a:r>
              <a:rPr lang="en-US" dirty="0" err="1"/>
              <a:t>peraturan</a:t>
            </a:r>
            <a:r>
              <a:rPr lang="en-US" dirty="0"/>
              <a:t> </a:t>
            </a:r>
            <a:r>
              <a:rPr lang="en-US" dirty="0" err="1"/>
              <a:t>perundang-undangan</a:t>
            </a:r>
            <a:r>
              <a:rPr lang="en-US" dirty="0"/>
              <a:t>, </a:t>
            </a:r>
            <a:r>
              <a:rPr lang="en-US" dirty="0" err="1"/>
              <a:t>hukum</a:t>
            </a:r>
            <a:r>
              <a:rPr lang="en-US" dirty="0"/>
              <a:t> dan </a:t>
            </a:r>
            <a:r>
              <a:rPr lang="en-US" dirty="0" err="1"/>
              <a:t>administrasi</a:t>
            </a:r>
            <a:r>
              <a:rPr lang="en-US" dirty="0"/>
              <a:t> </a:t>
            </a:r>
            <a:r>
              <a:rPr lang="en-US" dirty="0" err="1"/>
              <a:t>dari</a:t>
            </a:r>
            <a:r>
              <a:rPr lang="en-US" dirty="0"/>
              <a:t> </a:t>
            </a:r>
            <a:r>
              <a:rPr lang="en-US" dirty="0" err="1"/>
              <a:t>setiap</a:t>
            </a:r>
            <a:r>
              <a:rPr lang="en-US" dirty="0"/>
              <a:t> negara, </a:t>
            </a:r>
            <a:r>
              <a:rPr lang="en-US" dirty="0" err="1"/>
              <a:t>termasuk</a:t>
            </a:r>
            <a:r>
              <a:rPr lang="en-US" dirty="0"/>
              <a:t> </a:t>
            </a:r>
            <a:r>
              <a:rPr lang="en-US" dirty="0" err="1"/>
              <a:t>mengubah</a:t>
            </a:r>
            <a:r>
              <a:rPr lang="en-US" dirty="0"/>
              <a:t> </a:t>
            </a:r>
            <a:r>
              <a:rPr lang="en-US" dirty="0" err="1"/>
              <a:t>peraturan</a:t>
            </a:r>
            <a:r>
              <a:rPr lang="en-US" dirty="0"/>
              <a:t> </a:t>
            </a:r>
            <a:r>
              <a:rPr lang="en-US" dirty="0" err="1"/>
              <a:t>perundang-undangan</a:t>
            </a:r>
            <a:r>
              <a:rPr lang="en-US" dirty="0"/>
              <a:t>, </a:t>
            </a:r>
            <a:r>
              <a:rPr lang="en-US" dirty="0" err="1"/>
              <a:t>kebiasaan</a:t>
            </a:r>
            <a:r>
              <a:rPr lang="en-US" dirty="0"/>
              <a:t> dan </a:t>
            </a:r>
            <a:r>
              <a:rPr lang="en-US" dirty="0" err="1"/>
              <a:t>praktik-praktik</a:t>
            </a:r>
            <a:r>
              <a:rPr lang="en-US" dirty="0"/>
              <a:t> yang </a:t>
            </a:r>
            <a:r>
              <a:rPr lang="en-US" dirty="0" err="1"/>
              <a:t>diskriminatif</a:t>
            </a:r>
            <a:r>
              <a:rPr lang="en-US" dirty="0"/>
              <a:t> </a:t>
            </a:r>
            <a:r>
              <a:rPr lang="en-US" dirty="0" err="1"/>
              <a:t>terhadap</a:t>
            </a:r>
            <a:r>
              <a:rPr lang="en-US" dirty="0"/>
              <a:t> </a:t>
            </a:r>
            <a:r>
              <a:rPr lang="en-US" dirty="0" err="1"/>
              <a:t>penyandang</a:t>
            </a:r>
            <a:r>
              <a:rPr lang="en-US" dirty="0"/>
              <a:t> </a:t>
            </a:r>
            <a:r>
              <a:rPr lang="en-US" dirty="0" err="1"/>
              <a:t>disabilitas</a:t>
            </a:r>
            <a:r>
              <a:rPr lang="en-US" dirty="0"/>
              <a:t>, </a:t>
            </a:r>
            <a:r>
              <a:rPr lang="en-US" dirty="0" err="1"/>
              <a:t>baik</a:t>
            </a:r>
            <a:r>
              <a:rPr lang="en-US" dirty="0"/>
              <a:t> </a:t>
            </a:r>
            <a:r>
              <a:rPr lang="en-US" dirty="0" err="1"/>
              <a:t>perempuan</a:t>
            </a:r>
            <a:r>
              <a:rPr lang="en-US" dirty="0"/>
              <a:t> </a:t>
            </a:r>
            <a:r>
              <a:rPr lang="en-US" dirty="0" err="1"/>
              <a:t>maupun</a:t>
            </a:r>
            <a:r>
              <a:rPr lang="en-US" dirty="0"/>
              <a:t> </a:t>
            </a:r>
            <a:r>
              <a:rPr lang="en-US" dirty="0" err="1"/>
              <a:t>anak</a:t>
            </a:r>
            <a:r>
              <a:rPr lang="en-US" dirty="0"/>
              <a:t>, </a:t>
            </a:r>
            <a:r>
              <a:rPr lang="en-US" dirty="0" err="1"/>
              <a:t>menjamin</a:t>
            </a:r>
            <a:r>
              <a:rPr lang="en-US" dirty="0"/>
              <a:t> </a:t>
            </a:r>
            <a:r>
              <a:rPr lang="en-US" dirty="0" err="1"/>
              <a:t>partisipasi</a:t>
            </a:r>
            <a:r>
              <a:rPr lang="en-US" dirty="0"/>
              <a:t> </a:t>
            </a:r>
            <a:r>
              <a:rPr lang="en-US" dirty="0" err="1"/>
              <a:t>penyandang</a:t>
            </a:r>
            <a:r>
              <a:rPr lang="en-US" dirty="0"/>
              <a:t> </a:t>
            </a:r>
            <a:r>
              <a:rPr lang="en-US" dirty="0" err="1"/>
              <a:t>disabilitas</a:t>
            </a:r>
            <a:r>
              <a:rPr lang="en-US" dirty="0"/>
              <a:t> </a:t>
            </a:r>
            <a:r>
              <a:rPr lang="en-US" dirty="0" err="1"/>
              <a:t>dalam</a:t>
            </a:r>
            <a:r>
              <a:rPr lang="en-US" dirty="0"/>
              <a:t> </a:t>
            </a:r>
            <a:r>
              <a:rPr lang="en-US" dirty="0" err="1"/>
              <a:t>segala</a:t>
            </a:r>
            <a:r>
              <a:rPr lang="en-US" dirty="0"/>
              <a:t> </a:t>
            </a:r>
            <a:r>
              <a:rPr lang="en-US" dirty="0" err="1"/>
              <a:t>aspek</a:t>
            </a:r>
            <a:r>
              <a:rPr lang="en-US" dirty="0"/>
              <a:t> </a:t>
            </a:r>
            <a:r>
              <a:rPr lang="en-US" dirty="0" err="1"/>
              <a:t>kehidupan</a:t>
            </a:r>
            <a:r>
              <a:rPr lang="en-US" dirty="0"/>
              <a:t> </a:t>
            </a:r>
            <a:r>
              <a:rPr lang="en-US" dirty="0" err="1"/>
              <a:t>seperti</a:t>
            </a:r>
            <a:r>
              <a:rPr lang="en-US" dirty="0"/>
              <a:t> </a:t>
            </a:r>
            <a:r>
              <a:rPr lang="en-US" dirty="0" err="1"/>
              <a:t>pendidikan</a:t>
            </a:r>
            <a:r>
              <a:rPr lang="en-US" dirty="0"/>
              <a:t>, </a:t>
            </a:r>
            <a:r>
              <a:rPr lang="en-US" dirty="0" err="1"/>
              <a:t>kesehatan</a:t>
            </a:r>
            <a:r>
              <a:rPr lang="en-US" dirty="0"/>
              <a:t>, </a:t>
            </a:r>
            <a:r>
              <a:rPr lang="en-US" dirty="0" err="1"/>
              <a:t>pekerjaan</a:t>
            </a:r>
            <a:r>
              <a:rPr lang="en-US" dirty="0"/>
              <a:t>, </a:t>
            </a:r>
            <a:r>
              <a:rPr lang="en-US" dirty="0" err="1"/>
              <a:t>politik</a:t>
            </a:r>
            <a:r>
              <a:rPr lang="en-US" dirty="0"/>
              <a:t>, </a:t>
            </a:r>
            <a:r>
              <a:rPr lang="en-US" dirty="0" err="1"/>
              <a:t>olah</a:t>
            </a:r>
            <a:r>
              <a:rPr lang="en-US" dirty="0"/>
              <a:t> raga, </a:t>
            </a:r>
            <a:r>
              <a:rPr lang="en-US" dirty="0" err="1"/>
              <a:t>seni</a:t>
            </a:r>
            <a:r>
              <a:rPr lang="en-US" dirty="0"/>
              <a:t> dan </a:t>
            </a:r>
            <a:r>
              <a:rPr lang="en-US" dirty="0" err="1"/>
              <a:t>budaya</a:t>
            </a:r>
            <a:r>
              <a:rPr lang="en-US" dirty="0"/>
              <a:t>, </a:t>
            </a:r>
            <a:r>
              <a:rPr lang="en-US" dirty="0" err="1"/>
              <a:t>serta</a:t>
            </a:r>
            <a:r>
              <a:rPr lang="en-US" dirty="0"/>
              <a:t> </a:t>
            </a:r>
            <a:r>
              <a:rPr lang="en-US" dirty="0" err="1"/>
              <a:t>pemanfaatan</a:t>
            </a:r>
            <a:r>
              <a:rPr lang="en-US" dirty="0"/>
              <a:t> </a:t>
            </a:r>
            <a:r>
              <a:rPr lang="en-US" dirty="0" err="1"/>
              <a:t>teknologi</a:t>
            </a:r>
            <a:r>
              <a:rPr lang="en-US" dirty="0"/>
              <a:t>, </a:t>
            </a:r>
            <a:r>
              <a:rPr lang="en-US" dirty="0" err="1"/>
              <a:t>informasi</a:t>
            </a:r>
            <a:r>
              <a:rPr lang="en-US" dirty="0"/>
              <a:t> dan </a:t>
            </a:r>
            <a:r>
              <a:rPr lang="en-US" dirty="0" err="1"/>
              <a:t>komunikasi</a:t>
            </a:r>
            <a:r>
              <a:rPr lang="en-US" dirty="0"/>
              <a:t>.</a:t>
            </a:r>
          </a:p>
        </p:txBody>
      </p:sp>
    </p:spTree>
    <p:extLst>
      <p:ext uri="{BB962C8B-B14F-4D97-AF65-F5344CB8AC3E}">
        <p14:creationId xmlns:p14="http://schemas.microsoft.com/office/powerpoint/2010/main" val="2208063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299166-42E3-4391-AB79-60966FD8B4ED}"/>
              </a:ext>
            </a:extLst>
          </p:cNvPr>
          <p:cNvSpPr>
            <a:spLocks noGrp="1"/>
          </p:cNvSpPr>
          <p:nvPr>
            <p:ph type="title"/>
          </p:nvPr>
        </p:nvSpPr>
        <p:spPr/>
        <p:txBody>
          <a:bodyPr/>
          <a:lstStyle/>
          <a:p>
            <a:r>
              <a:rPr lang="en-US" dirty="0" err="1"/>
              <a:t>Pasal</a:t>
            </a:r>
            <a:r>
              <a:rPr lang="en-US" dirty="0"/>
              <a:t> 29 </a:t>
            </a:r>
            <a:r>
              <a:rPr lang="en-US" dirty="0" err="1"/>
              <a:t>Partisipasi</a:t>
            </a:r>
            <a:r>
              <a:rPr lang="en-US" dirty="0"/>
              <a:t> </a:t>
            </a:r>
            <a:r>
              <a:rPr lang="en-US" dirty="0" err="1"/>
              <a:t>dalam</a:t>
            </a:r>
            <a:r>
              <a:rPr lang="en-US" dirty="0"/>
              <a:t> </a:t>
            </a:r>
            <a:r>
              <a:rPr lang="en-US" dirty="0" err="1"/>
              <a:t>Kehidupan</a:t>
            </a:r>
            <a:r>
              <a:rPr lang="en-US" dirty="0"/>
              <a:t> </a:t>
            </a:r>
            <a:r>
              <a:rPr lang="en-US" dirty="0" err="1"/>
              <a:t>Politik</a:t>
            </a:r>
            <a:r>
              <a:rPr lang="en-US" dirty="0"/>
              <a:t> dan </a:t>
            </a:r>
            <a:r>
              <a:rPr lang="en-US" dirty="0" err="1"/>
              <a:t>Publik</a:t>
            </a:r>
            <a:r>
              <a:rPr lang="en-US" dirty="0"/>
              <a:t> UNCRPD (UU 19/2011).</a:t>
            </a:r>
          </a:p>
        </p:txBody>
      </p:sp>
      <p:sp>
        <p:nvSpPr>
          <p:cNvPr id="3" name="Content Placeholder 2">
            <a:extLst>
              <a:ext uri="{FF2B5EF4-FFF2-40B4-BE49-F238E27FC236}">
                <a16:creationId xmlns:a16="http://schemas.microsoft.com/office/drawing/2014/main" xmlns="" id="{15BFB9DE-6D86-47C0-9FA4-D8B460BD9E7C}"/>
              </a:ext>
            </a:extLst>
          </p:cNvPr>
          <p:cNvSpPr>
            <a:spLocks noGrp="1"/>
          </p:cNvSpPr>
          <p:nvPr>
            <p:ph idx="1"/>
          </p:nvPr>
        </p:nvSpPr>
        <p:spPr>
          <a:xfrm>
            <a:off x="838199" y="1825625"/>
            <a:ext cx="11116733" cy="4351338"/>
          </a:xfrm>
        </p:spPr>
        <p:txBody>
          <a:bodyPr>
            <a:normAutofit fontScale="55000" lnSpcReduction="20000"/>
          </a:bodyPr>
          <a:lstStyle/>
          <a:p>
            <a:pPr marL="0" indent="0">
              <a:buNone/>
            </a:pPr>
            <a:r>
              <a:rPr lang="en-US" dirty="0"/>
              <a:t>Negara-Negara </a:t>
            </a:r>
            <a:r>
              <a:rPr lang="en-US" dirty="0" err="1"/>
              <a:t>Pihak</a:t>
            </a:r>
            <a:r>
              <a:rPr lang="en-US" dirty="0"/>
              <a:t> </a:t>
            </a:r>
            <a:r>
              <a:rPr lang="en-US" dirty="0" err="1"/>
              <a:t>harus</a:t>
            </a:r>
            <a:r>
              <a:rPr lang="en-US" dirty="0"/>
              <a:t> </a:t>
            </a:r>
            <a:r>
              <a:rPr lang="en-US" dirty="0" err="1"/>
              <a:t>menjamin</a:t>
            </a:r>
            <a:r>
              <a:rPr lang="en-US" dirty="0"/>
              <a:t> </a:t>
            </a:r>
            <a:r>
              <a:rPr lang="en-US" dirty="0" err="1"/>
              <a:t>kepada</a:t>
            </a:r>
            <a:r>
              <a:rPr lang="en-US" dirty="0"/>
              <a:t> </a:t>
            </a:r>
            <a:r>
              <a:rPr lang="en-US" dirty="0" err="1"/>
              <a:t>penyandang</a:t>
            </a:r>
            <a:r>
              <a:rPr lang="en-US" dirty="0"/>
              <a:t> </a:t>
            </a:r>
            <a:r>
              <a:rPr lang="en-US" dirty="0" err="1"/>
              <a:t>disabilitas</a:t>
            </a:r>
            <a:r>
              <a:rPr lang="en-US" dirty="0"/>
              <a:t> </a:t>
            </a:r>
            <a:r>
              <a:rPr lang="en-US" dirty="0" err="1"/>
              <a:t>hak-hak</a:t>
            </a:r>
            <a:r>
              <a:rPr lang="en-US" dirty="0"/>
              <a:t> </a:t>
            </a:r>
            <a:r>
              <a:rPr lang="en-US" dirty="0" err="1"/>
              <a:t>politik</a:t>
            </a:r>
            <a:r>
              <a:rPr lang="en-US" dirty="0"/>
              <a:t> dan </a:t>
            </a:r>
            <a:r>
              <a:rPr lang="en-US" dirty="0" err="1"/>
              <a:t>kesempatan</a:t>
            </a:r>
            <a:r>
              <a:rPr lang="en-US" dirty="0"/>
              <a:t> </a:t>
            </a:r>
            <a:r>
              <a:rPr lang="en-US" dirty="0" err="1"/>
              <a:t>untuk</a:t>
            </a:r>
            <a:r>
              <a:rPr lang="en-US" dirty="0"/>
              <a:t> </a:t>
            </a:r>
            <a:r>
              <a:rPr lang="en-US" dirty="0" err="1"/>
              <a:t>menikmati</a:t>
            </a:r>
            <a:r>
              <a:rPr lang="en-US" dirty="0"/>
              <a:t> </a:t>
            </a:r>
            <a:r>
              <a:rPr lang="en-US" dirty="0" err="1"/>
              <a:t>hak-hak</a:t>
            </a:r>
            <a:r>
              <a:rPr lang="en-US" dirty="0"/>
              <a:t> </a:t>
            </a:r>
            <a:r>
              <a:rPr lang="en-US" dirty="0" err="1"/>
              <a:t>tersebut</a:t>
            </a:r>
            <a:r>
              <a:rPr lang="en-US" dirty="0"/>
              <a:t> </a:t>
            </a:r>
            <a:r>
              <a:rPr lang="en-US" dirty="0" err="1"/>
              <a:t>atas</a:t>
            </a:r>
            <a:r>
              <a:rPr lang="en-US" dirty="0"/>
              <a:t> </a:t>
            </a:r>
            <a:r>
              <a:rPr lang="en-US" dirty="0" err="1"/>
              <a:t>dasar</a:t>
            </a:r>
            <a:r>
              <a:rPr lang="en-US" dirty="0"/>
              <a:t> </a:t>
            </a:r>
            <a:r>
              <a:rPr lang="en-US" dirty="0" err="1"/>
              <a:t>kesetaraan</a:t>
            </a:r>
            <a:r>
              <a:rPr lang="en-US" dirty="0"/>
              <a:t> </a:t>
            </a:r>
            <a:r>
              <a:rPr lang="en-US" dirty="0" err="1"/>
              <a:t>dengan</a:t>
            </a:r>
            <a:r>
              <a:rPr lang="en-US" dirty="0"/>
              <a:t> yang </a:t>
            </a:r>
            <a:r>
              <a:rPr lang="en-US" dirty="0" err="1"/>
              <a:t>lainnya</a:t>
            </a:r>
            <a:r>
              <a:rPr lang="en-US" dirty="0"/>
              <a:t> dan </a:t>
            </a:r>
            <a:r>
              <a:rPr lang="en-US" dirty="0" err="1"/>
              <a:t>akan</a:t>
            </a:r>
            <a:r>
              <a:rPr lang="en-US" dirty="0"/>
              <a:t> </a:t>
            </a:r>
            <a:r>
              <a:rPr lang="en-US" dirty="0" err="1"/>
              <a:t>mengambil</a:t>
            </a:r>
            <a:r>
              <a:rPr lang="en-US" dirty="0"/>
              <a:t> </a:t>
            </a:r>
            <a:r>
              <a:rPr lang="en-US" dirty="0" err="1"/>
              <a:t>langkah-langkah</a:t>
            </a:r>
            <a:r>
              <a:rPr lang="en-US" dirty="0"/>
              <a:t> </a:t>
            </a:r>
            <a:r>
              <a:rPr lang="en-US" dirty="0" err="1"/>
              <a:t>untuk</a:t>
            </a:r>
            <a:r>
              <a:rPr lang="en-US" dirty="0"/>
              <a:t>: </a:t>
            </a:r>
          </a:p>
          <a:p>
            <a:pPr marL="0" indent="0">
              <a:buNone/>
            </a:pPr>
            <a:r>
              <a:rPr lang="en-US" dirty="0"/>
              <a:t>(a) </a:t>
            </a:r>
            <a:r>
              <a:rPr lang="en-US" b="1" dirty="0" err="1"/>
              <a:t>Menjamin</a:t>
            </a:r>
            <a:r>
              <a:rPr lang="en-US" b="1" dirty="0"/>
              <a:t> agar </a:t>
            </a:r>
            <a:r>
              <a:rPr lang="en-US" b="1" dirty="0" err="1"/>
              <a:t>penyandang</a:t>
            </a:r>
            <a:r>
              <a:rPr lang="en-US" b="1" dirty="0"/>
              <a:t> </a:t>
            </a:r>
            <a:r>
              <a:rPr lang="en-US" b="1" dirty="0" err="1"/>
              <a:t>disabilitas</a:t>
            </a:r>
            <a:r>
              <a:rPr lang="en-US" b="1" dirty="0"/>
              <a:t> </a:t>
            </a:r>
            <a:r>
              <a:rPr lang="en-US" b="1" dirty="0" err="1"/>
              <a:t>dapat</a:t>
            </a:r>
            <a:r>
              <a:rPr lang="en-US" b="1" dirty="0"/>
              <a:t> </a:t>
            </a:r>
            <a:r>
              <a:rPr lang="en-US" b="1" dirty="0" err="1"/>
              <a:t>berpartisipasi</a:t>
            </a:r>
            <a:r>
              <a:rPr lang="en-US" b="1" dirty="0"/>
              <a:t> </a:t>
            </a:r>
            <a:r>
              <a:rPr lang="en-US" b="1" dirty="0" err="1"/>
              <a:t>secara</a:t>
            </a:r>
            <a:r>
              <a:rPr lang="en-US" b="1" dirty="0"/>
              <a:t> </a:t>
            </a:r>
            <a:r>
              <a:rPr lang="en-US" b="1" dirty="0" err="1"/>
              <a:t>efektif</a:t>
            </a:r>
            <a:r>
              <a:rPr lang="en-US" b="1" dirty="0"/>
              <a:t> dan </a:t>
            </a:r>
            <a:r>
              <a:rPr lang="en-US" b="1" dirty="0" err="1"/>
              <a:t>penuh</a:t>
            </a:r>
            <a:r>
              <a:rPr lang="en-US" b="1" dirty="0"/>
              <a:t> </a:t>
            </a:r>
            <a:r>
              <a:rPr lang="en-US" b="1" dirty="0" err="1"/>
              <a:t>dalam</a:t>
            </a:r>
            <a:r>
              <a:rPr lang="en-US" b="1" dirty="0"/>
              <a:t> </a:t>
            </a:r>
            <a:r>
              <a:rPr lang="en-US" b="1" dirty="0" err="1"/>
              <a:t>kehidupan</a:t>
            </a:r>
            <a:r>
              <a:rPr lang="en-US" b="1" dirty="0"/>
              <a:t> </a:t>
            </a:r>
            <a:r>
              <a:rPr lang="en-US" b="1" dirty="0" err="1"/>
              <a:t>politik</a:t>
            </a:r>
            <a:r>
              <a:rPr lang="en-US" b="1" dirty="0"/>
              <a:t> dan </a:t>
            </a:r>
            <a:r>
              <a:rPr lang="en-US" b="1" dirty="0" err="1"/>
              <a:t>publik</a:t>
            </a:r>
            <a:r>
              <a:rPr lang="en-US" b="1" dirty="0"/>
              <a:t> </a:t>
            </a:r>
            <a:r>
              <a:rPr lang="en-US" b="1" dirty="0" err="1"/>
              <a:t>atas</a:t>
            </a:r>
            <a:r>
              <a:rPr lang="en-US" b="1" dirty="0"/>
              <a:t> </a:t>
            </a:r>
            <a:r>
              <a:rPr lang="en-US" b="1" dirty="0" err="1"/>
              <a:t>dasar</a:t>
            </a:r>
            <a:r>
              <a:rPr lang="en-US" b="1" dirty="0"/>
              <a:t> </a:t>
            </a:r>
            <a:r>
              <a:rPr lang="en-US" b="1" dirty="0" err="1"/>
              <a:t>kesetaraan</a:t>
            </a:r>
            <a:r>
              <a:rPr lang="en-US" b="1" dirty="0"/>
              <a:t> </a:t>
            </a:r>
            <a:r>
              <a:rPr lang="en-US" b="1" dirty="0" err="1"/>
              <a:t>dengan</a:t>
            </a:r>
            <a:r>
              <a:rPr lang="en-US" b="1" dirty="0"/>
              <a:t> yang </a:t>
            </a:r>
            <a:r>
              <a:rPr lang="en-US" b="1" dirty="0" err="1"/>
              <a:t>lainnya</a:t>
            </a:r>
            <a:r>
              <a:rPr lang="en-US" b="1" dirty="0"/>
              <a:t>, </a:t>
            </a:r>
            <a:r>
              <a:rPr lang="en-US" b="1" dirty="0" err="1"/>
              <a:t>secara</a:t>
            </a:r>
            <a:r>
              <a:rPr lang="en-US" b="1" dirty="0"/>
              <a:t> </a:t>
            </a:r>
            <a:r>
              <a:rPr lang="en-US" b="1" dirty="0" err="1"/>
              <a:t>langsung</a:t>
            </a:r>
            <a:r>
              <a:rPr lang="en-US" b="1" dirty="0"/>
              <a:t> </a:t>
            </a:r>
            <a:r>
              <a:rPr lang="en-US" b="1" dirty="0" err="1"/>
              <a:t>atau</a:t>
            </a:r>
            <a:r>
              <a:rPr lang="en-US" b="1" dirty="0"/>
              <a:t> </a:t>
            </a:r>
            <a:r>
              <a:rPr lang="en-US" b="1" dirty="0" err="1"/>
              <a:t>melalui</a:t>
            </a:r>
            <a:r>
              <a:rPr lang="en-US" b="1" dirty="0"/>
              <a:t> </a:t>
            </a:r>
            <a:r>
              <a:rPr lang="en-US" b="1" dirty="0" err="1"/>
              <a:t>perwakilan</a:t>
            </a:r>
            <a:r>
              <a:rPr lang="en-US" b="1" dirty="0"/>
              <a:t> yang </a:t>
            </a:r>
            <a:r>
              <a:rPr lang="en-US" b="1" dirty="0" err="1"/>
              <a:t>dipilih</a:t>
            </a:r>
            <a:r>
              <a:rPr lang="en-US" b="1" dirty="0"/>
              <a:t> </a:t>
            </a:r>
            <a:r>
              <a:rPr lang="en-US" b="1" dirty="0" err="1"/>
              <a:t>secara</a:t>
            </a:r>
            <a:r>
              <a:rPr lang="en-US" b="1" dirty="0"/>
              <a:t> </a:t>
            </a:r>
            <a:r>
              <a:rPr lang="en-US" b="1" dirty="0" err="1"/>
              <a:t>bebas</a:t>
            </a:r>
            <a:r>
              <a:rPr lang="en-US" b="1" dirty="0"/>
              <a:t>, </a:t>
            </a:r>
            <a:r>
              <a:rPr lang="en-US" b="1" dirty="0" err="1">
                <a:highlight>
                  <a:srgbClr val="FFFF00"/>
                </a:highlight>
              </a:rPr>
              <a:t>termasuk</a:t>
            </a:r>
            <a:r>
              <a:rPr lang="en-US" b="1" dirty="0">
                <a:highlight>
                  <a:srgbClr val="FFFF00"/>
                </a:highlight>
              </a:rPr>
              <a:t> </a:t>
            </a:r>
            <a:r>
              <a:rPr lang="en-US" b="1" dirty="0" err="1">
                <a:highlight>
                  <a:srgbClr val="FFFF00"/>
                </a:highlight>
              </a:rPr>
              <a:t>hak</a:t>
            </a:r>
            <a:r>
              <a:rPr lang="en-US" b="1" dirty="0">
                <a:highlight>
                  <a:srgbClr val="FFFF00"/>
                </a:highlight>
              </a:rPr>
              <a:t> dan </a:t>
            </a:r>
            <a:r>
              <a:rPr lang="en-US" b="1" dirty="0" err="1">
                <a:highlight>
                  <a:srgbClr val="FFFF00"/>
                </a:highlight>
              </a:rPr>
              <a:t>kesempatan</a:t>
            </a:r>
            <a:r>
              <a:rPr lang="en-US" b="1" dirty="0">
                <a:highlight>
                  <a:srgbClr val="FFFF00"/>
                </a:highlight>
              </a:rPr>
              <a:t> </a:t>
            </a:r>
            <a:r>
              <a:rPr lang="en-US" b="1" dirty="0" err="1">
                <a:highlight>
                  <a:srgbClr val="FFFF00"/>
                </a:highlight>
              </a:rPr>
              <a:t>bagi</a:t>
            </a:r>
            <a:r>
              <a:rPr lang="en-US" b="1" dirty="0">
                <a:highlight>
                  <a:srgbClr val="FFFF00"/>
                </a:highlight>
              </a:rPr>
              <a:t> </a:t>
            </a:r>
            <a:r>
              <a:rPr lang="en-US" b="1" dirty="0" err="1">
                <a:highlight>
                  <a:srgbClr val="FFFF00"/>
                </a:highlight>
              </a:rPr>
              <a:t>penyandang</a:t>
            </a:r>
            <a:r>
              <a:rPr lang="en-US" b="1" dirty="0">
                <a:highlight>
                  <a:srgbClr val="FFFF00"/>
                </a:highlight>
              </a:rPr>
              <a:t> </a:t>
            </a:r>
            <a:r>
              <a:rPr lang="en-US" b="1" dirty="0" err="1">
                <a:highlight>
                  <a:srgbClr val="FFFF00"/>
                </a:highlight>
              </a:rPr>
              <a:t>disabilitas</a:t>
            </a:r>
            <a:r>
              <a:rPr lang="en-US" b="1" dirty="0">
                <a:highlight>
                  <a:srgbClr val="FFFF00"/>
                </a:highlight>
              </a:rPr>
              <a:t> </a:t>
            </a:r>
            <a:r>
              <a:rPr lang="en-US" b="1" dirty="0" err="1">
                <a:highlight>
                  <a:srgbClr val="FFFF00"/>
                </a:highlight>
              </a:rPr>
              <a:t>untuk</a:t>
            </a:r>
            <a:r>
              <a:rPr lang="en-US" b="1" dirty="0">
                <a:highlight>
                  <a:srgbClr val="FFFF00"/>
                </a:highlight>
              </a:rPr>
              <a:t> </a:t>
            </a:r>
            <a:r>
              <a:rPr lang="en-US" b="1" dirty="0" err="1">
                <a:highlight>
                  <a:srgbClr val="FFFF00"/>
                </a:highlight>
              </a:rPr>
              <a:t>memilih</a:t>
            </a:r>
            <a:r>
              <a:rPr lang="en-US" b="1" dirty="0">
                <a:highlight>
                  <a:srgbClr val="FFFF00"/>
                </a:highlight>
              </a:rPr>
              <a:t> dan </a:t>
            </a:r>
            <a:r>
              <a:rPr lang="en-US" b="1" dirty="0" err="1">
                <a:highlight>
                  <a:srgbClr val="FFFF00"/>
                </a:highlight>
              </a:rPr>
              <a:t>dipilih</a:t>
            </a:r>
            <a:r>
              <a:rPr lang="en-US" dirty="0"/>
              <a:t>, </a:t>
            </a:r>
            <a:r>
              <a:rPr lang="en-US" dirty="0" err="1"/>
              <a:t>antara</a:t>
            </a:r>
            <a:r>
              <a:rPr lang="en-US" dirty="0"/>
              <a:t> lain </a:t>
            </a:r>
            <a:r>
              <a:rPr lang="en-US" dirty="0" err="1"/>
              <a:t>dengan</a:t>
            </a:r>
            <a:r>
              <a:rPr lang="en-US" dirty="0"/>
              <a:t>: </a:t>
            </a:r>
          </a:p>
          <a:p>
            <a:pPr marL="347663" indent="-347663">
              <a:buAutoNum type="romanLcParenBoth"/>
            </a:pPr>
            <a:r>
              <a:rPr lang="en-US" dirty="0" err="1"/>
              <a:t>Memastikan</a:t>
            </a:r>
            <a:r>
              <a:rPr lang="en-US" dirty="0"/>
              <a:t> </a:t>
            </a:r>
            <a:r>
              <a:rPr lang="en-US" dirty="0" err="1"/>
              <a:t>bahwa</a:t>
            </a:r>
            <a:r>
              <a:rPr lang="en-US" dirty="0"/>
              <a:t> </a:t>
            </a:r>
            <a:r>
              <a:rPr lang="en-US" dirty="0" err="1"/>
              <a:t>prosedur</a:t>
            </a:r>
            <a:r>
              <a:rPr lang="en-US" dirty="0"/>
              <a:t>, </a:t>
            </a:r>
            <a:r>
              <a:rPr lang="en-US" dirty="0" err="1"/>
              <a:t>fasilitas</a:t>
            </a:r>
            <a:r>
              <a:rPr lang="en-US" dirty="0"/>
              <a:t>, dan </a:t>
            </a:r>
            <a:r>
              <a:rPr lang="en-US" dirty="0" err="1"/>
              <a:t>bahan-bahan</a:t>
            </a:r>
            <a:r>
              <a:rPr lang="en-US" dirty="0"/>
              <a:t> </a:t>
            </a:r>
            <a:r>
              <a:rPr lang="en-US" dirty="0" err="1"/>
              <a:t>pemilihan</a:t>
            </a:r>
            <a:r>
              <a:rPr lang="en-US" dirty="0"/>
              <a:t> </a:t>
            </a:r>
            <a:r>
              <a:rPr lang="en-US" dirty="0" err="1"/>
              <a:t>bersifat</a:t>
            </a:r>
            <a:r>
              <a:rPr lang="en-US" dirty="0"/>
              <a:t> </a:t>
            </a:r>
            <a:r>
              <a:rPr lang="en-US" dirty="0" err="1"/>
              <a:t>layak</a:t>
            </a:r>
            <a:r>
              <a:rPr lang="en-US" dirty="0"/>
              <a:t>, </a:t>
            </a:r>
            <a:r>
              <a:rPr lang="en-US" dirty="0" err="1"/>
              <a:t>dapat</a:t>
            </a:r>
            <a:r>
              <a:rPr lang="en-US" dirty="0"/>
              <a:t> </a:t>
            </a:r>
            <a:r>
              <a:rPr lang="en-US" dirty="0" err="1"/>
              <a:t>diakses</a:t>
            </a:r>
            <a:r>
              <a:rPr lang="en-US" dirty="0"/>
              <a:t> </a:t>
            </a:r>
            <a:r>
              <a:rPr lang="en-US" dirty="0" err="1"/>
              <a:t>serta</a:t>
            </a:r>
            <a:r>
              <a:rPr lang="en-US" dirty="0"/>
              <a:t> </a:t>
            </a:r>
            <a:r>
              <a:rPr lang="en-US" dirty="0" err="1"/>
              <a:t>mudah</a:t>
            </a:r>
            <a:r>
              <a:rPr lang="en-US" dirty="0"/>
              <a:t> </a:t>
            </a:r>
            <a:r>
              <a:rPr lang="en-US" dirty="0" err="1"/>
              <a:t>dipahami</a:t>
            </a:r>
            <a:r>
              <a:rPr lang="en-US" dirty="0"/>
              <a:t> dan </a:t>
            </a:r>
            <a:r>
              <a:rPr lang="en-US" dirty="0" err="1"/>
              <a:t>digunakan</a:t>
            </a:r>
            <a:r>
              <a:rPr lang="en-US" dirty="0"/>
              <a:t>; </a:t>
            </a:r>
          </a:p>
          <a:p>
            <a:pPr marL="347663" indent="-347663">
              <a:buAutoNum type="romanLcParenBoth"/>
            </a:pPr>
            <a:r>
              <a:rPr lang="en-US" dirty="0" err="1"/>
              <a:t>Melindungi</a:t>
            </a:r>
            <a:r>
              <a:rPr lang="en-US" dirty="0"/>
              <a:t> </a:t>
            </a:r>
            <a:r>
              <a:rPr lang="en-US" dirty="0" err="1"/>
              <a:t>hak</a:t>
            </a:r>
            <a:r>
              <a:rPr lang="en-US" dirty="0"/>
              <a:t> </a:t>
            </a:r>
            <a:r>
              <a:rPr lang="en-US" dirty="0" err="1"/>
              <a:t>penyandang</a:t>
            </a:r>
            <a:r>
              <a:rPr lang="en-US" dirty="0"/>
              <a:t> </a:t>
            </a:r>
            <a:r>
              <a:rPr lang="en-US" dirty="0" err="1"/>
              <a:t>disabilitas</a:t>
            </a:r>
            <a:r>
              <a:rPr lang="en-US" dirty="0"/>
              <a:t> </a:t>
            </a:r>
            <a:r>
              <a:rPr lang="en-US" dirty="0" err="1"/>
              <a:t>untuk</a:t>
            </a:r>
            <a:r>
              <a:rPr lang="en-US" dirty="0"/>
              <a:t> </a:t>
            </a:r>
            <a:r>
              <a:rPr lang="en-US" dirty="0" err="1"/>
              <a:t>memilih</a:t>
            </a:r>
            <a:r>
              <a:rPr lang="en-US" dirty="0"/>
              <a:t> </a:t>
            </a:r>
            <a:r>
              <a:rPr lang="en-US" dirty="0" err="1"/>
              <a:t>secara</a:t>
            </a:r>
            <a:r>
              <a:rPr lang="en-US" dirty="0"/>
              <a:t> </a:t>
            </a:r>
            <a:r>
              <a:rPr lang="en-US" dirty="0" err="1"/>
              <a:t>rahasia</a:t>
            </a:r>
            <a:r>
              <a:rPr lang="en-US" dirty="0"/>
              <a:t> </a:t>
            </a:r>
            <a:r>
              <a:rPr lang="en-US" dirty="0" err="1"/>
              <a:t>dalam</a:t>
            </a:r>
            <a:r>
              <a:rPr lang="en-US" dirty="0"/>
              <a:t> </a:t>
            </a:r>
            <a:r>
              <a:rPr lang="en-US" dirty="0" err="1"/>
              <a:t>pemilihan</a:t>
            </a:r>
            <a:r>
              <a:rPr lang="en-US" dirty="0"/>
              <a:t> </a:t>
            </a:r>
            <a:r>
              <a:rPr lang="en-US" dirty="0" err="1"/>
              <a:t>umum</a:t>
            </a:r>
            <a:r>
              <a:rPr lang="en-US" dirty="0"/>
              <a:t> dan referendum </a:t>
            </a:r>
            <a:r>
              <a:rPr lang="en-US" dirty="0" err="1"/>
              <a:t>publik</a:t>
            </a:r>
            <a:r>
              <a:rPr lang="en-US" dirty="0"/>
              <a:t> </a:t>
            </a:r>
            <a:r>
              <a:rPr lang="en-US" dirty="0" err="1"/>
              <a:t>tanpa</a:t>
            </a:r>
            <a:r>
              <a:rPr lang="en-US" dirty="0"/>
              <a:t> </a:t>
            </a:r>
            <a:r>
              <a:rPr lang="en-US" dirty="0" err="1"/>
              <a:t>intimidasi</a:t>
            </a:r>
            <a:r>
              <a:rPr lang="en-US" dirty="0"/>
              <a:t> dan </a:t>
            </a:r>
            <a:r>
              <a:rPr lang="en-US" dirty="0" err="1"/>
              <a:t>untuk</a:t>
            </a:r>
            <a:r>
              <a:rPr lang="en-US" dirty="0"/>
              <a:t> </a:t>
            </a:r>
            <a:r>
              <a:rPr lang="en-US" dirty="0" err="1"/>
              <a:t>mencalonkan</a:t>
            </a:r>
            <a:r>
              <a:rPr lang="en-US" dirty="0"/>
              <a:t> </a:t>
            </a:r>
            <a:r>
              <a:rPr lang="en-US" dirty="0" err="1"/>
              <a:t>diri</a:t>
            </a:r>
            <a:r>
              <a:rPr lang="en-US" dirty="0"/>
              <a:t> </a:t>
            </a:r>
            <a:r>
              <a:rPr lang="en-US" dirty="0" err="1"/>
              <a:t>dalam</a:t>
            </a:r>
            <a:r>
              <a:rPr lang="en-US" dirty="0"/>
              <a:t> </a:t>
            </a:r>
            <a:r>
              <a:rPr lang="en-US" dirty="0" err="1"/>
              <a:t>pemilihan</a:t>
            </a:r>
            <a:r>
              <a:rPr lang="en-US" dirty="0"/>
              <a:t>, </a:t>
            </a:r>
            <a:r>
              <a:rPr lang="en-US" dirty="0" err="1"/>
              <a:t>untuk</a:t>
            </a:r>
            <a:r>
              <a:rPr lang="en-US" dirty="0"/>
              <a:t> </a:t>
            </a:r>
            <a:r>
              <a:rPr lang="en-US" dirty="0" err="1"/>
              <a:t>memegang</a:t>
            </a:r>
            <a:r>
              <a:rPr lang="en-US" dirty="0"/>
              <a:t> </a:t>
            </a:r>
            <a:r>
              <a:rPr lang="en-US" dirty="0" err="1"/>
              <a:t>jabatan</a:t>
            </a:r>
            <a:r>
              <a:rPr lang="en-US" dirty="0"/>
              <a:t> </a:t>
            </a:r>
            <a:r>
              <a:rPr lang="en-US" dirty="0" err="1"/>
              <a:t>serta</a:t>
            </a:r>
            <a:r>
              <a:rPr lang="en-US" dirty="0"/>
              <a:t> </a:t>
            </a:r>
            <a:r>
              <a:rPr lang="en-US" dirty="0" err="1"/>
              <a:t>melaksanakan</a:t>
            </a:r>
            <a:r>
              <a:rPr lang="en-US" dirty="0"/>
              <a:t> </a:t>
            </a:r>
            <a:r>
              <a:rPr lang="en-US" dirty="0" err="1"/>
              <a:t>seluruh</a:t>
            </a:r>
            <a:r>
              <a:rPr lang="en-US" dirty="0"/>
              <a:t> </a:t>
            </a:r>
            <a:r>
              <a:rPr lang="en-US" dirty="0" err="1"/>
              <a:t>fungsi</a:t>
            </a:r>
            <a:r>
              <a:rPr lang="en-US" dirty="0"/>
              <a:t> </a:t>
            </a:r>
            <a:r>
              <a:rPr lang="en-US" dirty="0" err="1"/>
              <a:t>publik</a:t>
            </a:r>
            <a:r>
              <a:rPr lang="en-US" dirty="0"/>
              <a:t> </a:t>
            </a:r>
            <a:r>
              <a:rPr lang="en-US" dirty="0" err="1"/>
              <a:t>dalam</a:t>
            </a:r>
            <a:r>
              <a:rPr lang="en-US" dirty="0"/>
              <a:t> </a:t>
            </a:r>
            <a:r>
              <a:rPr lang="en-US" dirty="0" err="1"/>
              <a:t>semua</a:t>
            </a:r>
            <a:r>
              <a:rPr lang="en-US" dirty="0"/>
              <a:t> </a:t>
            </a:r>
            <a:r>
              <a:rPr lang="en-US" dirty="0" err="1"/>
              <a:t>tingkat</a:t>
            </a:r>
            <a:r>
              <a:rPr lang="en-US" dirty="0"/>
              <a:t> </a:t>
            </a:r>
            <a:r>
              <a:rPr lang="en-US" dirty="0" err="1"/>
              <a:t>pemerintahan</a:t>
            </a:r>
            <a:r>
              <a:rPr lang="en-US" dirty="0"/>
              <a:t>, </a:t>
            </a:r>
            <a:r>
              <a:rPr lang="en-US" dirty="0" err="1"/>
              <a:t>dengan</a:t>
            </a:r>
            <a:r>
              <a:rPr lang="en-US" dirty="0"/>
              <a:t> </a:t>
            </a:r>
            <a:r>
              <a:rPr lang="en-US" dirty="0" err="1"/>
              <a:t>memanfaatkan</a:t>
            </a:r>
            <a:r>
              <a:rPr lang="en-US" dirty="0"/>
              <a:t> </a:t>
            </a:r>
            <a:r>
              <a:rPr lang="en-US" dirty="0" err="1"/>
              <a:t>penggunaan</a:t>
            </a:r>
            <a:r>
              <a:rPr lang="en-US" dirty="0"/>
              <a:t> </a:t>
            </a:r>
            <a:r>
              <a:rPr lang="en-US" dirty="0" err="1"/>
              <a:t>teknologi</a:t>
            </a:r>
            <a:r>
              <a:rPr lang="en-US" dirty="0"/>
              <a:t> </a:t>
            </a:r>
            <a:r>
              <a:rPr lang="en-US" dirty="0" err="1"/>
              <a:t>baru</a:t>
            </a:r>
            <a:r>
              <a:rPr lang="en-US" dirty="0"/>
              <a:t> yang </a:t>
            </a:r>
            <a:r>
              <a:rPr lang="en-US" dirty="0" err="1"/>
              <a:t>dapat</a:t>
            </a:r>
            <a:r>
              <a:rPr lang="en-US" dirty="0"/>
              <a:t> </a:t>
            </a:r>
            <a:r>
              <a:rPr lang="en-US" dirty="0" err="1"/>
              <a:t>membantu</a:t>
            </a:r>
            <a:r>
              <a:rPr lang="en-US" dirty="0"/>
              <a:t> </a:t>
            </a:r>
            <a:r>
              <a:rPr lang="en-US" dirty="0" err="1"/>
              <a:t>pelaksanaan</a:t>
            </a:r>
            <a:r>
              <a:rPr lang="en-US" dirty="0"/>
              <a:t> </a:t>
            </a:r>
            <a:r>
              <a:rPr lang="en-US" dirty="0" err="1"/>
              <a:t>tugas</a:t>
            </a:r>
            <a:r>
              <a:rPr lang="en-US" dirty="0"/>
              <a:t>; </a:t>
            </a:r>
          </a:p>
          <a:p>
            <a:pPr marL="347663" indent="-347663">
              <a:buAutoNum type="romanLcParenBoth"/>
            </a:pPr>
            <a:r>
              <a:rPr lang="en-US" dirty="0" err="1"/>
              <a:t>Menjamin</a:t>
            </a:r>
            <a:r>
              <a:rPr lang="en-US" dirty="0"/>
              <a:t> </a:t>
            </a:r>
            <a:r>
              <a:rPr lang="en-US" dirty="0" err="1"/>
              <a:t>kebebasan</a:t>
            </a:r>
            <a:r>
              <a:rPr lang="en-US" dirty="0"/>
              <a:t> </a:t>
            </a:r>
            <a:r>
              <a:rPr lang="en-US" dirty="0" err="1"/>
              <a:t>berekspresi</a:t>
            </a:r>
            <a:r>
              <a:rPr lang="en-US" dirty="0"/>
              <a:t> dan </a:t>
            </a:r>
            <a:r>
              <a:rPr lang="en-US" dirty="0" err="1"/>
              <a:t>keinginan</a:t>
            </a:r>
            <a:r>
              <a:rPr lang="en-US" dirty="0"/>
              <a:t> </a:t>
            </a:r>
            <a:r>
              <a:rPr lang="en-US" dirty="0" err="1"/>
              <a:t>penyandang</a:t>
            </a:r>
            <a:r>
              <a:rPr lang="en-US" dirty="0"/>
              <a:t> </a:t>
            </a:r>
            <a:r>
              <a:rPr lang="en-US" dirty="0" err="1"/>
              <a:t>disabilitas</a:t>
            </a:r>
            <a:r>
              <a:rPr lang="en-US" dirty="0"/>
              <a:t> </a:t>
            </a:r>
            <a:r>
              <a:rPr lang="en-US" dirty="0" err="1"/>
              <a:t>sebagai</a:t>
            </a:r>
            <a:r>
              <a:rPr lang="en-US" dirty="0"/>
              <a:t> </a:t>
            </a:r>
            <a:r>
              <a:rPr lang="en-US" dirty="0" err="1"/>
              <a:t>pemilih</a:t>
            </a:r>
            <a:r>
              <a:rPr lang="en-US" dirty="0"/>
              <a:t> dan </a:t>
            </a:r>
            <a:r>
              <a:rPr lang="en-US" dirty="0" err="1"/>
              <a:t>untuk</a:t>
            </a:r>
            <a:r>
              <a:rPr lang="en-US" dirty="0"/>
              <a:t> </a:t>
            </a:r>
            <a:r>
              <a:rPr lang="en-US" dirty="0" err="1"/>
              <a:t>tujuan</a:t>
            </a:r>
            <a:r>
              <a:rPr lang="en-US" dirty="0"/>
              <a:t> </a:t>
            </a:r>
            <a:r>
              <a:rPr lang="en-US" dirty="0" err="1"/>
              <a:t>ini</a:t>
            </a:r>
            <a:r>
              <a:rPr lang="en-US" dirty="0"/>
              <a:t>, </a:t>
            </a:r>
            <a:r>
              <a:rPr lang="en-US" dirty="0" err="1"/>
              <a:t>bilamana</a:t>
            </a:r>
            <a:r>
              <a:rPr lang="en-US" dirty="0"/>
              <a:t> </a:t>
            </a:r>
            <a:r>
              <a:rPr lang="en-US" dirty="0" err="1"/>
              <a:t>diperlukan</a:t>
            </a:r>
            <a:r>
              <a:rPr lang="en-US" dirty="0"/>
              <a:t> </a:t>
            </a:r>
            <a:r>
              <a:rPr lang="en-US" dirty="0" err="1"/>
              <a:t>atas</a:t>
            </a:r>
            <a:r>
              <a:rPr lang="en-US" dirty="0"/>
              <a:t> </a:t>
            </a:r>
            <a:r>
              <a:rPr lang="en-US" dirty="0" err="1"/>
              <a:t>permintaan</a:t>
            </a:r>
            <a:r>
              <a:rPr lang="en-US" dirty="0"/>
              <a:t> </a:t>
            </a:r>
            <a:r>
              <a:rPr lang="en-US" dirty="0" err="1"/>
              <a:t>mereka</a:t>
            </a:r>
            <a:r>
              <a:rPr lang="en-US" dirty="0"/>
              <a:t>, </a:t>
            </a:r>
            <a:r>
              <a:rPr lang="en-US" dirty="0" err="1"/>
              <a:t>mengizinkan</a:t>
            </a:r>
            <a:r>
              <a:rPr lang="en-US" dirty="0"/>
              <a:t> </a:t>
            </a:r>
            <a:r>
              <a:rPr lang="en-US" dirty="0" err="1"/>
              <a:t>bantuan</a:t>
            </a:r>
            <a:r>
              <a:rPr lang="en-US" dirty="0"/>
              <a:t> </a:t>
            </a:r>
            <a:r>
              <a:rPr lang="en-US" dirty="0" err="1"/>
              <a:t>dalam</a:t>
            </a:r>
            <a:r>
              <a:rPr lang="en-US" dirty="0"/>
              <a:t> </a:t>
            </a:r>
            <a:r>
              <a:rPr lang="en-US" dirty="0" err="1"/>
              <a:t>pemilihan</a:t>
            </a:r>
            <a:r>
              <a:rPr lang="en-US" dirty="0"/>
              <a:t> oleh </a:t>
            </a:r>
            <a:r>
              <a:rPr lang="en-US" dirty="0" err="1"/>
              <a:t>seseorang</a:t>
            </a:r>
            <a:r>
              <a:rPr lang="en-US" dirty="0"/>
              <a:t> yang </a:t>
            </a:r>
            <a:r>
              <a:rPr lang="en-US" dirty="0" err="1"/>
              <a:t>ditentukan</a:t>
            </a:r>
            <a:r>
              <a:rPr lang="en-US" dirty="0"/>
              <a:t> </a:t>
            </a:r>
            <a:r>
              <a:rPr lang="en-US" dirty="0" err="1"/>
              <a:t>mereka</a:t>
            </a:r>
            <a:r>
              <a:rPr lang="en-US" dirty="0"/>
              <a:t> </a:t>
            </a:r>
            <a:r>
              <a:rPr lang="en-US" dirty="0" err="1"/>
              <a:t>sendiri</a:t>
            </a:r>
            <a:r>
              <a:rPr lang="en-US" dirty="0"/>
              <a:t>.</a:t>
            </a:r>
          </a:p>
          <a:p>
            <a:pPr marL="0" indent="0">
              <a:buNone/>
            </a:pPr>
            <a:r>
              <a:rPr lang="en-US" dirty="0"/>
              <a:t>(b) </a:t>
            </a:r>
            <a:r>
              <a:rPr lang="en-US" dirty="0" err="1"/>
              <a:t>Secara</a:t>
            </a:r>
            <a:r>
              <a:rPr lang="en-US" dirty="0"/>
              <a:t> </a:t>
            </a:r>
            <a:r>
              <a:rPr lang="en-US" dirty="0" err="1"/>
              <a:t>aktif</a:t>
            </a:r>
            <a:r>
              <a:rPr lang="en-US" dirty="0"/>
              <a:t> </a:t>
            </a:r>
            <a:r>
              <a:rPr lang="en-US" dirty="0" err="1"/>
              <a:t>memajukan</a:t>
            </a:r>
            <a:r>
              <a:rPr lang="en-US" dirty="0"/>
              <a:t> </a:t>
            </a:r>
            <a:r>
              <a:rPr lang="en-US" dirty="0" err="1"/>
              <a:t>lingkungan</a:t>
            </a:r>
            <a:r>
              <a:rPr lang="en-US" dirty="0"/>
              <a:t> di mana </a:t>
            </a:r>
            <a:r>
              <a:rPr lang="en-US" dirty="0" err="1"/>
              <a:t>penyandang</a:t>
            </a:r>
            <a:r>
              <a:rPr lang="en-US" dirty="0"/>
              <a:t> </a:t>
            </a:r>
            <a:r>
              <a:rPr lang="en-US" dirty="0" err="1"/>
              <a:t>disabilitas</a:t>
            </a:r>
            <a:r>
              <a:rPr lang="en-US" dirty="0"/>
              <a:t> </a:t>
            </a:r>
            <a:r>
              <a:rPr lang="en-US" dirty="0" err="1"/>
              <a:t>dapat</a:t>
            </a:r>
            <a:r>
              <a:rPr lang="en-US" dirty="0"/>
              <a:t> </a:t>
            </a:r>
            <a:r>
              <a:rPr lang="en-US" dirty="0" err="1"/>
              <a:t>secara</a:t>
            </a:r>
            <a:r>
              <a:rPr lang="en-US" dirty="0"/>
              <a:t> </a:t>
            </a:r>
            <a:r>
              <a:rPr lang="en-US" dirty="0" err="1"/>
              <a:t>efektif</a:t>
            </a:r>
            <a:r>
              <a:rPr lang="en-US" dirty="0"/>
              <a:t> dan </a:t>
            </a:r>
            <a:r>
              <a:rPr lang="en-US" dirty="0" err="1"/>
              <a:t>penuh</a:t>
            </a:r>
            <a:r>
              <a:rPr lang="en-US" dirty="0"/>
              <a:t> </a:t>
            </a:r>
            <a:r>
              <a:rPr lang="en-US" dirty="0" err="1"/>
              <a:t>berpartisipasi</a:t>
            </a:r>
            <a:r>
              <a:rPr lang="en-US" dirty="0"/>
              <a:t> </a:t>
            </a:r>
            <a:r>
              <a:rPr lang="en-US" dirty="0" err="1"/>
              <a:t>dalam</a:t>
            </a:r>
            <a:r>
              <a:rPr lang="en-US" dirty="0"/>
              <a:t> </a:t>
            </a:r>
            <a:r>
              <a:rPr lang="en-US" dirty="0" err="1"/>
              <a:t>pelaksanaan</a:t>
            </a:r>
            <a:r>
              <a:rPr lang="en-US" dirty="0"/>
              <a:t> </a:t>
            </a:r>
            <a:r>
              <a:rPr lang="en-US" dirty="0" err="1"/>
              <a:t>urusan</a:t>
            </a:r>
            <a:r>
              <a:rPr lang="en-US" dirty="0"/>
              <a:t> </a:t>
            </a:r>
            <a:r>
              <a:rPr lang="en-US" dirty="0" err="1"/>
              <a:t>publik</a:t>
            </a:r>
            <a:r>
              <a:rPr lang="en-US" dirty="0"/>
              <a:t> </a:t>
            </a:r>
            <a:r>
              <a:rPr lang="en-US" dirty="0" err="1"/>
              <a:t>tanpa</a:t>
            </a:r>
            <a:r>
              <a:rPr lang="en-US" dirty="0"/>
              <a:t> </a:t>
            </a:r>
            <a:r>
              <a:rPr lang="en-US" dirty="0" err="1"/>
              <a:t>diskriminasi</a:t>
            </a:r>
            <a:r>
              <a:rPr lang="en-US" dirty="0"/>
              <a:t> dan </a:t>
            </a:r>
            <a:r>
              <a:rPr lang="en-US" dirty="0" err="1"/>
              <a:t>atas</a:t>
            </a:r>
            <a:r>
              <a:rPr lang="en-US" dirty="0"/>
              <a:t> </a:t>
            </a:r>
            <a:r>
              <a:rPr lang="en-US" dirty="0" err="1"/>
              <a:t>dasar</a:t>
            </a:r>
            <a:r>
              <a:rPr lang="en-US" dirty="0"/>
              <a:t> </a:t>
            </a:r>
            <a:r>
              <a:rPr lang="en-US" dirty="0" err="1"/>
              <a:t>kesetaraan</a:t>
            </a:r>
            <a:r>
              <a:rPr lang="en-US" dirty="0"/>
              <a:t> </a:t>
            </a:r>
            <a:r>
              <a:rPr lang="en-US" dirty="0" err="1"/>
              <a:t>dengan</a:t>
            </a:r>
            <a:r>
              <a:rPr lang="en-US" dirty="0"/>
              <a:t> yang </a:t>
            </a:r>
            <a:r>
              <a:rPr lang="en-US" dirty="0" err="1"/>
              <a:t>lainnya</a:t>
            </a:r>
            <a:r>
              <a:rPr lang="en-US" dirty="0"/>
              <a:t> </a:t>
            </a:r>
            <a:r>
              <a:rPr lang="en-US" dirty="0" err="1"/>
              <a:t>serta</a:t>
            </a:r>
            <a:r>
              <a:rPr lang="en-US" dirty="0"/>
              <a:t> </a:t>
            </a:r>
            <a:r>
              <a:rPr lang="en-US" dirty="0" err="1"/>
              <a:t>mendorong</a:t>
            </a:r>
            <a:r>
              <a:rPr lang="en-US" dirty="0"/>
              <a:t> </a:t>
            </a:r>
            <a:r>
              <a:rPr lang="en-US" dirty="0" err="1"/>
              <a:t>partisipasi</a:t>
            </a:r>
            <a:r>
              <a:rPr lang="en-US" dirty="0"/>
              <a:t> </a:t>
            </a:r>
            <a:r>
              <a:rPr lang="en-US" dirty="0" err="1"/>
              <a:t>mereka</a:t>
            </a:r>
            <a:r>
              <a:rPr lang="en-US" dirty="0"/>
              <a:t> </a:t>
            </a:r>
            <a:r>
              <a:rPr lang="en-US" dirty="0" err="1"/>
              <a:t>dalam</a:t>
            </a:r>
            <a:r>
              <a:rPr lang="en-US" dirty="0"/>
              <a:t> </a:t>
            </a:r>
            <a:r>
              <a:rPr lang="en-US" dirty="0" err="1"/>
              <a:t>urusan</a:t>
            </a:r>
            <a:r>
              <a:rPr lang="en-US" dirty="0"/>
              <a:t> </a:t>
            </a:r>
            <a:r>
              <a:rPr lang="en-US" dirty="0" err="1"/>
              <a:t>publik</a:t>
            </a:r>
            <a:r>
              <a:rPr lang="en-US" dirty="0"/>
              <a:t>, </a:t>
            </a:r>
            <a:r>
              <a:rPr lang="en-US" dirty="0" err="1"/>
              <a:t>mencakup</a:t>
            </a:r>
            <a:r>
              <a:rPr lang="en-US" dirty="0"/>
              <a:t>:</a:t>
            </a:r>
          </a:p>
          <a:p>
            <a:pPr marL="347663" indent="-347663">
              <a:buAutoNum type="romanLcParenBoth"/>
            </a:pPr>
            <a:r>
              <a:rPr lang="en-US" dirty="0" err="1"/>
              <a:t>Partisipasi</a:t>
            </a:r>
            <a:r>
              <a:rPr lang="en-US" dirty="0"/>
              <a:t> </a:t>
            </a:r>
            <a:r>
              <a:rPr lang="en-US" dirty="0" err="1"/>
              <a:t>dalam</a:t>
            </a:r>
            <a:r>
              <a:rPr lang="en-US" dirty="0"/>
              <a:t> </a:t>
            </a:r>
            <a:r>
              <a:rPr lang="en-US" dirty="0" err="1"/>
              <a:t>organisasi</a:t>
            </a:r>
            <a:r>
              <a:rPr lang="en-US" dirty="0"/>
              <a:t> non-</a:t>
            </a:r>
            <a:r>
              <a:rPr lang="en-US" dirty="0" err="1"/>
              <a:t>pemerintah</a:t>
            </a:r>
            <a:r>
              <a:rPr lang="en-US" dirty="0"/>
              <a:t> dan </a:t>
            </a:r>
            <a:r>
              <a:rPr lang="en-US" dirty="0" err="1"/>
              <a:t>asosiasi</a:t>
            </a:r>
            <a:r>
              <a:rPr lang="en-US" dirty="0"/>
              <a:t> yang </a:t>
            </a:r>
            <a:r>
              <a:rPr lang="en-US" dirty="0" err="1"/>
              <a:t>berkaitan</a:t>
            </a:r>
            <a:r>
              <a:rPr lang="en-US" dirty="0"/>
              <a:t> </a:t>
            </a:r>
            <a:r>
              <a:rPr lang="en-US" dirty="0" err="1"/>
              <a:t>dengan</a:t>
            </a:r>
            <a:r>
              <a:rPr lang="en-US" dirty="0"/>
              <a:t> </a:t>
            </a:r>
            <a:r>
              <a:rPr lang="en-US" dirty="0" err="1"/>
              <a:t>kehidupan</a:t>
            </a:r>
            <a:r>
              <a:rPr lang="en-US" dirty="0"/>
              <a:t> </a:t>
            </a:r>
            <a:r>
              <a:rPr lang="en-US" dirty="0" err="1"/>
              <a:t>publik</a:t>
            </a:r>
            <a:r>
              <a:rPr lang="en-US" dirty="0"/>
              <a:t> dan </a:t>
            </a:r>
            <a:r>
              <a:rPr lang="en-US" dirty="0" err="1"/>
              <a:t>politik</a:t>
            </a:r>
            <a:r>
              <a:rPr lang="en-US" dirty="0"/>
              <a:t> negara </a:t>
            </a:r>
            <a:r>
              <a:rPr lang="en-US" dirty="0" err="1"/>
              <a:t>serta</a:t>
            </a:r>
            <a:r>
              <a:rPr lang="en-US" dirty="0"/>
              <a:t> </a:t>
            </a:r>
            <a:r>
              <a:rPr lang="en-US" dirty="0" err="1"/>
              <a:t>dalam</a:t>
            </a:r>
            <a:r>
              <a:rPr lang="en-US" dirty="0"/>
              <a:t> </a:t>
            </a:r>
            <a:r>
              <a:rPr lang="en-US" dirty="0" err="1"/>
              <a:t>kegiatan</a:t>
            </a:r>
            <a:r>
              <a:rPr lang="en-US" dirty="0"/>
              <a:t> dan </a:t>
            </a:r>
            <a:r>
              <a:rPr lang="en-US" dirty="0" err="1"/>
              <a:t>administrasi</a:t>
            </a:r>
            <a:r>
              <a:rPr lang="en-US" dirty="0"/>
              <a:t> </a:t>
            </a:r>
            <a:r>
              <a:rPr lang="en-US" dirty="0" err="1"/>
              <a:t>partai</a:t>
            </a:r>
            <a:r>
              <a:rPr lang="en-US" dirty="0"/>
              <a:t> </a:t>
            </a:r>
            <a:r>
              <a:rPr lang="en-US" dirty="0" err="1"/>
              <a:t>politik</a:t>
            </a:r>
            <a:r>
              <a:rPr lang="en-US" dirty="0"/>
              <a:t>; </a:t>
            </a:r>
          </a:p>
          <a:p>
            <a:pPr marL="347663" indent="-347663">
              <a:buAutoNum type="romanLcParenBoth"/>
            </a:pPr>
            <a:r>
              <a:rPr lang="en-US" dirty="0"/>
              <a:t>(ii) </a:t>
            </a:r>
            <a:r>
              <a:rPr lang="en-US" dirty="0" err="1"/>
              <a:t>Membentuk</a:t>
            </a:r>
            <a:r>
              <a:rPr lang="en-US" dirty="0"/>
              <a:t> dan </a:t>
            </a:r>
            <a:r>
              <a:rPr lang="en-US" dirty="0" err="1"/>
              <a:t>bergabung</a:t>
            </a:r>
            <a:r>
              <a:rPr lang="en-US" dirty="0"/>
              <a:t> </a:t>
            </a:r>
            <a:r>
              <a:rPr lang="en-US" dirty="0" err="1"/>
              <a:t>dalam</a:t>
            </a:r>
            <a:r>
              <a:rPr lang="en-US" dirty="0"/>
              <a:t> </a:t>
            </a:r>
            <a:r>
              <a:rPr lang="en-US" dirty="0" err="1"/>
              <a:t>organisasi</a:t>
            </a:r>
            <a:r>
              <a:rPr lang="en-US" dirty="0"/>
              <a:t> </a:t>
            </a:r>
            <a:r>
              <a:rPr lang="en-US" dirty="0" err="1"/>
              <a:t>penyandang</a:t>
            </a:r>
            <a:r>
              <a:rPr lang="en-US" dirty="0"/>
              <a:t> </a:t>
            </a:r>
            <a:r>
              <a:rPr lang="en-US" dirty="0" err="1"/>
              <a:t>disabilitas</a:t>
            </a:r>
            <a:r>
              <a:rPr lang="en-US" dirty="0"/>
              <a:t> </a:t>
            </a:r>
            <a:r>
              <a:rPr lang="en-US" dirty="0" err="1"/>
              <a:t>untuk</a:t>
            </a:r>
            <a:r>
              <a:rPr lang="en-US" dirty="0"/>
              <a:t> </a:t>
            </a:r>
            <a:r>
              <a:rPr lang="en-US" dirty="0" err="1"/>
              <a:t>mewakili</a:t>
            </a:r>
            <a:r>
              <a:rPr lang="en-US" dirty="0"/>
              <a:t> </a:t>
            </a:r>
            <a:r>
              <a:rPr lang="en-US" dirty="0" err="1"/>
              <a:t>penyandang</a:t>
            </a:r>
            <a:r>
              <a:rPr lang="en-US" dirty="0"/>
              <a:t> </a:t>
            </a:r>
            <a:r>
              <a:rPr lang="en-US" dirty="0" err="1"/>
              <a:t>disabilitas</a:t>
            </a:r>
            <a:r>
              <a:rPr lang="en-US" dirty="0"/>
              <a:t> di </a:t>
            </a:r>
            <a:r>
              <a:rPr lang="en-US" dirty="0" err="1"/>
              <a:t>tingkat</a:t>
            </a:r>
            <a:r>
              <a:rPr lang="en-US" dirty="0"/>
              <a:t> </a:t>
            </a:r>
            <a:r>
              <a:rPr lang="en-US" dirty="0" err="1"/>
              <a:t>internasional</a:t>
            </a:r>
            <a:r>
              <a:rPr lang="en-US" dirty="0"/>
              <a:t>, </a:t>
            </a:r>
            <a:r>
              <a:rPr lang="en-US" dirty="0" err="1"/>
              <a:t>nasional</a:t>
            </a:r>
            <a:r>
              <a:rPr lang="en-US" dirty="0"/>
              <a:t>, regional, dan </a:t>
            </a:r>
            <a:r>
              <a:rPr lang="en-US" dirty="0" err="1"/>
              <a:t>lokal</a:t>
            </a:r>
            <a:r>
              <a:rPr lang="en-US" dirty="0"/>
              <a:t>.</a:t>
            </a:r>
          </a:p>
        </p:txBody>
      </p:sp>
    </p:spTree>
    <p:extLst>
      <p:ext uri="{BB962C8B-B14F-4D97-AF65-F5344CB8AC3E}">
        <p14:creationId xmlns:p14="http://schemas.microsoft.com/office/powerpoint/2010/main" val="3105581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CE1DE7-7646-4A0C-A1D0-18B5D18DB27C}"/>
              </a:ext>
            </a:extLst>
          </p:cNvPr>
          <p:cNvSpPr>
            <a:spLocks noGrp="1"/>
          </p:cNvSpPr>
          <p:nvPr>
            <p:ph type="title"/>
          </p:nvPr>
        </p:nvSpPr>
        <p:spPr/>
        <p:txBody>
          <a:bodyPr/>
          <a:lstStyle/>
          <a:p>
            <a:r>
              <a:rPr lang="en-US" dirty="0" err="1"/>
              <a:t>Hak</a:t>
            </a:r>
            <a:r>
              <a:rPr lang="en-US" dirty="0"/>
              <a:t> </a:t>
            </a:r>
            <a:r>
              <a:rPr lang="en-US" dirty="0" err="1"/>
              <a:t>politik</a:t>
            </a:r>
            <a:r>
              <a:rPr lang="en-US" dirty="0"/>
              <a:t> </a:t>
            </a:r>
            <a:r>
              <a:rPr lang="en-US" dirty="0" err="1"/>
              <a:t>untuk</a:t>
            </a:r>
            <a:r>
              <a:rPr lang="en-US" dirty="0"/>
              <a:t> </a:t>
            </a:r>
            <a:r>
              <a:rPr lang="en-US" dirty="0" err="1"/>
              <a:t>Penyandang</a:t>
            </a:r>
            <a:r>
              <a:rPr lang="en-US" dirty="0"/>
              <a:t> </a:t>
            </a:r>
            <a:r>
              <a:rPr lang="en-US" dirty="0" err="1"/>
              <a:t>Disabilitas</a:t>
            </a:r>
            <a:r>
              <a:rPr lang="en-US" dirty="0"/>
              <a:t> UU No. 8 </a:t>
            </a:r>
            <a:r>
              <a:rPr lang="en-US" dirty="0" err="1"/>
              <a:t>Tahun</a:t>
            </a:r>
            <a:r>
              <a:rPr lang="en-US" dirty="0"/>
              <a:t> 2016</a:t>
            </a:r>
          </a:p>
        </p:txBody>
      </p:sp>
      <p:sp>
        <p:nvSpPr>
          <p:cNvPr id="3" name="Content Placeholder 2">
            <a:extLst>
              <a:ext uri="{FF2B5EF4-FFF2-40B4-BE49-F238E27FC236}">
                <a16:creationId xmlns:a16="http://schemas.microsoft.com/office/drawing/2014/main" xmlns="" id="{55C9C332-FF34-432E-9BDE-15785EAA449C}"/>
              </a:ext>
            </a:extLst>
          </p:cNvPr>
          <p:cNvSpPr>
            <a:spLocks noGrp="1"/>
          </p:cNvSpPr>
          <p:nvPr>
            <p:ph idx="1"/>
          </p:nvPr>
        </p:nvSpPr>
        <p:spPr/>
        <p:txBody>
          <a:bodyPr>
            <a:normAutofit fontScale="92500" lnSpcReduction="10000"/>
          </a:bodyPr>
          <a:lstStyle/>
          <a:p>
            <a:pPr marL="0" indent="0">
              <a:buNone/>
            </a:pPr>
            <a:r>
              <a:rPr lang="en-US" dirty="0" err="1"/>
              <a:t>Pasal</a:t>
            </a:r>
            <a:r>
              <a:rPr lang="en-US" dirty="0"/>
              <a:t> 13 </a:t>
            </a:r>
            <a:r>
              <a:rPr lang="en-US" dirty="0" err="1"/>
              <a:t>Hak</a:t>
            </a:r>
            <a:r>
              <a:rPr lang="en-US" dirty="0"/>
              <a:t> </a:t>
            </a:r>
            <a:r>
              <a:rPr lang="en-US" dirty="0" err="1"/>
              <a:t>politik</a:t>
            </a:r>
            <a:r>
              <a:rPr lang="en-US" dirty="0"/>
              <a:t> </a:t>
            </a:r>
            <a:r>
              <a:rPr lang="en-US" dirty="0" err="1"/>
              <a:t>untuk</a:t>
            </a:r>
            <a:r>
              <a:rPr lang="en-US" dirty="0"/>
              <a:t> </a:t>
            </a:r>
            <a:r>
              <a:rPr lang="en-US" dirty="0" err="1"/>
              <a:t>Penyandang</a:t>
            </a:r>
            <a:r>
              <a:rPr lang="en-US" dirty="0"/>
              <a:t> </a:t>
            </a:r>
            <a:r>
              <a:rPr lang="en-US" dirty="0" err="1"/>
              <a:t>Disabilitas</a:t>
            </a:r>
            <a:r>
              <a:rPr lang="en-US" dirty="0"/>
              <a:t> </a:t>
            </a:r>
            <a:r>
              <a:rPr lang="en-US" dirty="0" err="1"/>
              <a:t>meliputi</a:t>
            </a:r>
            <a:r>
              <a:rPr lang="en-US" dirty="0"/>
              <a:t> </a:t>
            </a:r>
            <a:r>
              <a:rPr lang="en-US" dirty="0" err="1"/>
              <a:t>hak</a:t>
            </a:r>
            <a:r>
              <a:rPr lang="en-US" dirty="0"/>
              <a:t>: </a:t>
            </a:r>
            <a:r>
              <a:rPr lang="en-US" dirty="0">
                <a:highlight>
                  <a:srgbClr val="FFFF00"/>
                </a:highlight>
              </a:rPr>
              <a:t>a. </a:t>
            </a:r>
            <a:r>
              <a:rPr lang="en-US" dirty="0" err="1">
                <a:highlight>
                  <a:srgbClr val="FFFF00"/>
                </a:highlight>
              </a:rPr>
              <a:t>memilih</a:t>
            </a:r>
            <a:r>
              <a:rPr lang="en-US" dirty="0">
                <a:highlight>
                  <a:srgbClr val="FFFF00"/>
                </a:highlight>
              </a:rPr>
              <a:t> dan </a:t>
            </a:r>
            <a:r>
              <a:rPr lang="en-US" dirty="0" err="1">
                <a:highlight>
                  <a:srgbClr val="FFFF00"/>
                </a:highlight>
              </a:rPr>
              <a:t>dipilih</a:t>
            </a:r>
            <a:r>
              <a:rPr lang="en-US" dirty="0">
                <a:highlight>
                  <a:srgbClr val="FFFF00"/>
                </a:highlight>
              </a:rPr>
              <a:t> </a:t>
            </a:r>
            <a:r>
              <a:rPr lang="en-US" dirty="0" err="1">
                <a:highlight>
                  <a:srgbClr val="FFFF00"/>
                </a:highlight>
              </a:rPr>
              <a:t>dalam</a:t>
            </a:r>
            <a:r>
              <a:rPr lang="en-US" dirty="0">
                <a:highlight>
                  <a:srgbClr val="FFFF00"/>
                </a:highlight>
              </a:rPr>
              <a:t> </a:t>
            </a:r>
            <a:r>
              <a:rPr lang="en-US" dirty="0" err="1">
                <a:highlight>
                  <a:srgbClr val="FFFF00"/>
                </a:highlight>
              </a:rPr>
              <a:t>jabatan</a:t>
            </a:r>
            <a:r>
              <a:rPr lang="en-US" dirty="0">
                <a:highlight>
                  <a:srgbClr val="FFFF00"/>
                </a:highlight>
              </a:rPr>
              <a:t> </a:t>
            </a:r>
            <a:r>
              <a:rPr lang="en-US" dirty="0" err="1">
                <a:highlight>
                  <a:srgbClr val="FFFF00"/>
                </a:highlight>
              </a:rPr>
              <a:t>publik</a:t>
            </a:r>
            <a:r>
              <a:rPr lang="en-US" dirty="0"/>
              <a:t>; b. </a:t>
            </a:r>
            <a:r>
              <a:rPr lang="en-US" dirty="0" err="1">
                <a:highlight>
                  <a:srgbClr val="FFFF00"/>
                </a:highlight>
              </a:rPr>
              <a:t>menyalurkan</a:t>
            </a:r>
            <a:r>
              <a:rPr lang="en-US" dirty="0">
                <a:highlight>
                  <a:srgbClr val="FFFF00"/>
                </a:highlight>
              </a:rPr>
              <a:t> </a:t>
            </a:r>
            <a:r>
              <a:rPr lang="en-US" dirty="0" err="1">
                <a:highlight>
                  <a:srgbClr val="FFFF00"/>
                </a:highlight>
              </a:rPr>
              <a:t>aspirasi</a:t>
            </a:r>
            <a:r>
              <a:rPr lang="en-US" dirty="0">
                <a:highlight>
                  <a:srgbClr val="FFFF00"/>
                </a:highlight>
              </a:rPr>
              <a:t> </a:t>
            </a:r>
            <a:r>
              <a:rPr lang="en-US" dirty="0" err="1">
                <a:highlight>
                  <a:srgbClr val="FFFF00"/>
                </a:highlight>
              </a:rPr>
              <a:t>politik</a:t>
            </a:r>
            <a:r>
              <a:rPr lang="en-US" dirty="0">
                <a:highlight>
                  <a:srgbClr val="FFFF00"/>
                </a:highlight>
              </a:rPr>
              <a:t> </a:t>
            </a:r>
            <a:r>
              <a:rPr lang="en-US" dirty="0" err="1">
                <a:highlight>
                  <a:srgbClr val="FFFF00"/>
                </a:highlight>
              </a:rPr>
              <a:t>baik</a:t>
            </a:r>
            <a:r>
              <a:rPr lang="en-US" dirty="0">
                <a:highlight>
                  <a:srgbClr val="FFFF00"/>
                </a:highlight>
              </a:rPr>
              <a:t> </a:t>
            </a:r>
            <a:r>
              <a:rPr lang="en-US" dirty="0" err="1">
                <a:highlight>
                  <a:srgbClr val="FFFF00"/>
                </a:highlight>
              </a:rPr>
              <a:t>tertulis</a:t>
            </a:r>
            <a:r>
              <a:rPr lang="en-US" dirty="0">
                <a:highlight>
                  <a:srgbClr val="FFFF00"/>
                </a:highlight>
              </a:rPr>
              <a:t> </a:t>
            </a:r>
            <a:r>
              <a:rPr lang="en-US" dirty="0" err="1">
                <a:highlight>
                  <a:srgbClr val="FFFF00"/>
                </a:highlight>
              </a:rPr>
              <a:t>maupun</a:t>
            </a:r>
            <a:r>
              <a:rPr lang="en-US" dirty="0">
                <a:highlight>
                  <a:srgbClr val="FFFF00"/>
                </a:highlight>
              </a:rPr>
              <a:t> </a:t>
            </a:r>
            <a:r>
              <a:rPr lang="en-US" dirty="0" err="1">
                <a:highlight>
                  <a:srgbClr val="FFFF00"/>
                </a:highlight>
              </a:rPr>
              <a:t>lisan</a:t>
            </a:r>
            <a:r>
              <a:rPr lang="en-US" dirty="0"/>
              <a:t>; c. </a:t>
            </a:r>
            <a:r>
              <a:rPr lang="en-US" dirty="0" err="1">
                <a:highlight>
                  <a:srgbClr val="FFFF00"/>
                </a:highlight>
              </a:rPr>
              <a:t>memilih</a:t>
            </a:r>
            <a:r>
              <a:rPr lang="en-US" dirty="0">
                <a:highlight>
                  <a:srgbClr val="FFFF00"/>
                </a:highlight>
              </a:rPr>
              <a:t> </a:t>
            </a:r>
            <a:r>
              <a:rPr lang="en-US" dirty="0" err="1">
                <a:highlight>
                  <a:srgbClr val="FFFF00"/>
                </a:highlight>
              </a:rPr>
              <a:t>partai</a:t>
            </a:r>
            <a:r>
              <a:rPr lang="en-US" dirty="0">
                <a:highlight>
                  <a:srgbClr val="FFFF00"/>
                </a:highlight>
              </a:rPr>
              <a:t> </a:t>
            </a:r>
            <a:r>
              <a:rPr lang="en-US" dirty="0" err="1">
                <a:highlight>
                  <a:srgbClr val="FFFF00"/>
                </a:highlight>
              </a:rPr>
              <a:t>politik</a:t>
            </a:r>
            <a:r>
              <a:rPr lang="en-US" dirty="0">
                <a:highlight>
                  <a:srgbClr val="FFFF00"/>
                </a:highlight>
              </a:rPr>
              <a:t> dan/</a:t>
            </a:r>
            <a:r>
              <a:rPr lang="en-US" dirty="0" err="1">
                <a:highlight>
                  <a:srgbClr val="FFFF00"/>
                </a:highlight>
              </a:rPr>
              <a:t>atau</a:t>
            </a:r>
            <a:r>
              <a:rPr lang="en-US" dirty="0">
                <a:highlight>
                  <a:srgbClr val="FFFF00"/>
                </a:highlight>
              </a:rPr>
              <a:t> </a:t>
            </a:r>
            <a:r>
              <a:rPr lang="en-US" dirty="0" err="1">
                <a:highlight>
                  <a:srgbClr val="FFFF00"/>
                </a:highlight>
              </a:rPr>
              <a:t>individu</a:t>
            </a:r>
            <a:r>
              <a:rPr lang="en-US" dirty="0">
                <a:highlight>
                  <a:srgbClr val="FFFF00"/>
                </a:highlight>
              </a:rPr>
              <a:t> yang </a:t>
            </a:r>
            <a:r>
              <a:rPr lang="en-US" dirty="0" err="1">
                <a:highlight>
                  <a:srgbClr val="FFFF00"/>
                </a:highlight>
              </a:rPr>
              <a:t>menjadi</a:t>
            </a:r>
            <a:r>
              <a:rPr lang="en-US" dirty="0">
                <a:highlight>
                  <a:srgbClr val="FFFF00"/>
                </a:highlight>
              </a:rPr>
              <a:t> </a:t>
            </a:r>
            <a:r>
              <a:rPr lang="en-US" dirty="0" err="1">
                <a:highlight>
                  <a:srgbClr val="FFFF00"/>
                </a:highlight>
              </a:rPr>
              <a:t>peserta</a:t>
            </a:r>
            <a:r>
              <a:rPr lang="en-US" dirty="0">
                <a:highlight>
                  <a:srgbClr val="FFFF00"/>
                </a:highlight>
              </a:rPr>
              <a:t> </a:t>
            </a:r>
            <a:r>
              <a:rPr lang="en-US" dirty="0" err="1">
                <a:highlight>
                  <a:srgbClr val="FFFF00"/>
                </a:highlight>
              </a:rPr>
              <a:t>dalam</a:t>
            </a:r>
            <a:r>
              <a:rPr lang="en-US" dirty="0">
                <a:highlight>
                  <a:srgbClr val="FFFF00"/>
                </a:highlight>
              </a:rPr>
              <a:t> </a:t>
            </a:r>
            <a:r>
              <a:rPr lang="en-US" dirty="0" err="1">
                <a:highlight>
                  <a:srgbClr val="FFFF00"/>
                </a:highlight>
              </a:rPr>
              <a:t>pemilihan</a:t>
            </a:r>
            <a:r>
              <a:rPr lang="en-US" dirty="0">
                <a:highlight>
                  <a:srgbClr val="FFFF00"/>
                </a:highlight>
              </a:rPr>
              <a:t> </a:t>
            </a:r>
            <a:r>
              <a:rPr lang="en-US" dirty="0" err="1">
                <a:highlight>
                  <a:srgbClr val="FFFF00"/>
                </a:highlight>
              </a:rPr>
              <a:t>umum</a:t>
            </a:r>
            <a:r>
              <a:rPr lang="en-US" dirty="0"/>
              <a:t>; d. </a:t>
            </a:r>
            <a:r>
              <a:rPr lang="en-US" dirty="0" err="1"/>
              <a:t>membentuk</a:t>
            </a:r>
            <a:r>
              <a:rPr lang="en-US" dirty="0"/>
              <a:t>, </a:t>
            </a:r>
            <a:r>
              <a:rPr lang="en-US" dirty="0" err="1"/>
              <a:t>menjadi</a:t>
            </a:r>
            <a:r>
              <a:rPr lang="en-US" dirty="0"/>
              <a:t> </a:t>
            </a:r>
            <a:r>
              <a:rPr lang="en-US" dirty="0" err="1"/>
              <a:t>anggota</a:t>
            </a:r>
            <a:r>
              <a:rPr lang="en-US" dirty="0"/>
              <a:t>, dan/</a:t>
            </a:r>
            <a:r>
              <a:rPr lang="en-US" dirty="0" err="1"/>
              <a:t>atau</a:t>
            </a:r>
            <a:r>
              <a:rPr lang="en-US" dirty="0"/>
              <a:t> </a:t>
            </a:r>
            <a:r>
              <a:rPr lang="en-US" dirty="0" err="1"/>
              <a:t>pengurus</a:t>
            </a:r>
            <a:r>
              <a:rPr lang="en-US" dirty="0"/>
              <a:t> </a:t>
            </a:r>
            <a:r>
              <a:rPr lang="en-US" dirty="0" err="1"/>
              <a:t>organisasi</a:t>
            </a:r>
            <a:r>
              <a:rPr lang="en-US" dirty="0"/>
              <a:t> </a:t>
            </a:r>
            <a:r>
              <a:rPr lang="en-US" dirty="0" err="1"/>
              <a:t>masyarakat</a:t>
            </a:r>
            <a:r>
              <a:rPr lang="en-US" dirty="0"/>
              <a:t> dan/</a:t>
            </a:r>
            <a:r>
              <a:rPr lang="en-US" dirty="0" err="1"/>
              <a:t>atau</a:t>
            </a:r>
            <a:r>
              <a:rPr lang="en-US" dirty="0"/>
              <a:t> </a:t>
            </a:r>
            <a:r>
              <a:rPr lang="en-US" dirty="0" err="1"/>
              <a:t>partai</a:t>
            </a:r>
            <a:r>
              <a:rPr lang="en-US" dirty="0"/>
              <a:t> </a:t>
            </a:r>
            <a:r>
              <a:rPr lang="en-US" dirty="0" err="1"/>
              <a:t>politik</a:t>
            </a:r>
            <a:r>
              <a:rPr lang="en-US" dirty="0"/>
              <a:t>; e. </a:t>
            </a:r>
            <a:r>
              <a:rPr lang="en-US" dirty="0" err="1"/>
              <a:t>membentuk</a:t>
            </a:r>
            <a:r>
              <a:rPr lang="en-US" dirty="0"/>
              <a:t> dan </a:t>
            </a:r>
            <a:r>
              <a:rPr lang="en-US" dirty="0" err="1"/>
              <a:t>bergabung</a:t>
            </a:r>
            <a:r>
              <a:rPr lang="en-US" dirty="0"/>
              <a:t> </a:t>
            </a:r>
            <a:r>
              <a:rPr lang="en-US" dirty="0" err="1"/>
              <a:t>dalam</a:t>
            </a:r>
            <a:r>
              <a:rPr lang="en-US" dirty="0"/>
              <a:t> </a:t>
            </a:r>
            <a:r>
              <a:rPr lang="en-US" dirty="0" err="1"/>
              <a:t>organisasi</a:t>
            </a:r>
            <a:r>
              <a:rPr lang="en-US" dirty="0"/>
              <a:t> </a:t>
            </a:r>
            <a:r>
              <a:rPr lang="en-US" dirty="0" err="1"/>
              <a:t>Penyandang</a:t>
            </a:r>
            <a:r>
              <a:rPr lang="en-US" dirty="0"/>
              <a:t> </a:t>
            </a:r>
            <a:r>
              <a:rPr lang="en-US" dirty="0" err="1"/>
              <a:t>Disabilitas</a:t>
            </a:r>
            <a:r>
              <a:rPr lang="en-US" dirty="0"/>
              <a:t> dan </a:t>
            </a:r>
            <a:r>
              <a:rPr lang="en-US" dirty="0" err="1"/>
              <a:t>untuk</a:t>
            </a:r>
            <a:r>
              <a:rPr lang="en-US" dirty="0"/>
              <a:t> </a:t>
            </a:r>
            <a:r>
              <a:rPr lang="en-US" dirty="0" err="1"/>
              <a:t>mewakili</a:t>
            </a:r>
            <a:r>
              <a:rPr lang="en-US" dirty="0"/>
              <a:t> </a:t>
            </a:r>
            <a:r>
              <a:rPr lang="en-US" dirty="0" err="1"/>
              <a:t>Penyandang</a:t>
            </a:r>
            <a:r>
              <a:rPr lang="en-US" dirty="0"/>
              <a:t> </a:t>
            </a:r>
            <a:r>
              <a:rPr lang="en-US" dirty="0" err="1"/>
              <a:t>Disabilitas</a:t>
            </a:r>
            <a:r>
              <a:rPr lang="en-US" dirty="0"/>
              <a:t> pada </a:t>
            </a:r>
            <a:r>
              <a:rPr lang="en-US" dirty="0" err="1"/>
              <a:t>tingkat</a:t>
            </a:r>
            <a:r>
              <a:rPr lang="en-US" dirty="0"/>
              <a:t> </a:t>
            </a:r>
            <a:r>
              <a:rPr lang="en-US" dirty="0" err="1"/>
              <a:t>lokal</a:t>
            </a:r>
            <a:r>
              <a:rPr lang="en-US" dirty="0"/>
              <a:t>, </a:t>
            </a:r>
            <a:r>
              <a:rPr lang="en-US" dirty="0" err="1"/>
              <a:t>nasional</a:t>
            </a:r>
            <a:r>
              <a:rPr lang="en-US" dirty="0"/>
              <a:t>, dan </a:t>
            </a:r>
            <a:r>
              <a:rPr lang="en-US" dirty="0" err="1"/>
              <a:t>internasional</a:t>
            </a:r>
            <a:r>
              <a:rPr lang="en-US" dirty="0"/>
              <a:t>; f. </a:t>
            </a:r>
            <a:r>
              <a:rPr lang="en-US" dirty="0" err="1"/>
              <a:t>berperan</a:t>
            </a:r>
            <a:r>
              <a:rPr lang="en-US" dirty="0"/>
              <a:t> </a:t>
            </a:r>
            <a:r>
              <a:rPr lang="en-US" dirty="0" err="1"/>
              <a:t>serta</a:t>
            </a:r>
            <a:r>
              <a:rPr lang="en-US" dirty="0"/>
              <a:t> </a:t>
            </a:r>
            <a:r>
              <a:rPr lang="en-US" dirty="0" err="1"/>
              <a:t>secara</a:t>
            </a:r>
            <a:r>
              <a:rPr lang="en-US" dirty="0"/>
              <a:t> </a:t>
            </a:r>
            <a:r>
              <a:rPr lang="en-US" dirty="0" err="1"/>
              <a:t>aktif</a:t>
            </a:r>
            <a:r>
              <a:rPr lang="en-US" dirty="0"/>
              <a:t> </a:t>
            </a:r>
            <a:r>
              <a:rPr lang="en-US" dirty="0" err="1"/>
              <a:t>dalam</a:t>
            </a:r>
            <a:r>
              <a:rPr lang="en-US" dirty="0"/>
              <a:t> </a:t>
            </a:r>
            <a:r>
              <a:rPr lang="en-US" dirty="0" err="1"/>
              <a:t>sistem</a:t>
            </a:r>
            <a:r>
              <a:rPr lang="en-US" dirty="0"/>
              <a:t> </a:t>
            </a:r>
            <a:r>
              <a:rPr lang="en-US" dirty="0" err="1"/>
              <a:t>pemilihan</a:t>
            </a:r>
            <a:r>
              <a:rPr lang="en-US" dirty="0"/>
              <a:t> </a:t>
            </a:r>
            <a:r>
              <a:rPr lang="en-US" dirty="0" err="1"/>
              <a:t>umum</a:t>
            </a:r>
            <a:r>
              <a:rPr lang="en-US" dirty="0"/>
              <a:t> pada </a:t>
            </a:r>
            <a:r>
              <a:rPr lang="en-US" dirty="0" err="1"/>
              <a:t>semua</a:t>
            </a:r>
            <a:r>
              <a:rPr lang="en-US" dirty="0"/>
              <a:t> </a:t>
            </a:r>
            <a:r>
              <a:rPr lang="en-US" dirty="0" err="1"/>
              <a:t>tahap</a:t>
            </a:r>
            <a:r>
              <a:rPr lang="en-US" dirty="0"/>
              <a:t> dan/</a:t>
            </a:r>
            <a:r>
              <a:rPr lang="en-US" dirty="0" err="1"/>
              <a:t>atau</a:t>
            </a:r>
            <a:r>
              <a:rPr lang="en-US" dirty="0"/>
              <a:t> </a:t>
            </a:r>
            <a:r>
              <a:rPr lang="en-US" dirty="0" err="1"/>
              <a:t>bagian</a:t>
            </a:r>
            <a:r>
              <a:rPr lang="en-US" dirty="0"/>
              <a:t> </a:t>
            </a:r>
            <a:r>
              <a:rPr lang="en-US" dirty="0" err="1"/>
              <a:t>penyelenggaraannya</a:t>
            </a:r>
            <a:r>
              <a:rPr lang="en-US" dirty="0"/>
              <a:t>; g. </a:t>
            </a:r>
            <a:r>
              <a:rPr lang="en-US" dirty="0" err="1"/>
              <a:t>memperoleh</a:t>
            </a:r>
            <a:r>
              <a:rPr lang="en-US" dirty="0"/>
              <a:t> </a:t>
            </a:r>
            <a:r>
              <a:rPr lang="en-US" dirty="0" err="1"/>
              <a:t>Aksesibilitas</a:t>
            </a:r>
            <a:r>
              <a:rPr lang="en-US" dirty="0"/>
              <a:t> pada </a:t>
            </a:r>
            <a:r>
              <a:rPr lang="en-US" dirty="0" err="1"/>
              <a:t>sarana</a:t>
            </a:r>
            <a:r>
              <a:rPr lang="en-US" dirty="0"/>
              <a:t> dan </a:t>
            </a:r>
            <a:r>
              <a:rPr lang="en-US" dirty="0" err="1"/>
              <a:t>prasarana</a:t>
            </a:r>
            <a:r>
              <a:rPr lang="en-US" dirty="0"/>
              <a:t> </a:t>
            </a:r>
            <a:r>
              <a:rPr lang="en-US" dirty="0" err="1"/>
              <a:t>penyelenggaraan</a:t>
            </a:r>
            <a:r>
              <a:rPr lang="en-US" dirty="0"/>
              <a:t> </a:t>
            </a:r>
            <a:r>
              <a:rPr lang="en-US" dirty="0" err="1"/>
              <a:t>pemilihan</a:t>
            </a:r>
            <a:r>
              <a:rPr lang="en-US" dirty="0"/>
              <a:t> </a:t>
            </a:r>
            <a:r>
              <a:rPr lang="en-US" dirty="0" err="1"/>
              <a:t>umum</a:t>
            </a:r>
            <a:r>
              <a:rPr lang="en-US" dirty="0"/>
              <a:t>, </a:t>
            </a:r>
            <a:r>
              <a:rPr lang="en-US" dirty="0" err="1"/>
              <a:t>pemilihan</a:t>
            </a:r>
            <a:r>
              <a:rPr lang="en-US" dirty="0"/>
              <a:t> </a:t>
            </a:r>
            <a:r>
              <a:rPr lang="en-US" dirty="0" err="1"/>
              <a:t>gubernur</a:t>
            </a:r>
            <a:r>
              <a:rPr lang="en-US" dirty="0"/>
              <a:t>, </a:t>
            </a:r>
            <a:r>
              <a:rPr lang="en-US" dirty="0" err="1"/>
              <a:t>bupati</a:t>
            </a:r>
            <a:r>
              <a:rPr lang="en-US" dirty="0"/>
              <a:t>/</a:t>
            </a:r>
            <a:r>
              <a:rPr lang="en-US" dirty="0" err="1"/>
              <a:t>walikota</a:t>
            </a:r>
            <a:r>
              <a:rPr lang="en-US" dirty="0"/>
              <a:t>, dan </a:t>
            </a:r>
            <a:r>
              <a:rPr lang="en-US" dirty="0" err="1"/>
              <a:t>pemilihan</a:t>
            </a:r>
            <a:r>
              <a:rPr lang="en-US" dirty="0"/>
              <a:t> </a:t>
            </a:r>
            <a:r>
              <a:rPr lang="en-US" dirty="0" err="1"/>
              <a:t>kepala</a:t>
            </a:r>
            <a:r>
              <a:rPr lang="en-US" dirty="0"/>
              <a:t> </a:t>
            </a:r>
            <a:r>
              <a:rPr lang="en-US" dirty="0" err="1"/>
              <a:t>desa</a:t>
            </a:r>
            <a:r>
              <a:rPr lang="en-US" dirty="0"/>
              <a:t> </a:t>
            </a:r>
            <a:r>
              <a:rPr lang="en-US" dirty="0" err="1"/>
              <a:t>atau</a:t>
            </a:r>
            <a:r>
              <a:rPr lang="en-US" dirty="0"/>
              <a:t> </a:t>
            </a:r>
            <a:r>
              <a:rPr lang="en-US" dirty="0" err="1"/>
              <a:t>nama</a:t>
            </a:r>
            <a:r>
              <a:rPr lang="en-US" dirty="0"/>
              <a:t> lain; dan h. </a:t>
            </a:r>
            <a:r>
              <a:rPr lang="en-US" dirty="0" err="1">
                <a:highlight>
                  <a:srgbClr val="FFFF00"/>
                </a:highlight>
              </a:rPr>
              <a:t>memperoleh</a:t>
            </a:r>
            <a:r>
              <a:rPr lang="en-US" dirty="0">
                <a:highlight>
                  <a:srgbClr val="FFFF00"/>
                </a:highlight>
              </a:rPr>
              <a:t> </a:t>
            </a:r>
            <a:r>
              <a:rPr lang="en-US" dirty="0" err="1">
                <a:highlight>
                  <a:srgbClr val="FFFF00"/>
                </a:highlight>
              </a:rPr>
              <a:t>pendidikan</a:t>
            </a:r>
            <a:r>
              <a:rPr lang="en-US" dirty="0">
                <a:highlight>
                  <a:srgbClr val="FFFF00"/>
                </a:highlight>
              </a:rPr>
              <a:t> </a:t>
            </a:r>
            <a:r>
              <a:rPr lang="en-US" dirty="0" err="1">
                <a:highlight>
                  <a:srgbClr val="FFFF00"/>
                </a:highlight>
              </a:rPr>
              <a:t>politik</a:t>
            </a:r>
            <a:r>
              <a:rPr lang="en-US" dirty="0"/>
              <a:t>.</a:t>
            </a:r>
          </a:p>
        </p:txBody>
      </p:sp>
    </p:spTree>
    <p:extLst>
      <p:ext uri="{BB962C8B-B14F-4D97-AF65-F5344CB8AC3E}">
        <p14:creationId xmlns:p14="http://schemas.microsoft.com/office/powerpoint/2010/main" val="1944582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xmlns="" id="{3AEF0D3C-247C-4389-82CC-5314E732BA88}"/>
              </a:ext>
            </a:extLst>
          </p:cNvPr>
          <p:cNvSpPr>
            <a:spLocks noGrp="1"/>
          </p:cNvSpPr>
          <p:nvPr>
            <p:ph type="title"/>
          </p:nvPr>
        </p:nvSpPr>
        <p:spPr>
          <a:xfrm>
            <a:off x="2855913" y="404814"/>
            <a:ext cx="8229600" cy="636587"/>
          </a:xfrm>
        </p:spPr>
        <p:txBody>
          <a:bodyPr>
            <a:normAutofit fontScale="90000"/>
          </a:bodyPr>
          <a:lstStyle/>
          <a:p>
            <a:r>
              <a:rPr lang="en-US" altLang="en-US" b="1">
                <a:solidFill>
                  <a:srgbClr val="FF6600"/>
                </a:solidFill>
                <a:latin typeface="Calibri" panose="020F0502020204030204" pitchFamily="34" charset="0"/>
              </a:rPr>
              <a:t>Jenis </a:t>
            </a:r>
            <a:r>
              <a:rPr lang="id-ID" altLang="en-US" b="1">
                <a:solidFill>
                  <a:srgbClr val="FF6600"/>
                </a:solidFill>
                <a:latin typeface="Calibri" panose="020F0502020204030204" pitchFamily="34" charset="0"/>
              </a:rPr>
              <a:t>Disabilitas</a:t>
            </a:r>
            <a:endParaRPr lang="en-US" altLang="en-US">
              <a:latin typeface="Calibri" panose="020F0502020204030204" pitchFamily="34" charset="0"/>
            </a:endParaRPr>
          </a:p>
        </p:txBody>
      </p:sp>
      <p:graphicFrame>
        <p:nvGraphicFramePr>
          <p:cNvPr id="7" name="Content Placeholder 6">
            <a:extLst>
              <a:ext uri="{FF2B5EF4-FFF2-40B4-BE49-F238E27FC236}">
                <a16:creationId xmlns:a16="http://schemas.microsoft.com/office/drawing/2014/main" xmlns="" id="{748D7D20-01E5-4E2B-886E-98947BC9C8FB}"/>
              </a:ext>
            </a:extLst>
          </p:cNvPr>
          <p:cNvGraphicFramePr>
            <a:graphicFrameLocks noGrp="1"/>
          </p:cNvGraphicFramePr>
          <p:nvPr>
            <p:ph idx="1"/>
            <p:extLst>
              <p:ext uri="{D42A27DB-BD31-4B8C-83A1-F6EECF244321}">
                <p14:modId xmlns:p14="http://schemas.microsoft.com/office/powerpoint/2010/main" val="3136900314"/>
              </p:ext>
            </p:extLst>
          </p:nvPr>
        </p:nvGraphicFramePr>
        <p:xfrm>
          <a:off x="1992313" y="1041400"/>
          <a:ext cx="9691686" cy="2316162"/>
        </p:xfrm>
        <a:graphic>
          <a:graphicData uri="http://schemas.openxmlformats.org/drawingml/2006/table">
            <a:tbl>
              <a:tblPr/>
              <a:tblGrid>
                <a:gridCol w="1538601">
                  <a:extLst>
                    <a:ext uri="{9D8B030D-6E8A-4147-A177-3AD203B41FA5}">
                      <a16:colId xmlns:a16="http://schemas.microsoft.com/office/drawing/2014/main" xmlns="" val="20000"/>
                    </a:ext>
                  </a:extLst>
                </a:gridCol>
                <a:gridCol w="8153085">
                  <a:extLst>
                    <a:ext uri="{9D8B030D-6E8A-4147-A177-3AD203B41FA5}">
                      <a16:colId xmlns:a16="http://schemas.microsoft.com/office/drawing/2014/main" xmlns="" val="20001"/>
                    </a:ext>
                  </a:extLst>
                </a:gridCol>
              </a:tblGrid>
              <a:tr h="103876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700" b="1" i="0" u="none" strike="noStrike" cap="none" normalizeH="0" baseline="0" dirty="0">
                          <a:ln>
                            <a:noFill/>
                          </a:ln>
                          <a:solidFill>
                            <a:schemeClr val="tx1"/>
                          </a:solidFill>
                          <a:effectLst/>
                          <a:latin typeface="Calibri" pitchFamily="34" charset="0"/>
                          <a:ea typeface="MS PGothic" pitchFamily="34" charset="-128"/>
                        </a:rPr>
                        <a:t>Disabilitas </a:t>
                      </a:r>
                      <a:r>
                        <a:rPr kumimoji="0" lang="en-US" sz="1700" b="1" i="0" u="none" strike="noStrike" cap="none" normalizeH="0" baseline="0" dirty="0">
                          <a:ln>
                            <a:noFill/>
                          </a:ln>
                          <a:solidFill>
                            <a:schemeClr val="tx1"/>
                          </a:solidFill>
                          <a:effectLst/>
                          <a:latin typeface="Calibri" pitchFamily="34" charset="0"/>
                          <a:ea typeface="MS PGothic" pitchFamily="34" charset="-128"/>
                        </a:rPr>
                        <a:t>F</a:t>
                      </a:r>
                      <a:r>
                        <a:rPr kumimoji="0" lang="id-ID" sz="1700" b="1" i="0" u="none" strike="noStrike" cap="none" normalizeH="0" baseline="0" dirty="0">
                          <a:ln>
                            <a:noFill/>
                          </a:ln>
                          <a:solidFill>
                            <a:schemeClr val="tx1"/>
                          </a:solidFill>
                          <a:effectLst/>
                          <a:latin typeface="Calibri" pitchFamily="34" charset="0"/>
                          <a:ea typeface="MS PGothic" pitchFamily="34" charset="-128"/>
                        </a:rPr>
                        <a:t>isik </a:t>
                      </a:r>
                      <a:endParaRPr kumimoji="0" lang="en-US" sz="1700" b="1" i="0" u="none" strike="noStrike" cap="none" normalizeH="0" baseline="0" dirty="0">
                        <a:ln>
                          <a:noFill/>
                        </a:ln>
                        <a:solidFill>
                          <a:schemeClr val="tx1"/>
                        </a:solidFill>
                        <a:effectLst/>
                        <a:latin typeface="Calibri" pitchFamily="34" charset="0"/>
                        <a:ea typeface="MS PGothic" pitchFamily="34" charset="-128"/>
                      </a:endParaRP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1600" dirty="0"/>
                        <a:t>Yang </a:t>
                      </a:r>
                      <a:r>
                        <a:rPr lang="en-US" sz="1600" dirty="0" err="1"/>
                        <a:t>dimaksud</a:t>
                      </a:r>
                      <a:r>
                        <a:rPr lang="en-US" sz="1600" dirty="0"/>
                        <a:t> </a:t>
                      </a:r>
                      <a:r>
                        <a:rPr lang="en-US" sz="1600" dirty="0" err="1"/>
                        <a:t>dengan</a:t>
                      </a:r>
                      <a:r>
                        <a:rPr lang="en-US" sz="1600" dirty="0"/>
                        <a:t> “</a:t>
                      </a:r>
                      <a:r>
                        <a:rPr lang="en-US" sz="1600" dirty="0" err="1"/>
                        <a:t>Penyandang</a:t>
                      </a:r>
                      <a:r>
                        <a:rPr lang="en-US" sz="1600" dirty="0"/>
                        <a:t> </a:t>
                      </a:r>
                      <a:r>
                        <a:rPr lang="en-US" sz="1600" dirty="0" err="1"/>
                        <a:t>Disabilitas</a:t>
                      </a:r>
                      <a:r>
                        <a:rPr lang="en-US" sz="1600" dirty="0"/>
                        <a:t> </a:t>
                      </a:r>
                      <a:r>
                        <a:rPr lang="en-US" sz="1600" dirty="0" err="1"/>
                        <a:t>fisik</a:t>
                      </a:r>
                      <a:r>
                        <a:rPr lang="en-US" sz="1600" dirty="0"/>
                        <a:t>” </a:t>
                      </a:r>
                      <a:r>
                        <a:rPr lang="en-US" sz="1600" dirty="0" err="1"/>
                        <a:t>adalah</a:t>
                      </a:r>
                      <a:r>
                        <a:rPr lang="en-US" sz="1600" dirty="0"/>
                        <a:t> </a:t>
                      </a:r>
                      <a:r>
                        <a:rPr lang="en-US" sz="1600" dirty="0" err="1"/>
                        <a:t>terganggunya</a:t>
                      </a:r>
                      <a:r>
                        <a:rPr lang="en-US" sz="1600" dirty="0"/>
                        <a:t> </a:t>
                      </a:r>
                      <a:r>
                        <a:rPr lang="en-US" sz="1600" dirty="0" err="1"/>
                        <a:t>fungsi</a:t>
                      </a:r>
                      <a:r>
                        <a:rPr lang="en-US" sz="1600" dirty="0"/>
                        <a:t> </a:t>
                      </a:r>
                      <a:r>
                        <a:rPr lang="en-US" sz="1600" dirty="0" err="1"/>
                        <a:t>gerak</a:t>
                      </a:r>
                      <a:r>
                        <a:rPr lang="en-US" sz="1600" dirty="0"/>
                        <a:t>, </a:t>
                      </a:r>
                      <a:r>
                        <a:rPr lang="en-US" sz="1600" dirty="0" err="1"/>
                        <a:t>antara</a:t>
                      </a:r>
                      <a:r>
                        <a:rPr lang="en-US" sz="1600" dirty="0"/>
                        <a:t> lain </a:t>
                      </a:r>
                      <a:r>
                        <a:rPr lang="en-US" sz="1600" dirty="0" err="1"/>
                        <a:t>amputasi</a:t>
                      </a:r>
                      <a:r>
                        <a:rPr lang="en-US" sz="1600" dirty="0"/>
                        <a:t>, </a:t>
                      </a:r>
                      <a:r>
                        <a:rPr lang="en-US" sz="1600" dirty="0" err="1"/>
                        <a:t>lumpuh</a:t>
                      </a:r>
                      <a:r>
                        <a:rPr lang="en-US" sz="1600" dirty="0"/>
                        <a:t> </a:t>
                      </a:r>
                      <a:r>
                        <a:rPr lang="en-US" sz="1600" dirty="0" err="1"/>
                        <a:t>layuh</a:t>
                      </a:r>
                      <a:r>
                        <a:rPr lang="en-US" sz="1600" dirty="0"/>
                        <a:t> </a:t>
                      </a:r>
                      <a:r>
                        <a:rPr lang="en-US" sz="1600" dirty="0" err="1"/>
                        <a:t>atau</a:t>
                      </a:r>
                      <a:r>
                        <a:rPr lang="en-US" sz="1600" dirty="0"/>
                        <a:t> </a:t>
                      </a:r>
                      <a:r>
                        <a:rPr lang="en-US" sz="1600" dirty="0" err="1"/>
                        <a:t>kaku</a:t>
                      </a:r>
                      <a:r>
                        <a:rPr lang="en-US" sz="1600" dirty="0"/>
                        <a:t>, </a:t>
                      </a:r>
                      <a:r>
                        <a:rPr lang="en-US" sz="1600" dirty="0" err="1"/>
                        <a:t>paraplegi</a:t>
                      </a:r>
                      <a:r>
                        <a:rPr lang="en-US" sz="1600" dirty="0"/>
                        <a:t>, </a:t>
                      </a:r>
                      <a:r>
                        <a:rPr lang="en-US" sz="1600" dirty="0" err="1"/>
                        <a:t>celebral</a:t>
                      </a:r>
                      <a:r>
                        <a:rPr lang="en-US" sz="1600" dirty="0"/>
                        <a:t> palsy (CP), </a:t>
                      </a:r>
                      <a:r>
                        <a:rPr lang="en-US" sz="1600" dirty="0" err="1"/>
                        <a:t>akibat</a:t>
                      </a:r>
                      <a:r>
                        <a:rPr lang="en-US" sz="1600" dirty="0"/>
                        <a:t> stroke, </a:t>
                      </a:r>
                      <a:r>
                        <a:rPr lang="en-US" sz="1600" dirty="0" err="1"/>
                        <a:t>akibat</a:t>
                      </a:r>
                      <a:r>
                        <a:rPr lang="en-US" sz="1600" dirty="0"/>
                        <a:t> </a:t>
                      </a:r>
                      <a:r>
                        <a:rPr lang="en-US" sz="1600" dirty="0" err="1"/>
                        <a:t>kusta</a:t>
                      </a:r>
                      <a:r>
                        <a:rPr lang="en-US" sz="1600" dirty="0"/>
                        <a:t>, dan orang </a:t>
                      </a:r>
                      <a:r>
                        <a:rPr lang="en-US" sz="1600" dirty="0" err="1"/>
                        <a:t>kecil</a:t>
                      </a:r>
                      <a:r>
                        <a:rPr lang="en-US" sz="1600" dirty="0"/>
                        <a:t>. </a:t>
                      </a:r>
                      <a:endParaRPr kumimoji="0" lang="id-ID" sz="1700" b="0" i="0" u="none" strike="noStrike" cap="none" normalizeH="0" baseline="0" dirty="0">
                        <a:ln>
                          <a:noFill/>
                        </a:ln>
                        <a:solidFill>
                          <a:schemeClr val="tx1"/>
                        </a:solidFill>
                        <a:effectLst/>
                        <a:latin typeface="Calibri" pitchFamily="34" charset="0"/>
                        <a:ea typeface="MS PGothic" pitchFamily="34" charset="-128"/>
                      </a:endParaRP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0"/>
                  </a:ext>
                </a:extLst>
              </a:tr>
              <a:tr h="127739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700" b="1" i="0" u="none" strike="noStrike" cap="none" normalizeH="0" baseline="0" dirty="0">
                          <a:ln>
                            <a:noFill/>
                          </a:ln>
                          <a:solidFill>
                            <a:srgbClr val="000000"/>
                          </a:solidFill>
                          <a:effectLst/>
                          <a:latin typeface="Calibri" pitchFamily="34" charset="0"/>
                          <a:ea typeface="MS PGothic" pitchFamily="34" charset="-128"/>
                        </a:rPr>
                        <a:t>Disabilitas </a:t>
                      </a:r>
                      <a:r>
                        <a:rPr kumimoji="0" lang="en-US" sz="1700" b="1" i="0" u="none" strike="noStrike" cap="none" normalizeH="0" baseline="0" dirty="0">
                          <a:ln>
                            <a:noFill/>
                          </a:ln>
                          <a:solidFill>
                            <a:srgbClr val="000000"/>
                          </a:solidFill>
                          <a:effectLst/>
                          <a:latin typeface="Calibri" pitchFamily="34" charset="0"/>
                          <a:ea typeface="MS PGothic" pitchFamily="34" charset="-128"/>
                        </a:rPr>
                        <a:t>I</a:t>
                      </a:r>
                      <a:r>
                        <a:rPr kumimoji="0" lang="id-ID" sz="1700" b="1" i="0" u="none" strike="noStrike" cap="none" normalizeH="0" baseline="0" dirty="0">
                          <a:ln>
                            <a:noFill/>
                          </a:ln>
                          <a:solidFill>
                            <a:srgbClr val="000000"/>
                          </a:solidFill>
                          <a:effectLst/>
                          <a:latin typeface="Calibri" pitchFamily="34" charset="0"/>
                          <a:ea typeface="MS PGothic" pitchFamily="34" charset="-128"/>
                        </a:rPr>
                        <a:t>ntelektual</a:t>
                      </a:r>
                      <a:endParaRPr kumimoji="0" lang="en-US" sz="1700" b="0" i="0" u="none" strike="noStrike" cap="none" normalizeH="0" baseline="0" dirty="0">
                        <a:ln>
                          <a:noFill/>
                        </a:ln>
                        <a:solidFill>
                          <a:schemeClr val="tx1"/>
                        </a:solidFill>
                        <a:effectLst/>
                        <a:latin typeface="Calibri" pitchFamily="34" charset="0"/>
                        <a:ea typeface="MS PGothic" pitchFamily="34" charset="-128"/>
                      </a:endParaRP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700" b="0" i="0" u="none" strike="noStrike" cap="none" normalizeH="0" baseline="0" dirty="0">
                          <a:ln>
                            <a:noFill/>
                          </a:ln>
                          <a:solidFill>
                            <a:srgbClr val="000000"/>
                          </a:solidFill>
                          <a:effectLst/>
                          <a:latin typeface="Calibri" pitchFamily="34" charset="0"/>
                          <a:ea typeface="MS PGothic" pitchFamily="34" charset="-128"/>
                        </a:rPr>
                        <a:t>Yang dimaksud dengan ”Penyandang Disabilitas</a:t>
                      </a:r>
                      <a:r>
                        <a:rPr kumimoji="0" lang="en-US" sz="1700" b="0" i="0" u="none" strike="noStrike" cap="none" normalizeH="0" baseline="0" dirty="0">
                          <a:ln>
                            <a:noFill/>
                          </a:ln>
                          <a:solidFill>
                            <a:srgbClr val="000000"/>
                          </a:solidFill>
                          <a:effectLst/>
                          <a:latin typeface="Calibri" pitchFamily="34" charset="0"/>
                          <a:ea typeface="MS PGothic" pitchFamily="34" charset="-128"/>
                        </a:rPr>
                        <a:t> </a:t>
                      </a:r>
                      <a:r>
                        <a:rPr kumimoji="0" lang="id-ID" sz="1700" b="0" i="0" u="none" strike="noStrike" cap="none" normalizeH="0" baseline="0" dirty="0">
                          <a:ln>
                            <a:noFill/>
                          </a:ln>
                          <a:solidFill>
                            <a:srgbClr val="000000"/>
                          </a:solidFill>
                          <a:effectLst/>
                          <a:latin typeface="Calibri" pitchFamily="34" charset="0"/>
                          <a:ea typeface="MS PGothic" pitchFamily="34" charset="-128"/>
                        </a:rPr>
                        <a:t>intelektual” adalah terganggunya fungsi pikir karena</a:t>
                      </a:r>
                      <a:r>
                        <a:rPr kumimoji="0" lang="en-US" sz="1700" b="0" i="0" u="none" strike="noStrike" cap="none" normalizeH="0" baseline="0" dirty="0">
                          <a:ln>
                            <a:noFill/>
                          </a:ln>
                          <a:solidFill>
                            <a:srgbClr val="000000"/>
                          </a:solidFill>
                          <a:effectLst/>
                          <a:latin typeface="Calibri" pitchFamily="34" charset="0"/>
                          <a:ea typeface="MS PGothic" pitchFamily="34" charset="-128"/>
                        </a:rPr>
                        <a:t> </a:t>
                      </a:r>
                      <a:r>
                        <a:rPr kumimoji="0" lang="id-ID" sz="1700" b="0" i="0" u="none" strike="noStrike" cap="none" normalizeH="0" baseline="0" dirty="0">
                          <a:ln>
                            <a:noFill/>
                          </a:ln>
                          <a:solidFill>
                            <a:srgbClr val="000000"/>
                          </a:solidFill>
                          <a:effectLst/>
                          <a:latin typeface="Calibri" pitchFamily="34" charset="0"/>
                          <a:ea typeface="MS PGothic" pitchFamily="34" charset="-128"/>
                        </a:rPr>
                        <a:t>tingkat kecerdasan di bawah rata-rata, antara lain</a:t>
                      </a:r>
                      <a:r>
                        <a:rPr kumimoji="0" lang="en-US" sz="1700" b="0" i="0" u="none" strike="noStrike" cap="none" normalizeH="0" baseline="0" dirty="0">
                          <a:ln>
                            <a:noFill/>
                          </a:ln>
                          <a:solidFill>
                            <a:srgbClr val="000000"/>
                          </a:solidFill>
                          <a:effectLst/>
                          <a:latin typeface="Calibri" pitchFamily="34" charset="0"/>
                          <a:ea typeface="MS PGothic" pitchFamily="34" charset="-128"/>
                        </a:rPr>
                        <a:t> </a:t>
                      </a:r>
                      <a:r>
                        <a:rPr kumimoji="0" lang="id-ID" sz="1700" b="0" i="0" u="none" strike="noStrike" cap="none" normalizeH="0" baseline="0" dirty="0">
                          <a:ln>
                            <a:noFill/>
                          </a:ln>
                          <a:solidFill>
                            <a:srgbClr val="000000"/>
                          </a:solidFill>
                          <a:effectLst/>
                          <a:latin typeface="Calibri" pitchFamily="34" charset="0"/>
                          <a:ea typeface="MS PGothic" pitchFamily="34" charset="-128"/>
                        </a:rPr>
                        <a:t>lambat belajar, disabilitas grahita dan down syndrom.</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1"/>
                  </a:ext>
                </a:extLst>
              </a:tr>
            </a:tbl>
          </a:graphicData>
        </a:graphic>
      </p:graphicFrame>
      <p:graphicFrame>
        <p:nvGraphicFramePr>
          <p:cNvPr id="4" name="Content Placeholder 6">
            <a:extLst>
              <a:ext uri="{FF2B5EF4-FFF2-40B4-BE49-F238E27FC236}">
                <a16:creationId xmlns:a16="http://schemas.microsoft.com/office/drawing/2014/main" xmlns="" id="{D24FD768-32CA-43A7-91B7-A54D6388E5F8}"/>
              </a:ext>
            </a:extLst>
          </p:cNvPr>
          <p:cNvGraphicFramePr>
            <a:graphicFrameLocks/>
          </p:cNvGraphicFramePr>
          <p:nvPr>
            <p:extLst>
              <p:ext uri="{D42A27DB-BD31-4B8C-83A1-F6EECF244321}">
                <p14:modId xmlns:p14="http://schemas.microsoft.com/office/powerpoint/2010/main" val="1830882628"/>
              </p:ext>
            </p:extLst>
          </p:nvPr>
        </p:nvGraphicFramePr>
        <p:xfrm>
          <a:off x="1992313" y="2902238"/>
          <a:ext cx="9691687" cy="3480523"/>
        </p:xfrm>
        <a:graphic>
          <a:graphicData uri="http://schemas.openxmlformats.org/drawingml/2006/table">
            <a:tbl>
              <a:tblPr/>
              <a:tblGrid>
                <a:gridCol w="1539178">
                  <a:extLst>
                    <a:ext uri="{9D8B030D-6E8A-4147-A177-3AD203B41FA5}">
                      <a16:colId xmlns:a16="http://schemas.microsoft.com/office/drawing/2014/main" xmlns="" val="20000"/>
                    </a:ext>
                  </a:extLst>
                </a:gridCol>
                <a:gridCol w="8152509">
                  <a:extLst>
                    <a:ext uri="{9D8B030D-6E8A-4147-A177-3AD203B41FA5}">
                      <a16:colId xmlns:a16="http://schemas.microsoft.com/office/drawing/2014/main" xmlns="" val="20001"/>
                    </a:ext>
                  </a:extLst>
                </a:gridCol>
              </a:tblGrid>
              <a:tr h="22718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700" b="1" i="0" u="none" strike="noStrike" cap="none" normalizeH="0" baseline="0" dirty="0">
                          <a:ln>
                            <a:noFill/>
                          </a:ln>
                          <a:solidFill>
                            <a:schemeClr val="tx1"/>
                          </a:solidFill>
                          <a:effectLst/>
                          <a:latin typeface="Calibri" pitchFamily="34" charset="0"/>
                          <a:ea typeface="MS PGothic" pitchFamily="34" charset="-128"/>
                        </a:rPr>
                        <a:t>Disabilitas</a:t>
                      </a:r>
                      <a:r>
                        <a:rPr kumimoji="0" lang="en-US" sz="1700" b="1" i="0" u="none" strike="noStrike" cap="none" normalizeH="0" baseline="0" dirty="0">
                          <a:ln>
                            <a:noFill/>
                          </a:ln>
                          <a:solidFill>
                            <a:schemeClr val="tx1"/>
                          </a:solidFill>
                          <a:effectLst/>
                          <a:latin typeface="Calibri" pitchFamily="34" charset="0"/>
                          <a:ea typeface="MS PGothic" pitchFamily="34" charset="-128"/>
                        </a:rPr>
                        <a:t> Mental/</a:t>
                      </a:r>
                      <a:r>
                        <a:rPr kumimoji="0" lang="id-ID" sz="1700" b="1" i="0" u="none" strike="noStrike" cap="none" normalizeH="0" baseline="0" dirty="0">
                          <a:ln>
                            <a:noFill/>
                          </a:ln>
                          <a:solidFill>
                            <a:schemeClr val="tx1"/>
                          </a:solidFill>
                          <a:effectLst/>
                          <a:latin typeface="Calibri" pitchFamily="34" charset="0"/>
                          <a:ea typeface="MS PGothic" pitchFamily="34" charset="-128"/>
                        </a:rPr>
                        <a:t> psikososial</a:t>
                      </a:r>
                      <a:endParaRPr kumimoji="0" lang="en-US" sz="1700" b="1" i="0" u="none" strike="noStrike" cap="none" normalizeH="0" baseline="0" dirty="0">
                        <a:ln>
                          <a:noFill/>
                        </a:ln>
                        <a:solidFill>
                          <a:schemeClr val="tx1"/>
                        </a:solidFill>
                        <a:effectLst/>
                        <a:latin typeface="Calibri" pitchFamily="34" charset="0"/>
                        <a:ea typeface="MS PGothic" pitchFamily="34" charset="-128"/>
                      </a:endParaRPr>
                    </a:p>
                  </a:txBody>
                  <a:tcPr marT="45727" marB="4572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700" b="0" i="0" u="none" strike="noStrike" cap="none" normalizeH="0" baseline="0" dirty="0">
                          <a:ln>
                            <a:noFill/>
                          </a:ln>
                          <a:solidFill>
                            <a:schemeClr val="tx1"/>
                          </a:solidFill>
                          <a:effectLst/>
                          <a:latin typeface="Calibri" pitchFamily="34" charset="0"/>
                          <a:ea typeface="MS PGothic" pitchFamily="34" charset="-128"/>
                        </a:rPr>
                        <a:t>Yang dimaksud dengan “Penyandang Disabilitas mental”</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id-ID" sz="1700" b="0" i="0" u="none" strike="noStrike" cap="none" normalizeH="0" baseline="0" dirty="0">
                          <a:ln>
                            <a:noFill/>
                          </a:ln>
                          <a:solidFill>
                            <a:schemeClr val="tx1"/>
                          </a:solidFill>
                          <a:effectLst/>
                          <a:latin typeface="Calibri" pitchFamily="34" charset="0"/>
                          <a:ea typeface="MS PGothic" pitchFamily="34" charset="-128"/>
                        </a:rPr>
                        <a:t>adalah</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id-ID" sz="1700" b="0" i="0" u="none" strike="noStrike" cap="none" normalizeH="0" baseline="0" dirty="0">
                          <a:ln>
                            <a:noFill/>
                          </a:ln>
                          <a:solidFill>
                            <a:schemeClr val="tx1"/>
                          </a:solidFill>
                          <a:effectLst/>
                          <a:latin typeface="Calibri" pitchFamily="34" charset="0"/>
                          <a:ea typeface="MS PGothic" pitchFamily="34" charset="-128"/>
                        </a:rPr>
                        <a:t>terganggunya fungsi pikir, emosi, dan perilaku,</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id-ID" sz="1700" b="0" i="0" u="none" strike="noStrike" cap="none" normalizeH="0" baseline="0" dirty="0">
                          <a:ln>
                            <a:noFill/>
                          </a:ln>
                          <a:solidFill>
                            <a:schemeClr val="tx1"/>
                          </a:solidFill>
                          <a:effectLst/>
                          <a:latin typeface="Calibri" pitchFamily="34" charset="0"/>
                          <a:ea typeface="MS PGothic" pitchFamily="34" charset="-128"/>
                        </a:rPr>
                        <a:t>antara lain:</a:t>
                      </a:r>
                    </a:p>
                    <a:p>
                      <a:pPr marL="0" marR="0" lvl="0" indent="0" algn="l" defTabSz="914400" rtl="0" eaLnBrk="1" fontAlgn="base" latinLnBrk="0" hangingPunct="1">
                        <a:lnSpc>
                          <a:spcPct val="100000"/>
                        </a:lnSpc>
                        <a:spcBef>
                          <a:spcPct val="0"/>
                        </a:spcBef>
                        <a:spcAft>
                          <a:spcPct val="0"/>
                        </a:spcAft>
                        <a:buClrTx/>
                        <a:buSzTx/>
                        <a:buFontTx/>
                        <a:buNone/>
                        <a:tabLst/>
                      </a:pPr>
                      <a:r>
                        <a:rPr kumimoji="0" lang="id-ID" sz="1700" b="0" i="0" u="none" strike="noStrike" cap="none" normalizeH="0" baseline="0" dirty="0">
                          <a:ln>
                            <a:noFill/>
                          </a:ln>
                          <a:solidFill>
                            <a:schemeClr val="tx1"/>
                          </a:solidFill>
                          <a:effectLst/>
                          <a:latin typeface="Calibri" pitchFamily="34" charset="0"/>
                          <a:ea typeface="MS PGothic" pitchFamily="34" charset="-128"/>
                        </a:rPr>
                        <a:t>a. psikososial di antaranya skizofrenia, bipolar, depresi,</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id-ID" sz="1700" b="0" i="0" u="none" strike="noStrike" cap="none" normalizeH="0" baseline="0" dirty="0">
                          <a:ln>
                            <a:noFill/>
                          </a:ln>
                          <a:solidFill>
                            <a:schemeClr val="tx1"/>
                          </a:solidFill>
                          <a:effectLst/>
                          <a:latin typeface="Calibri" pitchFamily="34" charset="0"/>
                          <a:ea typeface="MS PGothic" pitchFamily="34" charset="-128"/>
                        </a:rPr>
                        <a:t>anxietas, dan gangguan kepribadian; dan</a:t>
                      </a:r>
                    </a:p>
                    <a:p>
                      <a:pPr marL="0" marR="0" lvl="0" indent="0" algn="l" defTabSz="914400" rtl="0" eaLnBrk="1" fontAlgn="base" latinLnBrk="0" hangingPunct="1">
                        <a:lnSpc>
                          <a:spcPct val="100000"/>
                        </a:lnSpc>
                        <a:spcBef>
                          <a:spcPct val="0"/>
                        </a:spcBef>
                        <a:spcAft>
                          <a:spcPct val="0"/>
                        </a:spcAft>
                        <a:buClrTx/>
                        <a:buSzTx/>
                        <a:buFontTx/>
                        <a:buNone/>
                        <a:tabLst/>
                      </a:pPr>
                      <a:r>
                        <a:rPr kumimoji="0" lang="id-ID" sz="1700" b="0" i="0" u="none" strike="noStrike" cap="none" normalizeH="0" baseline="0" dirty="0">
                          <a:ln>
                            <a:noFill/>
                          </a:ln>
                          <a:solidFill>
                            <a:schemeClr val="tx1"/>
                          </a:solidFill>
                          <a:effectLst/>
                          <a:latin typeface="Calibri" pitchFamily="34" charset="0"/>
                          <a:ea typeface="MS PGothic" pitchFamily="34" charset="-128"/>
                        </a:rPr>
                        <a:t>b. disabilitas perkembangan yang berpengaruh pada</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id-ID" sz="1700" b="0" i="0" u="none" strike="noStrike" cap="none" normalizeH="0" baseline="0" dirty="0">
                          <a:ln>
                            <a:noFill/>
                          </a:ln>
                          <a:solidFill>
                            <a:schemeClr val="tx1"/>
                          </a:solidFill>
                          <a:effectLst/>
                          <a:latin typeface="Calibri" pitchFamily="34" charset="0"/>
                          <a:ea typeface="MS PGothic" pitchFamily="34" charset="-128"/>
                        </a:rPr>
                        <a:t>kemampuan interaksi sosial di antaranya autis dan</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id-ID" sz="1700" b="0" i="0" u="none" strike="noStrike" cap="none" normalizeH="0" baseline="0" dirty="0">
                          <a:ln>
                            <a:noFill/>
                          </a:ln>
                          <a:solidFill>
                            <a:schemeClr val="tx1"/>
                          </a:solidFill>
                          <a:effectLst/>
                          <a:latin typeface="Calibri" pitchFamily="34" charset="0"/>
                          <a:ea typeface="MS PGothic" pitchFamily="34" charset="-128"/>
                        </a:rPr>
                        <a:t>hiperaktif. </a:t>
                      </a:r>
                      <a:endParaRPr kumimoji="0" lang="en-US" sz="1700" b="0" i="0" u="none" strike="noStrike" cap="none" normalizeH="0" baseline="0" dirty="0">
                        <a:ln>
                          <a:noFill/>
                        </a:ln>
                        <a:solidFill>
                          <a:schemeClr val="tx1"/>
                        </a:solidFill>
                        <a:effectLst/>
                        <a:latin typeface="Calibri" pitchFamily="34" charset="0"/>
                        <a:ea typeface="MS PGothic"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1700" b="0" i="0" u="none" strike="noStrike" cap="none" normalizeH="0" baseline="0" dirty="0">
                          <a:ln>
                            <a:noFill/>
                          </a:ln>
                          <a:solidFill>
                            <a:schemeClr val="tx1"/>
                          </a:solidFill>
                          <a:effectLst/>
                          <a:latin typeface="Calibri" pitchFamily="34" charset="0"/>
                          <a:ea typeface="MS PGothic" pitchFamily="34" charset="-128"/>
                        </a:rPr>
                        <a:t>Ada ratusan jenis gangguan mental di antaranya depresi, bulimia, dan schizophrenia. Orang dengan gangguan ringan bisa mengurus dirinya sendiri, keluarga, dan berfungsi penuh dalam masyarakat. Sedangkan yang gangguan berat harus mendapat perawatan khusus. </a:t>
                      </a:r>
                    </a:p>
                  </a:txBody>
                  <a:tcPr marT="45727" marB="4572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0"/>
                  </a:ext>
                </a:extLst>
              </a:tr>
              <a:tr h="10573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dirty="0" err="1">
                          <a:ln>
                            <a:noFill/>
                          </a:ln>
                          <a:solidFill>
                            <a:schemeClr val="tx1"/>
                          </a:solidFill>
                          <a:effectLst/>
                          <a:latin typeface="Calibri" pitchFamily="34" charset="0"/>
                          <a:ea typeface="MS PGothic" pitchFamily="34" charset="-128"/>
                        </a:rPr>
                        <a:t>Disabilitas</a:t>
                      </a:r>
                      <a:r>
                        <a:rPr kumimoji="0" lang="en-US" sz="1700" b="1" i="0" u="none" strike="noStrike" cap="none" normalizeH="0" baseline="0" dirty="0">
                          <a:ln>
                            <a:noFill/>
                          </a:ln>
                          <a:solidFill>
                            <a:schemeClr val="tx1"/>
                          </a:solidFill>
                          <a:effectLst/>
                          <a:latin typeface="Calibri" pitchFamily="34" charset="0"/>
                          <a:ea typeface="MS PGothic" pitchFamily="34" charset="-128"/>
                        </a:rPr>
                        <a:t> </a:t>
                      </a:r>
                      <a:r>
                        <a:rPr kumimoji="0" lang="en-US" sz="1700" b="1" i="0" u="none" strike="noStrike" cap="none" normalizeH="0" baseline="0" dirty="0" err="1">
                          <a:ln>
                            <a:noFill/>
                          </a:ln>
                          <a:solidFill>
                            <a:schemeClr val="tx1"/>
                          </a:solidFill>
                          <a:effectLst/>
                          <a:latin typeface="Calibri" pitchFamily="34" charset="0"/>
                          <a:ea typeface="MS PGothic" pitchFamily="34" charset="-128"/>
                        </a:rPr>
                        <a:t>Sensorik</a:t>
                      </a:r>
                      <a:endParaRPr kumimoji="0" lang="en-US" sz="1700" b="1" i="0" u="none" strike="noStrike" cap="none" normalizeH="0" baseline="0" dirty="0">
                        <a:ln>
                          <a:noFill/>
                        </a:ln>
                        <a:solidFill>
                          <a:schemeClr val="tx1"/>
                        </a:solidFill>
                        <a:effectLst/>
                        <a:latin typeface="Calibri" pitchFamily="34" charset="0"/>
                        <a:ea typeface="MS PGothic" pitchFamily="34" charset="-128"/>
                      </a:endParaRPr>
                    </a:p>
                  </a:txBody>
                  <a:tcPr marT="45727" marB="4572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Calibri" pitchFamily="34" charset="0"/>
                          <a:ea typeface="MS PGothic" pitchFamily="34" charset="-128"/>
                        </a:rPr>
                        <a:t>Yang </a:t>
                      </a:r>
                      <a:r>
                        <a:rPr kumimoji="0" lang="en-US" sz="1700" b="0" i="0" u="none" strike="noStrike" cap="none" normalizeH="0" baseline="0" dirty="0" err="1">
                          <a:ln>
                            <a:noFill/>
                          </a:ln>
                          <a:solidFill>
                            <a:schemeClr val="tx1"/>
                          </a:solidFill>
                          <a:effectLst/>
                          <a:latin typeface="Calibri" pitchFamily="34" charset="0"/>
                          <a:ea typeface="MS PGothic" pitchFamily="34" charset="-128"/>
                        </a:rPr>
                        <a:t>dimaksud</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dengan</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Penyandang</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Disabilitas</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sensorik</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adalah</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terganggunya</a:t>
                      </a:r>
                      <a:r>
                        <a:rPr kumimoji="0" lang="en-US" sz="1700" b="0" i="0" u="none" strike="noStrike" cap="none" normalizeH="0" baseline="0" dirty="0">
                          <a:ln>
                            <a:noFill/>
                          </a:ln>
                          <a:solidFill>
                            <a:schemeClr val="tx1"/>
                          </a:solidFill>
                          <a:effectLst/>
                          <a:latin typeface="Calibri" pitchFamily="34" charset="0"/>
                          <a:ea typeface="MS PGothic" pitchFamily="34" charset="-128"/>
                        </a:rPr>
                        <a:t> salah </a:t>
                      </a:r>
                      <a:r>
                        <a:rPr kumimoji="0" lang="en-US" sz="1700" b="0" i="0" u="none" strike="noStrike" cap="none" normalizeH="0" baseline="0" dirty="0" err="1">
                          <a:ln>
                            <a:noFill/>
                          </a:ln>
                          <a:solidFill>
                            <a:schemeClr val="tx1"/>
                          </a:solidFill>
                          <a:effectLst/>
                          <a:latin typeface="Calibri" pitchFamily="34" charset="0"/>
                          <a:ea typeface="MS PGothic" pitchFamily="34" charset="-128"/>
                        </a:rPr>
                        <a:t>satu</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fungsi</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dari</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panca</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indera</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antara</a:t>
                      </a:r>
                      <a:r>
                        <a:rPr kumimoji="0" lang="en-US" sz="1700" b="0" i="0" u="none" strike="noStrike" cap="none" normalizeH="0" baseline="0" dirty="0">
                          <a:ln>
                            <a:noFill/>
                          </a:ln>
                          <a:solidFill>
                            <a:schemeClr val="tx1"/>
                          </a:solidFill>
                          <a:effectLst/>
                          <a:latin typeface="Calibri" pitchFamily="34" charset="0"/>
                          <a:ea typeface="MS PGothic" pitchFamily="34" charset="-128"/>
                        </a:rPr>
                        <a:t> lain </a:t>
                      </a:r>
                      <a:r>
                        <a:rPr kumimoji="0" lang="en-US" sz="1700" b="0" i="0" u="none" strike="noStrike" cap="none" normalizeH="0" baseline="0" dirty="0" err="1">
                          <a:ln>
                            <a:noFill/>
                          </a:ln>
                          <a:solidFill>
                            <a:schemeClr val="tx1"/>
                          </a:solidFill>
                          <a:effectLst/>
                          <a:latin typeface="Calibri" pitchFamily="34" charset="0"/>
                          <a:ea typeface="MS PGothic" pitchFamily="34" charset="-128"/>
                        </a:rPr>
                        <a:t>disabilitas</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netra</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disabilitas</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rungu</a:t>
                      </a:r>
                      <a:r>
                        <a:rPr kumimoji="0" lang="en-US" sz="1700" b="0" i="0" u="none" strike="noStrike" cap="none" normalizeH="0" baseline="0" dirty="0">
                          <a:ln>
                            <a:noFill/>
                          </a:ln>
                          <a:solidFill>
                            <a:schemeClr val="tx1"/>
                          </a:solidFill>
                          <a:effectLst/>
                          <a:latin typeface="Calibri" pitchFamily="34" charset="0"/>
                          <a:ea typeface="MS PGothic" pitchFamily="34" charset="-128"/>
                        </a:rPr>
                        <a:t>, dan/</a:t>
                      </a:r>
                      <a:r>
                        <a:rPr kumimoji="0" lang="en-US" sz="1700" b="0" i="0" u="none" strike="noStrike" cap="none" normalizeH="0" baseline="0" dirty="0" err="1">
                          <a:ln>
                            <a:noFill/>
                          </a:ln>
                          <a:solidFill>
                            <a:schemeClr val="tx1"/>
                          </a:solidFill>
                          <a:effectLst/>
                          <a:latin typeface="Calibri" pitchFamily="34" charset="0"/>
                          <a:ea typeface="MS PGothic" pitchFamily="34" charset="-128"/>
                        </a:rPr>
                        <a:t>atau</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disabilitas</a:t>
                      </a:r>
                      <a:r>
                        <a:rPr kumimoji="0" lang="en-US" sz="1700" b="0" i="0" u="none" strike="noStrike" cap="none" normalizeH="0" baseline="0" dirty="0">
                          <a:ln>
                            <a:noFill/>
                          </a:ln>
                          <a:solidFill>
                            <a:schemeClr val="tx1"/>
                          </a:solidFill>
                          <a:effectLst/>
                          <a:latin typeface="Calibri" pitchFamily="34" charset="0"/>
                          <a:ea typeface="MS PGothic" pitchFamily="34" charset="-128"/>
                        </a:rPr>
                        <a:t> </a:t>
                      </a:r>
                      <a:r>
                        <a:rPr kumimoji="0" lang="en-US" sz="1700" b="0" i="0" u="none" strike="noStrike" cap="none" normalizeH="0" baseline="0" dirty="0" err="1">
                          <a:ln>
                            <a:noFill/>
                          </a:ln>
                          <a:solidFill>
                            <a:schemeClr val="tx1"/>
                          </a:solidFill>
                          <a:effectLst/>
                          <a:latin typeface="Calibri" pitchFamily="34" charset="0"/>
                          <a:ea typeface="MS PGothic" pitchFamily="34" charset="-128"/>
                        </a:rPr>
                        <a:t>wicara</a:t>
                      </a:r>
                      <a:endParaRPr kumimoji="0" lang="id-ID" sz="1700" b="0" i="0" u="none" strike="noStrike" cap="none" normalizeH="0" baseline="0" dirty="0">
                        <a:ln>
                          <a:noFill/>
                        </a:ln>
                        <a:solidFill>
                          <a:srgbClr val="000000"/>
                        </a:solidFill>
                        <a:effectLst/>
                        <a:latin typeface="Calibri" pitchFamily="34" charset="0"/>
                        <a:ea typeface="MS PGothic" pitchFamily="34" charset="-128"/>
                      </a:endParaRPr>
                    </a:p>
                  </a:txBody>
                  <a:tcPr marT="45727" marB="4572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EA9D77-B972-47D8-B0EB-D8C310015B01}"/>
              </a:ext>
            </a:extLst>
          </p:cNvPr>
          <p:cNvSpPr>
            <a:spLocks noGrp="1"/>
          </p:cNvSpPr>
          <p:nvPr>
            <p:ph type="title"/>
          </p:nvPr>
        </p:nvSpPr>
        <p:spPr/>
        <p:txBody>
          <a:bodyPr/>
          <a:lstStyle/>
          <a:p>
            <a:r>
              <a:rPr lang="en-US" dirty="0" err="1"/>
              <a:t>Putusan</a:t>
            </a:r>
            <a:r>
              <a:rPr lang="en-US" dirty="0"/>
              <a:t> MK No. 135/PUU-XIII/2015</a:t>
            </a:r>
          </a:p>
        </p:txBody>
      </p:sp>
      <p:sp>
        <p:nvSpPr>
          <p:cNvPr id="3" name="Content Placeholder 2">
            <a:extLst>
              <a:ext uri="{FF2B5EF4-FFF2-40B4-BE49-F238E27FC236}">
                <a16:creationId xmlns:a16="http://schemas.microsoft.com/office/drawing/2014/main" xmlns="" id="{458BA848-E526-45C2-AFF6-3EA3231D86A9}"/>
              </a:ext>
            </a:extLst>
          </p:cNvPr>
          <p:cNvSpPr>
            <a:spLocks noGrp="1"/>
          </p:cNvSpPr>
          <p:nvPr>
            <p:ph idx="1"/>
          </p:nvPr>
        </p:nvSpPr>
        <p:spPr/>
        <p:txBody>
          <a:bodyPr>
            <a:normAutofit fontScale="85000" lnSpcReduction="20000"/>
          </a:bodyPr>
          <a:lstStyle/>
          <a:p>
            <a:r>
              <a:rPr lang="en-US" dirty="0" err="1"/>
              <a:t>Pasal</a:t>
            </a:r>
            <a:r>
              <a:rPr lang="en-US" dirty="0"/>
              <a:t> 57 </a:t>
            </a:r>
            <a:r>
              <a:rPr lang="en-US" dirty="0" err="1"/>
              <a:t>ayat</a:t>
            </a:r>
            <a:r>
              <a:rPr lang="en-US" dirty="0"/>
              <a:t> (3) </a:t>
            </a:r>
            <a:r>
              <a:rPr lang="en-US" dirty="0" err="1"/>
              <a:t>huruf</a:t>
            </a:r>
            <a:r>
              <a:rPr lang="en-US" dirty="0"/>
              <a:t> a UU No. 8 </a:t>
            </a:r>
            <a:r>
              <a:rPr lang="en-US" dirty="0" err="1"/>
              <a:t>Tahun</a:t>
            </a:r>
            <a:r>
              <a:rPr lang="en-US" dirty="0"/>
              <a:t> 2015 </a:t>
            </a:r>
            <a:r>
              <a:rPr lang="en-US" dirty="0" err="1"/>
              <a:t>tentang</a:t>
            </a:r>
            <a:r>
              <a:rPr lang="en-US" dirty="0"/>
              <a:t> </a:t>
            </a:r>
            <a:r>
              <a:rPr lang="en-US" dirty="0" err="1"/>
              <a:t>Pemilihan</a:t>
            </a:r>
            <a:r>
              <a:rPr lang="en-US" dirty="0"/>
              <a:t> </a:t>
            </a:r>
            <a:r>
              <a:rPr lang="en-US" dirty="0" err="1"/>
              <a:t>Gubernur</a:t>
            </a:r>
            <a:r>
              <a:rPr lang="en-US" dirty="0"/>
              <a:t>, </a:t>
            </a:r>
            <a:r>
              <a:rPr lang="en-US" dirty="0" err="1"/>
              <a:t>Bupati</a:t>
            </a:r>
            <a:r>
              <a:rPr lang="en-US" dirty="0"/>
              <a:t> dan </a:t>
            </a:r>
            <a:r>
              <a:rPr lang="en-US" dirty="0" err="1"/>
              <a:t>Walikota</a:t>
            </a:r>
            <a:r>
              <a:rPr lang="en-US" dirty="0"/>
              <a:t> </a:t>
            </a:r>
            <a:r>
              <a:rPr lang="en-US" dirty="0" err="1"/>
              <a:t>bahwa</a:t>
            </a:r>
            <a:r>
              <a:rPr lang="en-US" dirty="0"/>
              <a:t> salah </a:t>
            </a:r>
            <a:r>
              <a:rPr lang="en-US" dirty="0" err="1"/>
              <a:t>satu</a:t>
            </a:r>
            <a:r>
              <a:rPr lang="en-US" dirty="0"/>
              <a:t> </a:t>
            </a:r>
            <a:r>
              <a:rPr lang="en-US" dirty="0" err="1"/>
              <a:t>persyaratan</a:t>
            </a:r>
            <a:r>
              <a:rPr lang="en-US" dirty="0"/>
              <a:t> </a:t>
            </a:r>
            <a:r>
              <a:rPr lang="en-US" dirty="0" err="1"/>
              <a:t>warga</a:t>
            </a:r>
            <a:r>
              <a:rPr lang="en-US" dirty="0"/>
              <a:t> negara Indonesia yang </a:t>
            </a:r>
            <a:r>
              <a:rPr lang="en-US" dirty="0" err="1"/>
              <a:t>bisa</a:t>
            </a:r>
            <a:r>
              <a:rPr lang="en-US" dirty="0"/>
              <a:t> </a:t>
            </a:r>
            <a:r>
              <a:rPr lang="en-US" dirty="0" err="1"/>
              <a:t>didaftar</a:t>
            </a:r>
            <a:r>
              <a:rPr lang="en-US" dirty="0"/>
              <a:t> </a:t>
            </a:r>
            <a:r>
              <a:rPr lang="en-US" dirty="0" err="1"/>
              <a:t>sebagai</a:t>
            </a:r>
            <a:r>
              <a:rPr lang="en-US" dirty="0"/>
              <a:t> </a:t>
            </a:r>
            <a:r>
              <a:rPr lang="en-US" dirty="0" err="1"/>
              <a:t>pemilih</a:t>
            </a:r>
            <a:r>
              <a:rPr lang="en-US" dirty="0"/>
              <a:t> </a:t>
            </a:r>
            <a:r>
              <a:rPr lang="en-US" dirty="0" err="1"/>
              <a:t>adalah</a:t>
            </a:r>
            <a:r>
              <a:rPr lang="en-US" dirty="0"/>
              <a:t> orang yang </a:t>
            </a:r>
            <a:r>
              <a:rPr lang="en-US" dirty="0" err="1"/>
              <a:t>sedang</a:t>
            </a:r>
            <a:r>
              <a:rPr lang="en-US" dirty="0"/>
              <a:t> </a:t>
            </a:r>
            <a:r>
              <a:rPr lang="en-US" b="1" dirty="0">
                <a:highlight>
                  <a:srgbClr val="FFFF00"/>
                </a:highlight>
              </a:rPr>
              <a:t>“</a:t>
            </a:r>
            <a:r>
              <a:rPr lang="en-US" b="1" dirty="0" err="1">
                <a:highlight>
                  <a:srgbClr val="FFFF00"/>
                </a:highlight>
              </a:rPr>
              <a:t>tidak</a:t>
            </a:r>
            <a:r>
              <a:rPr lang="en-US" b="1" dirty="0">
                <a:highlight>
                  <a:srgbClr val="FFFF00"/>
                </a:highlight>
              </a:rPr>
              <a:t> </a:t>
            </a:r>
            <a:r>
              <a:rPr lang="en-US" b="1" dirty="0" err="1">
                <a:highlight>
                  <a:srgbClr val="FFFF00"/>
                </a:highlight>
              </a:rPr>
              <a:t>sedang</a:t>
            </a:r>
            <a:r>
              <a:rPr lang="en-US" b="1" dirty="0">
                <a:highlight>
                  <a:srgbClr val="FFFF00"/>
                </a:highlight>
              </a:rPr>
              <a:t> </a:t>
            </a:r>
            <a:r>
              <a:rPr lang="en-US" b="1" dirty="0" err="1">
                <a:highlight>
                  <a:srgbClr val="FFFF00"/>
                </a:highlight>
              </a:rPr>
              <a:t>terganggu</a:t>
            </a:r>
            <a:r>
              <a:rPr lang="en-US" b="1" dirty="0">
                <a:highlight>
                  <a:srgbClr val="FFFF00"/>
                </a:highlight>
              </a:rPr>
              <a:t> </a:t>
            </a:r>
            <a:r>
              <a:rPr lang="en-US" b="1" dirty="0" err="1">
                <a:highlight>
                  <a:srgbClr val="FFFF00"/>
                </a:highlight>
              </a:rPr>
              <a:t>jiwa</a:t>
            </a:r>
            <a:r>
              <a:rPr lang="en-US" b="1" dirty="0">
                <a:highlight>
                  <a:srgbClr val="FFFF00"/>
                </a:highlight>
              </a:rPr>
              <a:t>/</a:t>
            </a:r>
            <a:r>
              <a:rPr lang="en-US" b="1" dirty="0" err="1">
                <a:highlight>
                  <a:srgbClr val="FFFF00"/>
                </a:highlight>
              </a:rPr>
              <a:t>ingatannya</a:t>
            </a:r>
            <a:r>
              <a:rPr lang="en-US" b="1" dirty="0">
                <a:highlight>
                  <a:srgbClr val="FFFF00"/>
                </a:highlight>
              </a:rPr>
              <a:t>”</a:t>
            </a:r>
            <a:r>
              <a:rPr lang="en-US" dirty="0">
                <a:highlight>
                  <a:srgbClr val="FFFF00"/>
                </a:highlight>
              </a:rPr>
              <a:t>. </a:t>
            </a:r>
          </a:p>
          <a:p>
            <a:r>
              <a:rPr lang="en-US" dirty="0" err="1"/>
              <a:t>Pasal</a:t>
            </a:r>
            <a:r>
              <a:rPr lang="en-US" dirty="0"/>
              <a:t> 57 </a:t>
            </a:r>
            <a:r>
              <a:rPr lang="en-US" dirty="0" err="1"/>
              <a:t>ayat</a:t>
            </a:r>
            <a:r>
              <a:rPr lang="en-US" dirty="0"/>
              <a:t> (3) UU No. 8 </a:t>
            </a:r>
            <a:r>
              <a:rPr lang="en-US" dirty="0" err="1"/>
              <a:t>Tahun</a:t>
            </a:r>
            <a:r>
              <a:rPr lang="en-US" dirty="0"/>
              <a:t> 2015 </a:t>
            </a:r>
            <a:r>
              <a:rPr lang="en-US" dirty="0" err="1"/>
              <a:t>bertentangan</a:t>
            </a:r>
            <a:r>
              <a:rPr lang="en-US" dirty="0"/>
              <a:t> </a:t>
            </a:r>
            <a:r>
              <a:rPr lang="en-US" dirty="0" err="1"/>
              <a:t>dengan</a:t>
            </a:r>
            <a:r>
              <a:rPr lang="en-US" dirty="0"/>
              <a:t> </a:t>
            </a:r>
            <a:r>
              <a:rPr lang="en-US" dirty="0" err="1"/>
              <a:t>Undang-Undang</a:t>
            </a:r>
            <a:r>
              <a:rPr lang="en-US" dirty="0"/>
              <a:t> Dasar Negara </a:t>
            </a:r>
            <a:r>
              <a:rPr lang="en-US" dirty="0" err="1"/>
              <a:t>Republik</a:t>
            </a:r>
            <a:r>
              <a:rPr lang="en-US" dirty="0"/>
              <a:t>  Indonesia </a:t>
            </a:r>
            <a:r>
              <a:rPr lang="en-US" dirty="0" err="1"/>
              <a:t>Tahun</a:t>
            </a:r>
            <a:r>
              <a:rPr lang="en-US" dirty="0"/>
              <a:t> 1945, </a:t>
            </a:r>
            <a:r>
              <a:rPr lang="en-US" dirty="0" err="1">
                <a:highlight>
                  <a:srgbClr val="FFFF00"/>
                </a:highlight>
              </a:rPr>
              <a:t>sepanjang</a:t>
            </a:r>
            <a:r>
              <a:rPr lang="en-US" dirty="0">
                <a:highlight>
                  <a:srgbClr val="FFFF00"/>
                </a:highlight>
              </a:rPr>
              <a:t> </a:t>
            </a:r>
            <a:r>
              <a:rPr lang="en-US" dirty="0" err="1">
                <a:highlight>
                  <a:srgbClr val="FFFF00"/>
                </a:highlight>
              </a:rPr>
              <a:t>frasa</a:t>
            </a:r>
            <a:r>
              <a:rPr lang="en-US" dirty="0">
                <a:highlight>
                  <a:srgbClr val="FFFF00"/>
                </a:highlight>
              </a:rPr>
              <a:t> “</a:t>
            </a:r>
            <a:r>
              <a:rPr lang="en-US" dirty="0" err="1">
                <a:highlight>
                  <a:srgbClr val="FFFF00"/>
                </a:highlight>
              </a:rPr>
              <a:t>terganggu</a:t>
            </a:r>
            <a:r>
              <a:rPr lang="en-US" dirty="0">
                <a:highlight>
                  <a:srgbClr val="FFFF00"/>
                </a:highlight>
              </a:rPr>
              <a:t> </a:t>
            </a:r>
            <a:r>
              <a:rPr lang="en-US" dirty="0" err="1">
                <a:highlight>
                  <a:srgbClr val="FFFF00"/>
                </a:highlight>
              </a:rPr>
              <a:t>jiwa</a:t>
            </a:r>
            <a:r>
              <a:rPr lang="en-US" dirty="0">
                <a:highlight>
                  <a:srgbClr val="FFFF00"/>
                </a:highlight>
              </a:rPr>
              <a:t>/</a:t>
            </a:r>
            <a:r>
              <a:rPr lang="en-US" dirty="0" err="1">
                <a:highlight>
                  <a:srgbClr val="FFFF00"/>
                </a:highlight>
              </a:rPr>
              <a:t>ingatannya</a:t>
            </a:r>
            <a:r>
              <a:rPr lang="en-US" dirty="0">
                <a:highlight>
                  <a:srgbClr val="FFFF00"/>
                </a:highlight>
              </a:rPr>
              <a:t>” </a:t>
            </a:r>
            <a:r>
              <a:rPr lang="en-US" dirty="0" err="1">
                <a:highlight>
                  <a:srgbClr val="FFFF00"/>
                </a:highlight>
              </a:rPr>
              <a:t>tidak</a:t>
            </a:r>
            <a:r>
              <a:rPr lang="en-US" dirty="0">
                <a:highlight>
                  <a:srgbClr val="FFFF00"/>
                </a:highlight>
              </a:rPr>
              <a:t> </a:t>
            </a:r>
            <a:r>
              <a:rPr lang="en-US" dirty="0" err="1">
                <a:highlight>
                  <a:srgbClr val="FFFF00"/>
                </a:highlight>
              </a:rPr>
              <a:t>dimaknai</a:t>
            </a:r>
            <a:r>
              <a:rPr lang="en-US" dirty="0">
                <a:highlight>
                  <a:srgbClr val="FFFF00"/>
                </a:highlight>
              </a:rPr>
              <a:t> </a:t>
            </a:r>
            <a:r>
              <a:rPr lang="en-US" dirty="0" err="1">
                <a:highlight>
                  <a:srgbClr val="FFFF00"/>
                </a:highlight>
              </a:rPr>
              <a:t>sebagai</a:t>
            </a:r>
            <a:r>
              <a:rPr lang="en-US" dirty="0">
                <a:highlight>
                  <a:srgbClr val="FFFF00"/>
                </a:highlight>
              </a:rPr>
              <a:t> “</a:t>
            </a:r>
            <a:r>
              <a:rPr lang="en-US" dirty="0" err="1">
                <a:highlight>
                  <a:srgbClr val="FFFF00"/>
                </a:highlight>
              </a:rPr>
              <a:t>mengalami</a:t>
            </a:r>
            <a:r>
              <a:rPr lang="en-US" dirty="0">
                <a:highlight>
                  <a:srgbClr val="FFFF00"/>
                </a:highlight>
              </a:rPr>
              <a:t> </a:t>
            </a:r>
            <a:r>
              <a:rPr lang="en-US" dirty="0" err="1">
                <a:highlight>
                  <a:srgbClr val="FFFF00"/>
                </a:highlight>
              </a:rPr>
              <a:t>gangguan</a:t>
            </a:r>
            <a:r>
              <a:rPr lang="en-US" dirty="0">
                <a:highlight>
                  <a:srgbClr val="FFFF00"/>
                </a:highlight>
              </a:rPr>
              <a:t> </a:t>
            </a:r>
            <a:r>
              <a:rPr lang="en-US" dirty="0" err="1">
                <a:highlight>
                  <a:srgbClr val="FFFF00"/>
                </a:highlight>
              </a:rPr>
              <a:t>jiwa</a:t>
            </a:r>
            <a:r>
              <a:rPr lang="en-US" dirty="0">
                <a:highlight>
                  <a:srgbClr val="FFFF00"/>
                </a:highlight>
              </a:rPr>
              <a:t> dan/</a:t>
            </a:r>
            <a:r>
              <a:rPr lang="en-US" dirty="0" err="1">
                <a:highlight>
                  <a:srgbClr val="FFFF00"/>
                </a:highlight>
              </a:rPr>
              <a:t>atau</a:t>
            </a:r>
            <a:r>
              <a:rPr lang="en-US" dirty="0">
                <a:highlight>
                  <a:srgbClr val="FFFF00"/>
                </a:highlight>
              </a:rPr>
              <a:t> </a:t>
            </a:r>
            <a:r>
              <a:rPr lang="en-US" dirty="0" err="1">
                <a:highlight>
                  <a:srgbClr val="FFFF00"/>
                </a:highlight>
              </a:rPr>
              <a:t>gangguan</a:t>
            </a:r>
            <a:r>
              <a:rPr lang="en-US" dirty="0">
                <a:highlight>
                  <a:srgbClr val="FFFF00"/>
                </a:highlight>
              </a:rPr>
              <a:t> </a:t>
            </a:r>
            <a:r>
              <a:rPr lang="en-US" dirty="0" err="1">
                <a:highlight>
                  <a:srgbClr val="FFFF00"/>
                </a:highlight>
              </a:rPr>
              <a:t>ingatan</a:t>
            </a:r>
            <a:r>
              <a:rPr lang="en-US" dirty="0">
                <a:highlight>
                  <a:srgbClr val="FFFF00"/>
                </a:highlight>
              </a:rPr>
              <a:t> </a:t>
            </a:r>
            <a:r>
              <a:rPr lang="en-US" dirty="0" err="1">
                <a:highlight>
                  <a:srgbClr val="FFFF00"/>
                </a:highlight>
              </a:rPr>
              <a:t>permanen</a:t>
            </a:r>
            <a:r>
              <a:rPr lang="en-US" dirty="0">
                <a:highlight>
                  <a:srgbClr val="FFFF00"/>
                </a:highlight>
              </a:rPr>
              <a:t> yang </a:t>
            </a:r>
            <a:r>
              <a:rPr lang="en-US" dirty="0" err="1">
                <a:highlight>
                  <a:srgbClr val="FFFF00"/>
                </a:highlight>
              </a:rPr>
              <a:t>menurut</a:t>
            </a:r>
            <a:r>
              <a:rPr lang="en-US" dirty="0">
                <a:highlight>
                  <a:srgbClr val="FFFF00"/>
                </a:highlight>
              </a:rPr>
              <a:t> </a:t>
            </a:r>
            <a:r>
              <a:rPr lang="en-US" dirty="0" err="1">
                <a:highlight>
                  <a:srgbClr val="FFFF00"/>
                </a:highlight>
              </a:rPr>
              <a:t>profesional</a:t>
            </a:r>
            <a:r>
              <a:rPr lang="en-US" dirty="0">
                <a:highlight>
                  <a:srgbClr val="FFFF00"/>
                </a:highlight>
              </a:rPr>
              <a:t> </a:t>
            </a:r>
            <a:r>
              <a:rPr lang="en-US" dirty="0" err="1">
                <a:highlight>
                  <a:srgbClr val="FFFF00"/>
                </a:highlight>
              </a:rPr>
              <a:t>bidang</a:t>
            </a:r>
            <a:r>
              <a:rPr lang="en-US" dirty="0">
                <a:highlight>
                  <a:srgbClr val="FFFF00"/>
                </a:highlight>
              </a:rPr>
              <a:t> </a:t>
            </a:r>
            <a:r>
              <a:rPr lang="en-US" dirty="0" err="1">
                <a:highlight>
                  <a:srgbClr val="FFFF00"/>
                </a:highlight>
              </a:rPr>
              <a:t>kesehatan</a:t>
            </a:r>
            <a:r>
              <a:rPr lang="en-US" dirty="0">
                <a:highlight>
                  <a:srgbClr val="FFFF00"/>
                </a:highlight>
              </a:rPr>
              <a:t> </a:t>
            </a:r>
            <a:r>
              <a:rPr lang="en-US" dirty="0" err="1">
                <a:highlight>
                  <a:srgbClr val="FFFF00"/>
                </a:highlight>
              </a:rPr>
              <a:t>jiwa</a:t>
            </a:r>
            <a:r>
              <a:rPr lang="en-US" dirty="0">
                <a:highlight>
                  <a:srgbClr val="FFFF00"/>
                </a:highlight>
              </a:rPr>
              <a:t> </a:t>
            </a:r>
            <a:r>
              <a:rPr lang="en-US" dirty="0" err="1">
                <a:highlight>
                  <a:srgbClr val="FFFF00"/>
                </a:highlight>
              </a:rPr>
              <a:t>telah</a:t>
            </a:r>
            <a:r>
              <a:rPr lang="en-US" dirty="0">
                <a:highlight>
                  <a:srgbClr val="FFFF00"/>
                </a:highlight>
              </a:rPr>
              <a:t>  </a:t>
            </a:r>
            <a:r>
              <a:rPr lang="en-US" dirty="0" err="1">
                <a:highlight>
                  <a:srgbClr val="FFFF00"/>
                </a:highlight>
              </a:rPr>
              <a:t>menghilangkan</a:t>
            </a:r>
            <a:r>
              <a:rPr lang="en-US" dirty="0">
                <a:highlight>
                  <a:srgbClr val="FFFF00"/>
                </a:highlight>
              </a:rPr>
              <a:t> </a:t>
            </a:r>
            <a:r>
              <a:rPr lang="en-US" dirty="0" err="1">
                <a:highlight>
                  <a:srgbClr val="FFFF00"/>
                </a:highlight>
              </a:rPr>
              <a:t>kemampuan</a:t>
            </a:r>
            <a:r>
              <a:rPr lang="en-US" dirty="0">
                <a:highlight>
                  <a:srgbClr val="FFFF00"/>
                </a:highlight>
              </a:rPr>
              <a:t> </a:t>
            </a:r>
            <a:r>
              <a:rPr lang="en-US" dirty="0" err="1">
                <a:highlight>
                  <a:srgbClr val="FFFF00"/>
                </a:highlight>
              </a:rPr>
              <a:t>seseorang</a:t>
            </a:r>
            <a:r>
              <a:rPr lang="en-US" dirty="0">
                <a:highlight>
                  <a:srgbClr val="FFFF00"/>
                </a:highlight>
              </a:rPr>
              <a:t> </a:t>
            </a:r>
            <a:r>
              <a:rPr lang="en-US" dirty="0" err="1">
                <a:highlight>
                  <a:srgbClr val="FFFF00"/>
                </a:highlight>
              </a:rPr>
              <a:t>untuk</a:t>
            </a:r>
            <a:r>
              <a:rPr lang="en-US" dirty="0">
                <a:highlight>
                  <a:srgbClr val="FFFF00"/>
                </a:highlight>
              </a:rPr>
              <a:t> </a:t>
            </a:r>
            <a:r>
              <a:rPr lang="en-US" dirty="0" err="1">
                <a:highlight>
                  <a:srgbClr val="FFFF00"/>
                </a:highlight>
              </a:rPr>
              <a:t>memilih</a:t>
            </a:r>
            <a:r>
              <a:rPr lang="en-US" dirty="0">
                <a:highlight>
                  <a:srgbClr val="FFFF00"/>
                </a:highlight>
              </a:rPr>
              <a:t> </a:t>
            </a:r>
            <a:r>
              <a:rPr lang="en-US" dirty="0" err="1">
                <a:highlight>
                  <a:srgbClr val="FFFF00"/>
                </a:highlight>
              </a:rPr>
              <a:t>dalam</a:t>
            </a:r>
            <a:r>
              <a:rPr lang="en-US" dirty="0">
                <a:highlight>
                  <a:srgbClr val="FFFF00"/>
                </a:highlight>
              </a:rPr>
              <a:t> </a:t>
            </a:r>
            <a:r>
              <a:rPr lang="en-US" dirty="0" err="1">
                <a:highlight>
                  <a:srgbClr val="FFFF00"/>
                </a:highlight>
              </a:rPr>
              <a:t>pemilihan</a:t>
            </a:r>
            <a:r>
              <a:rPr lang="en-US" dirty="0">
                <a:highlight>
                  <a:srgbClr val="FFFF00"/>
                </a:highlight>
              </a:rPr>
              <a:t>  </a:t>
            </a:r>
            <a:r>
              <a:rPr lang="en-US" dirty="0" err="1">
                <a:highlight>
                  <a:srgbClr val="FFFF00"/>
                </a:highlight>
              </a:rPr>
              <a:t>umum</a:t>
            </a:r>
            <a:r>
              <a:rPr lang="en-US" dirty="0">
                <a:highlight>
                  <a:srgbClr val="FFFF00"/>
                </a:highlight>
              </a:rPr>
              <a:t>”;</a:t>
            </a:r>
          </a:p>
          <a:p>
            <a:r>
              <a:rPr lang="en-US" dirty="0" err="1"/>
              <a:t>Pasal</a:t>
            </a:r>
            <a:r>
              <a:rPr lang="en-US" dirty="0"/>
              <a:t> 57 </a:t>
            </a:r>
            <a:r>
              <a:rPr lang="en-US" dirty="0" err="1"/>
              <a:t>ayat</a:t>
            </a:r>
            <a:r>
              <a:rPr lang="en-US" dirty="0"/>
              <a:t> (3) UU No. 8 </a:t>
            </a:r>
            <a:r>
              <a:rPr lang="en-US" dirty="0" err="1"/>
              <a:t>Tahun</a:t>
            </a:r>
            <a:r>
              <a:rPr lang="en-US" dirty="0"/>
              <a:t> 2015 </a:t>
            </a:r>
            <a:r>
              <a:rPr lang="en-US" dirty="0" err="1">
                <a:highlight>
                  <a:srgbClr val="FFFF00"/>
                </a:highlight>
              </a:rPr>
              <a:t>tidak</a:t>
            </a:r>
            <a:r>
              <a:rPr lang="en-US" dirty="0">
                <a:highlight>
                  <a:srgbClr val="FFFF00"/>
                </a:highlight>
              </a:rPr>
              <a:t> </a:t>
            </a:r>
            <a:r>
              <a:rPr lang="en-US" dirty="0" err="1">
                <a:highlight>
                  <a:srgbClr val="FFFF00"/>
                </a:highlight>
              </a:rPr>
              <a:t>mempunyai</a:t>
            </a:r>
            <a:r>
              <a:rPr lang="en-US" dirty="0">
                <a:highlight>
                  <a:srgbClr val="FFFF00"/>
                </a:highlight>
              </a:rPr>
              <a:t> </a:t>
            </a:r>
            <a:r>
              <a:rPr lang="en-US" dirty="0" err="1">
                <a:highlight>
                  <a:srgbClr val="FFFF00"/>
                </a:highlight>
              </a:rPr>
              <a:t>kekuatan</a:t>
            </a:r>
            <a:r>
              <a:rPr lang="en-US" dirty="0">
                <a:highlight>
                  <a:srgbClr val="FFFF00"/>
                </a:highlight>
              </a:rPr>
              <a:t> </a:t>
            </a:r>
            <a:r>
              <a:rPr lang="en-US" dirty="0" err="1">
                <a:highlight>
                  <a:srgbClr val="FFFF00"/>
                </a:highlight>
              </a:rPr>
              <a:t>hukum</a:t>
            </a:r>
            <a:r>
              <a:rPr lang="en-US" dirty="0">
                <a:highlight>
                  <a:srgbClr val="FFFF00"/>
                </a:highlight>
              </a:rPr>
              <a:t> </a:t>
            </a:r>
            <a:r>
              <a:rPr lang="en-US" dirty="0" err="1">
                <a:highlight>
                  <a:srgbClr val="FFFF00"/>
                </a:highlight>
              </a:rPr>
              <a:t>mengikat</a:t>
            </a:r>
            <a:r>
              <a:rPr lang="en-US" dirty="0">
                <a:highlight>
                  <a:srgbClr val="FFFF00"/>
                </a:highlight>
              </a:rPr>
              <a:t> </a:t>
            </a:r>
            <a:r>
              <a:rPr lang="en-US" dirty="0" err="1">
                <a:highlight>
                  <a:srgbClr val="FFFF00"/>
                </a:highlight>
              </a:rPr>
              <a:t>sepanjang</a:t>
            </a:r>
            <a:r>
              <a:rPr lang="en-US" dirty="0">
                <a:highlight>
                  <a:srgbClr val="FFFF00"/>
                </a:highlight>
              </a:rPr>
              <a:t> </a:t>
            </a:r>
            <a:r>
              <a:rPr lang="en-US" dirty="0" err="1">
                <a:highlight>
                  <a:srgbClr val="FFFF00"/>
                </a:highlight>
              </a:rPr>
              <a:t>frasa</a:t>
            </a:r>
            <a:r>
              <a:rPr lang="en-US" dirty="0">
                <a:highlight>
                  <a:srgbClr val="FFFF00"/>
                </a:highlight>
              </a:rPr>
              <a:t> “</a:t>
            </a:r>
            <a:r>
              <a:rPr lang="en-US" dirty="0" err="1">
                <a:highlight>
                  <a:srgbClr val="FFFF00"/>
                </a:highlight>
              </a:rPr>
              <a:t>terganggu</a:t>
            </a:r>
            <a:r>
              <a:rPr lang="en-US" dirty="0">
                <a:highlight>
                  <a:srgbClr val="FFFF00"/>
                </a:highlight>
              </a:rPr>
              <a:t> </a:t>
            </a:r>
            <a:r>
              <a:rPr lang="en-US" dirty="0" err="1">
                <a:highlight>
                  <a:srgbClr val="FFFF00"/>
                </a:highlight>
              </a:rPr>
              <a:t>jiwa</a:t>
            </a:r>
            <a:r>
              <a:rPr lang="en-US" dirty="0">
                <a:highlight>
                  <a:srgbClr val="FFFF00"/>
                </a:highlight>
              </a:rPr>
              <a:t>/</a:t>
            </a:r>
            <a:r>
              <a:rPr lang="en-US" dirty="0" err="1">
                <a:highlight>
                  <a:srgbClr val="FFFF00"/>
                </a:highlight>
              </a:rPr>
              <a:t>ingatannya</a:t>
            </a:r>
            <a:r>
              <a:rPr lang="en-US" dirty="0">
                <a:highlight>
                  <a:srgbClr val="FFFF00"/>
                </a:highlight>
              </a:rPr>
              <a:t>” </a:t>
            </a:r>
            <a:r>
              <a:rPr lang="en-US" dirty="0" err="1">
                <a:highlight>
                  <a:srgbClr val="FFFF00"/>
                </a:highlight>
              </a:rPr>
              <a:t>tidak</a:t>
            </a:r>
            <a:r>
              <a:rPr lang="en-US" dirty="0">
                <a:highlight>
                  <a:srgbClr val="FFFF00"/>
                </a:highlight>
              </a:rPr>
              <a:t> </a:t>
            </a:r>
            <a:r>
              <a:rPr lang="en-US" dirty="0" err="1">
                <a:highlight>
                  <a:srgbClr val="FFFF00"/>
                </a:highlight>
              </a:rPr>
              <a:t>dimaknai</a:t>
            </a:r>
            <a:r>
              <a:rPr lang="en-US" dirty="0">
                <a:highlight>
                  <a:srgbClr val="FFFF00"/>
                </a:highlight>
              </a:rPr>
              <a:t> </a:t>
            </a:r>
            <a:r>
              <a:rPr lang="en-US" dirty="0" err="1">
                <a:highlight>
                  <a:srgbClr val="FFFF00"/>
                </a:highlight>
              </a:rPr>
              <a:t>sebagai</a:t>
            </a:r>
            <a:r>
              <a:rPr lang="en-US" dirty="0">
                <a:highlight>
                  <a:srgbClr val="FFFF00"/>
                </a:highlight>
              </a:rPr>
              <a:t> “</a:t>
            </a:r>
            <a:r>
              <a:rPr lang="en-US" dirty="0" err="1">
                <a:highlight>
                  <a:srgbClr val="FFFF00"/>
                </a:highlight>
              </a:rPr>
              <a:t>mengalami</a:t>
            </a:r>
            <a:r>
              <a:rPr lang="en-US" dirty="0">
                <a:highlight>
                  <a:srgbClr val="FFFF00"/>
                </a:highlight>
              </a:rPr>
              <a:t> </a:t>
            </a:r>
            <a:r>
              <a:rPr lang="en-US" dirty="0" err="1">
                <a:highlight>
                  <a:srgbClr val="FFFF00"/>
                </a:highlight>
              </a:rPr>
              <a:t>gangguan</a:t>
            </a:r>
            <a:r>
              <a:rPr lang="en-US" dirty="0">
                <a:highlight>
                  <a:srgbClr val="FFFF00"/>
                </a:highlight>
              </a:rPr>
              <a:t> </a:t>
            </a:r>
            <a:r>
              <a:rPr lang="en-US" dirty="0" err="1">
                <a:highlight>
                  <a:srgbClr val="FFFF00"/>
                </a:highlight>
              </a:rPr>
              <a:t>jiwa</a:t>
            </a:r>
            <a:r>
              <a:rPr lang="en-US" dirty="0">
                <a:highlight>
                  <a:srgbClr val="FFFF00"/>
                </a:highlight>
              </a:rPr>
              <a:t> dan/</a:t>
            </a:r>
            <a:r>
              <a:rPr lang="en-US" dirty="0" err="1">
                <a:highlight>
                  <a:srgbClr val="FFFF00"/>
                </a:highlight>
              </a:rPr>
              <a:t>atau</a:t>
            </a:r>
            <a:r>
              <a:rPr lang="en-US" dirty="0">
                <a:highlight>
                  <a:srgbClr val="FFFF00"/>
                </a:highlight>
              </a:rPr>
              <a:t> </a:t>
            </a:r>
            <a:r>
              <a:rPr lang="en-US" dirty="0" err="1">
                <a:highlight>
                  <a:srgbClr val="FFFF00"/>
                </a:highlight>
              </a:rPr>
              <a:t>gangguan</a:t>
            </a:r>
            <a:r>
              <a:rPr lang="en-US" dirty="0">
                <a:highlight>
                  <a:srgbClr val="FFFF00"/>
                </a:highlight>
              </a:rPr>
              <a:t> </a:t>
            </a:r>
            <a:r>
              <a:rPr lang="en-US" dirty="0" err="1">
                <a:highlight>
                  <a:srgbClr val="FFFF00"/>
                </a:highlight>
              </a:rPr>
              <a:t>ingatan</a:t>
            </a:r>
            <a:r>
              <a:rPr lang="en-US" dirty="0">
                <a:highlight>
                  <a:srgbClr val="FFFF00"/>
                </a:highlight>
              </a:rPr>
              <a:t> </a:t>
            </a:r>
            <a:r>
              <a:rPr lang="en-US" dirty="0" err="1">
                <a:highlight>
                  <a:srgbClr val="FFFF00"/>
                </a:highlight>
              </a:rPr>
              <a:t>permanen</a:t>
            </a:r>
            <a:r>
              <a:rPr lang="en-US" dirty="0">
                <a:highlight>
                  <a:srgbClr val="FFFF00"/>
                </a:highlight>
              </a:rPr>
              <a:t> yang </a:t>
            </a:r>
            <a:r>
              <a:rPr lang="en-US" dirty="0" err="1">
                <a:highlight>
                  <a:srgbClr val="FFFF00"/>
                </a:highlight>
              </a:rPr>
              <a:t>menurut</a:t>
            </a:r>
            <a:r>
              <a:rPr lang="en-US" dirty="0">
                <a:highlight>
                  <a:srgbClr val="FFFF00"/>
                </a:highlight>
              </a:rPr>
              <a:t> </a:t>
            </a:r>
            <a:r>
              <a:rPr lang="en-US" dirty="0" err="1">
                <a:highlight>
                  <a:srgbClr val="FFFF00"/>
                </a:highlight>
              </a:rPr>
              <a:t>profesional</a:t>
            </a:r>
            <a:r>
              <a:rPr lang="en-US" dirty="0">
                <a:highlight>
                  <a:srgbClr val="FFFF00"/>
                </a:highlight>
              </a:rPr>
              <a:t> </a:t>
            </a:r>
            <a:r>
              <a:rPr lang="en-US" dirty="0" err="1">
                <a:highlight>
                  <a:srgbClr val="FFFF00"/>
                </a:highlight>
              </a:rPr>
              <a:t>bidang</a:t>
            </a:r>
            <a:r>
              <a:rPr lang="en-US" dirty="0">
                <a:highlight>
                  <a:srgbClr val="FFFF00"/>
                </a:highlight>
              </a:rPr>
              <a:t> </a:t>
            </a:r>
            <a:r>
              <a:rPr lang="en-US" dirty="0" err="1">
                <a:highlight>
                  <a:srgbClr val="FFFF00"/>
                </a:highlight>
              </a:rPr>
              <a:t>kesehatan</a:t>
            </a:r>
            <a:r>
              <a:rPr lang="en-US" dirty="0">
                <a:highlight>
                  <a:srgbClr val="FFFF00"/>
                </a:highlight>
              </a:rPr>
              <a:t> </a:t>
            </a:r>
            <a:r>
              <a:rPr lang="en-US" dirty="0" err="1">
                <a:highlight>
                  <a:srgbClr val="FFFF00"/>
                </a:highlight>
              </a:rPr>
              <a:t>jiwa</a:t>
            </a:r>
            <a:r>
              <a:rPr lang="en-US" dirty="0">
                <a:highlight>
                  <a:srgbClr val="FFFF00"/>
                </a:highlight>
              </a:rPr>
              <a:t> </a:t>
            </a:r>
            <a:r>
              <a:rPr lang="en-US" dirty="0" err="1">
                <a:highlight>
                  <a:srgbClr val="FFFF00"/>
                </a:highlight>
              </a:rPr>
              <a:t>telah</a:t>
            </a:r>
            <a:r>
              <a:rPr lang="en-US" dirty="0">
                <a:highlight>
                  <a:srgbClr val="FFFF00"/>
                </a:highlight>
              </a:rPr>
              <a:t> </a:t>
            </a:r>
            <a:r>
              <a:rPr lang="en-US" dirty="0" err="1">
                <a:highlight>
                  <a:srgbClr val="FFFF00"/>
                </a:highlight>
              </a:rPr>
              <a:t>menghilangkan</a:t>
            </a:r>
            <a:r>
              <a:rPr lang="en-US" dirty="0">
                <a:highlight>
                  <a:srgbClr val="FFFF00"/>
                </a:highlight>
              </a:rPr>
              <a:t> </a:t>
            </a:r>
            <a:r>
              <a:rPr lang="en-US" dirty="0" err="1">
                <a:highlight>
                  <a:srgbClr val="FFFF00"/>
                </a:highlight>
              </a:rPr>
              <a:t>kemampuan</a:t>
            </a:r>
            <a:r>
              <a:rPr lang="en-US" dirty="0">
                <a:highlight>
                  <a:srgbClr val="FFFF00"/>
                </a:highlight>
              </a:rPr>
              <a:t> </a:t>
            </a:r>
            <a:r>
              <a:rPr lang="en-US" dirty="0" err="1">
                <a:highlight>
                  <a:srgbClr val="FFFF00"/>
                </a:highlight>
              </a:rPr>
              <a:t>seseorang</a:t>
            </a:r>
            <a:r>
              <a:rPr lang="en-US" dirty="0">
                <a:highlight>
                  <a:srgbClr val="FFFF00"/>
                </a:highlight>
              </a:rPr>
              <a:t> </a:t>
            </a:r>
            <a:r>
              <a:rPr lang="en-US" dirty="0" err="1">
                <a:highlight>
                  <a:srgbClr val="FFFF00"/>
                </a:highlight>
              </a:rPr>
              <a:t>untuk</a:t>
            </a:r>
            <a:r>
              <a:rPr lang="en-US" dirty="0">
                <a:highlight>
                  <a:srgbClr val="FFFF00"/>
                </a:highlight>
              </a:rPr>
              <a:t> </a:t>
            </a:r>
            <a:r>
              <a:rPr lang="en-US" dirty="0" err="1">
                <a:highlight>
                  <a:srgbClr val="FFFF00"/>
                </a:highlight>
              </a:rPr>
              <a:t>memilih</a:t>
            </a:r>
            <a:r>
              <a:rPr lang="en-US" dirty="0">
                <a:highlight>
                  <a:srgbClr val="FFFF00"/>
                </a:highlight>
              </a:rPr>
              <a:t> </a:t>
            </a:r>
            <a:r>
              <a:rPr lang="en-US" dirty="0" err="1">
                <a:highlight>
                  <a:srgbClr val="FFFF00"/>
                </a:highlight>
              </a:rPr>
              <a:t>dalam</a:t>
            </a:r>
            <a:r>
              <a:rPr lang="en-US" dirty="0">
                <a:highlight>
                  <a:srgbClr val="FFFF00"/>
                </a:highlight>
              </a:rPr>
              <a:t> </a:t>
            </a:r>
            <a:r>
              <a:rPr lang="en-US" dirty="0" err="1">
                <a:highlight>
                  <a:srgbClr val="FFFF00"/>
                </a:highlight>
              </a:rPr>
              <a:t>pemilihan</a:t>
            </a:r>
            <a:r>
              <a:rPr lang="en-US" dirty="0">
                <a:highlight>
                  <a:srgbClr val="FFFF00"/>
                </a:highlight>
              </a:rPr>
              <a:t> </a:t>
            </a:r>
            <a:r>
              <a:rPr lang="en-US" dirty="0" err="1">
                <a:highlight>
                  <a:srgbClr val="FFFF00"/>
                </a:highlight>
              </a:rPr>
              <a:t>umum</a:t>
            </a:r>
            <a:r>
              <a:rPr lang="en-US" dirty="0">
                <a:highlight>
                  <a:srgbClr val="FFFF00"/>
                </a:highlight>
              </a:rPr>
              <a:t>”;</a:t>
            </a:r>
          </a:p>
        </p:txBody>
      </p:sp>
    </p:spTree>
    <p:extLst>
      <p:ext uri="{BB962C8B-B14F-4D97-AF65-F5344CB8AC3E}">
        <p14:creationId xmlns:p14="http://schemas.microsoft.com/office/powerpoint/2010/main" val="3408904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004A7B8-508F-4F30-991D-90DDB0D9817E}"/>
              </a:ext>
            </a:extLst>
          </p:cNvPr>
          <p:cNvSpPr>
            <a:spLocks noGrp="1"/>
          </p:cNvSpPr>
          <p:nvPr>
            <p:ph type="title"/>
          </p:nvPr>
        </p:nvSpPr>
        <p:spPr/>
        <p:txBody>
          <a:bodyPr/>
          <a:lstStyle/>
          <a:p>
            <a:r>
              <a:rPr lang="en-US" dirty="0" err="1"/>
              <a:t>Penyandang</a:t>
            </a:r>
            <a:r>
              <a:rPr lang="en-US" dirty="0"/>
              <a:t> </a:t>
            </a:r>
            <a:r>
              <a:rPr lang="en-US" dirty="0" err="1"/>
              <a:t>disabilitas</a:t>
            </a:r>
            <a:r>
              <a:rPr lang="en-US" dirty="0"/>
              <a:t> </a:t>
            </a:r>
            <a:r>
              <a:rPr lang="en-US" dirty="0" err="1"/>
              <a:t>dalam</a:t>
            </a:r>
            <a:r>
              <a:rPr lang="en-US" dirty="0"/>
              <a:t> UU 7/2017 </a:t>
            </a:r>
            <a:r>
              <a:rPr lang="en-US" dirty="0" err="1"/>
              <a:t>tentang</a:t>
            </a:r>
            <a:r>
              <a:rPr lang="en-US" dirty="0"/>
              <a:t> </a:t>
            </a:r>
            <a:r>
              <a:rPr lang="en-US" dirty="0" err="1"/>
              <a:t>Pemilihan</a:t>
            </a:r>
            <a:r>
              <a:rPr lang="en-US" dirty="0"/>
              <a:t> </a:t>
            </a:r>
            <a:r>
              <a:rPr lang="en-US" dirty="0" err="1"/>
              <a:t>Umum</a:t>
            </a:r>
            <a:endParaRPr lang="en-US" dirty="0"/>
          </a:p>
        </p:txBody>
      </p:sp>
      <p:sp>
        <p:nvSpPr>
          <p:cNvPr id="3" name="Content Placeholder 2">
            <a:extLst>
              <a:ext uri="{FF2B5EF4-FFF2-40B4-BE49-F238E27FC236}">
                <a16:creationId xmlns:a16="http://schemas.microsoft.com/office/drawing/2014/main" xmlns="" id="{29DE4AF1-208A-44E6-9CF9-1584E89011CB}"/>
              </a:ext>
            </a:extLst>
          </p:cNvPr>
          <p:cNvSpPr>
            <a:spLocks noGrp="1"/>
          </p:cNvSpPr>
          <p:nvPr>
            <p:ph idx="1"/>
          </p:nvPr>
        </p:nvSpPr>
        <p:spPr/>
        <p:txBody>
          <a:bodyPr/>
          <a:lstStyle/>
          <a:p>
            <a:pPr marL="0" indent="0">
              <a:buNone/>
            </a:pPr>
            <a:r>
              <a:rPr lang="en-US" dirty="0" err="1"/>
              <a:t>Pasal</a:t>
            </a:r>
            <a:r>
              <a:rPr lang="en-US" dirty="0"/>
              <a:t> 5</a:t>
            </a:r>
          </a:p>
          <a:p>
            <a:pPr marL="0" indent="0">
              <a:buNone/>
            </a:pPr>
            <a:r>
              <a:rPr lang="en-US" dirty="0" err="1"/>
              <a:t>Penyandang</a:t>
            </a:r>
            <a:r>
              <a:rPr lang="en-US" dirty="0"/>
              <a:t> </a:t>
            </a:r>
            <a:r>
              <a:rPr lang="en-US" dirty="0" err="1"/>
              <a:t>disabilitas</a:t>
            </a:r>
            <a:r>
              <a:rPr lang="en-US" dirty="0"/>
              <a:t> yang </a:t>
            </a:r>
            <a:r>
              <a:rPr lang="en-US" dirty="0" err="1"/>
              <a:t>memenuhi</a:t>
            </a:r>
            <a:r>
              <a:rPr lang="en-US" dirty="0"/>
              <a:t> </a:t>
            </a:r>
            <a:r>
              <a:rPr lang="en-US" dirty="0" err="1"/>
              <a:t>syarat</a:t>
            </a:r>
            <a:r>
              <a:rPr lang="en-US" dirty="0"/>
              <a:t> </a:t>
            </a:r>
            <a:r>
              <a:rPr lang="en-US" dirty="0" err="1"/>
              <a:t>mempunyai</a:t>
            </a:r>
            <a:r>
              <a:rPr lang="en-US" dirty="0"/>
              <a:t> </a:t>
            </a:r>
            <a:r>
              <a:rPr lang="en-US" dirty="0" err="1"/>
              <a:t>kesempatan</a:t>
            </a:r>
            <a:r>
              <a:rPr lang="en-US" dirty="0"/>
              <a:t> yang </a:t>
            </a:r>
            <a:r>
              <a:rPr lang="en-US" dirty="0" err="1"/>
              <a:t>sama</a:t>
            </a:r>
            <a:r>
              <a:rPr lang="en-US" dirty="0"/>
              <a:t> </a:t>
            </a:r>
            <a:r>
              <a:rPr lang="en-US" dirty="0" err="1"/>
              <a:t>sebagai</a:t>
            </a:r>
            <a:r>
              <a:rPr lang="en-US" dirty="0"/>
              <a:t> </a:t>
            </a:r>
            <a:r>
              <a:rPr lang="en-US" dirty="0" err="1"/>
              <a:t>Pemilih</a:t>
            </a:r>
            <a:r>
              <a:rPr lang="en-US" dirty="0"/>
              <a:t>, </a:t>
            </a:r>
            <a:r>
              <a:rPr lang="en-US" dirty="0" err="1"/>
              <a:t>sebagai</a:t>
            </a:r>
            <a:r>
              <a:rPr lang="en-US" dirty="0"/>
              <a:t> </a:t>
            </a:r>
            <a:r>
              <a:rPr lang="en-US" dirty="0" err="1"/>
              <a:t>calon</a:t>
            </a:r>
            <a:r>
              <a:rPr lang="en-US" dirty="0"/>
              <a:t> </a:t>
            </a:r>
            <a:r>
              <a:rPr lang="en-US" dirty="0" err="1"/>
              <a:t>anggota</a:t>
            </a:r>
            <a:r>
              <a:rPr lang="en-US" dirty="0"/>
              <a:t> DPR, </a:t>
            </a:r>
            <a:r>
              <a:rPr lang="en-US" dirty="0" err="1"/>
              <a:t>sebagai</a:t>
            </a:r>
            <a:r>
              <a:rPr lang="en-US" dirty="0"/>
              <a:t> </a:t>
            </a:r>
            <a:r>
              <a:rPr lang="en-US" dirty="0" err="1"/>
              <a:t>calon</a:t>
            </a:r>
            <a:r>
              <a:rPr lang="en-US" dirty="0"/>
              <a:t> </a:t>
            </a:r>
            <a:r>
              <a:rPr lang="en-US" dirty="0" err="1"/>
              <a:t>anggota</a:t>
            </a:r>
            <a:r>
              <a:rPr lang="en-US" dirty="0"/>
              <a:t> DPD, </a:t>
            </a:r>
            <a:r>
              <a:rPr lang="en-US" dirty="0" err="1"/>
              <a:t>sebagai</a:t>
            </a:r>
            <a:r>
              <a:rPr lang="en-US" dirty="0"/>
              <a:t> </a:t>
            </a:r>
            <a:r>
              <a:rPr lang="en-US" dirty="0" err="1"/>
              <a:t>calon</a:t>
            </a:r>
            <a:r>
              <a:rPr lang="en-US" dirty="0"/>
              <a:t> </a:t>
            </a:r>
            <a:r>
              <a:rPr lang="en-US" dirty="0" err="1"/>
              <a:t>presiden</a:t>
            </a:r>
            <a:r>
              <a:rPr lang="en-US" dirty="0"/>
              <a:t> dan wakil </a:t>
            </a:r>
            <a:r>
              <a:rPr lang="en-US" dirty="0" err="1"/>
              <a:t>presiden</a:t>
            </a:r>
            <a:r>
              <a:rPr lang="en-US" dirty="0"/>
              <a:t>, </a:t>
            </a:r>
            <a:r>
              <a:rPr lang="en-US" dirty="0" err="1"/>
              <a:t>sebagai</a:t>
            </a:r>
            <a:r>
              <a:rPr lang="en-US" dirty="0"/>
              <a:t> </a:t>
            </a:r>
            <a:r>
              <a:rPr lang="en-US" dirty="0" err="1"/>
              <a:t>calon</a:t>
            </a:r>
            <a:r>
              <a:rPr lang="en-US" dirty="0"/>
              <a:t> </a:t>
            </a:r>
            <a:r>
              <a:rPr lang="en-US" dirty="0" err="1"/>
              <a:t>anggota</a:t>
            </a:r>
            <a:r>
              <a:rPr lang="en-US" dirty="0"/>
              <a:t> DPRD, dan </a:t>
            </a:r>
            <a:r>
              <a:rPr lang="en-US" dirty="0" err="1"/>
              <a:t>sebagai</a:t>
            </a:r>
            <a:r>
              <a:rPr lang="en-US" dirty="0"/>
              <a:t> </a:t>
            </a:r>
            <a:r>
              <a:rPr lang="en-US" dirty="0" err="1"/>
              <a:t>penyelenggara</a:t>
            </a:r>
            <a:r>
              <a:rPr lang="en-US" dirty="0"/>
              <a:t> Pemilu.</a:t>
            </a:r>
          </a:p>
        </p:txBody>
      </p:sp>
    </p:spTree>
    <p:extLst>
      <p:ext uri="{BB962C8B-B14F-4D97-AF65-F5344CB8AC3E}">
        <p14:creationId xmlns:p14="http://schemas.microsoft.com/office/powerpoint/2010/main" val="2716127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EBD7A7-0D97-4329-973D-8721FA6E7630}"/>
              </a:ext>
            </a:extLst>
          </p:cNvPr>
          <p:cNvSpPr>
            <a:spLocks noGrp="1"/>
          </p:cNvSpPr>
          <p:nvPr>
            <p:ph type="title"/>
          </p:nvPr>
        </p:nvSpPr>
        <p:spPr>
          <a:xfrm>
            <a:off x="838200" y="0"/>
            <a:ext cx="10515600" cy="1325563"/>
          </a:xfrm>
        </p:spPr>
        <p:txBody>
          <a:bodyPr/>
          <a:lstStyle/>
          <a:p>
            <a:pPr algn="ctr"/>
            <a:r>
              <a:rPr lang="en-US" b="1" dirty="0"/>
              <a:t>HAK MEMILIH</a:t>
            </a:r>
          </a:p>
        </p:txBody>
      </p:sp>
      <p:sp>
        <p:nvSpPr>
          <p:cNvPr id="3" name="Content Placeholder 2">
            <a:extLst>
              <a:ext uri="{FF2B5EF4-FFF2-40B4-BE49-F238E27FC236}">
                <a16:creationId xmlns:a16="http://schemas.microsoft.com/office/drawing/2014/main" xmlns="" id="{BB3D632D-1AA5-48AC-AFB6-DE8964B8A9E1}"/>
              </a:ext>
            </a:extLst>
          </p:cNvPr>
          <p:cNvSpPr>
            <a:spLocks noGrp="1"/>
          </p:cNvSpPr>
          <p:nvPr>
            <p:ph idx="1"/>
          </p:nvPr>
        </p:nvSpPr>
        <p:spPr>
          <a:xfrm>
            <a:off x="838200" y="1083733"/>
            <a:ext cx="5181600" cy="5093230"/>
          </a:xfrm>
        </p:spPr>
        <p:txBody>
          <a:bodyPr>
            <a:normAutofit fontScale="62500" lnSpcReduction="20000"/>
          </a:bodyPr>
          <a:lstStyle/>
          <a:p>
            <a:pPr marL="0" indent="0">
              <a:buNone/>
            </a:pPr>
            <a:r>
              <a:rPr lang="en-US" b="1" dirty="0" err="1"/>
              <a:t>Pasal</a:t>
            </a:r>
            <a:r>
              <a:rPr lang="en-US" b="1" dirty="0"/>
              <a:t> 198 UU 7/2017 – Pemilu 2019</a:t>
            </a:r>
          </a:p>
          <a:p>
            <a:pPr marL="0" indent="0">
              <a:buNone/>
            </a:pPr>
            <a:r>
              <a:rPr lang="en-US" dirty="0"/>
              <a:t>(1) </a:t>
            </a:r>
            <a:r>
              <a:rPr lang="en-US" dirty="0" err="1"/>
              <a:t>Warga</a:t>
            </a:r>
            <a:r>
              <a:rPr lang="en-US" dirty="0"/>
              <a:t> Negara Indonesia yang pada </a:t>
            </a:r>
            <a:r>
              <a:rPr lang="en-US" dirty="0" err="1"/>
              <a:t>hari</a:t>
            </a:r>
            <a:r>
              <a:rPr lang="en-US" dirty="0"/>
              <a:t> </a:t>
            </a:r>
            <a:r>
              <a:rPr lang="en-US" dirty="0" err="1"/>
              <a:t>pemungutan</a:t>
            </a:r>
            <a:r>
              <a:rPr lang="en-US" dirty="0"/>
              <a:t> </a:t>
            </a:r>
            <a:r>
              <a:rPr lang="en-US" dirty="0" err="1"/>
              <a:t>suara</a:t>
            </a:r>
            <a:r>
              <a:rPr lang="en-US" dirty="0"/>
              <a:t> </a:t>
            </a:r>
            <a:r>
              <a:rPr lang="en-US" dirty="0" err="1"/>
              <a:t>sudah</a:t>
            </a:r>
            <a:r>
              <a:rPr lang="en-US" dirty="0"/>
              <a:t> </a:t>
            </a:r>
            <a:r>
              <a:rPr lang="en-US" dirty="0" err="1"/>
              <a:t>genap</a:t>
            </a:r>
            <a:r>
              <a:rPr lang="en-US" dirty="0"/>
              <a:t> </a:t>
            </a:r>
            <a:r>
              <a:rPr lang="en-US" dirty="0" err="1"/>
              <a:t>berumur</a:t>
            </a:r>
            <a:r>
              <a:rPr lang="en-US" dirty="0"/>
              <a:t> 17 (</a:t>
            </a:r>
            <a:r>
              <a:rPr lang="en-US" dirty="0" err="1"/>
              <a:t>tujuh</a:t>
            </a:r>
            <a:r>
              <a:rPr lang="en-US" dirty="0"/>
              <a:t> </a:t>
            </a:r>
            <a:r>
              <a:rPr lang="en-US" dirty="0" err="1"/>
              <a:t>belas</a:t>
            </a:r>
            <a:r>
              <a:rPr lang="en-US" dirty="0"/>
              <a:t>) </a:t>
            </a:r>
            <a:r>
              <a:rPr lang="en-US" dirty="0" err="1"/>
              <a:t>tahun</a:t>
            </a:r>
            <a:r>
              <a:rPr lang="en-US" dirty="0"/>
              <a:t> </a:t>
            </a:r>
            <a:r>
              <a:rPr lang="en-US" dirty="0" err="1"/>
              <a:t>atau</a:t>
            </a:r>
            <a:r>
              <a:rPr lang="en-US" dirty="0"/>
              <a:t> </a:t>
            </a:r>
            <a:r>
              <a:rPr lang="en-US" dirty="0" err="1"/>
              <a:t>lebih</a:t>
            </a:r>
            <a:r>
              <a:rPr lang="en-US" dirty="0"/>
              <a:t>, </a:t>
            </a:r>
            <a:r>
              <a:rPr lang="en-US" dirty="0" err="1"/>
              <a:t>sudah</a:t>
            </a:r>
            <a:r>
              <a:rPr lang="en-US" dirty="0"/>
              <a:t> </a:t>
            </a:r>
            <a:r>
              <a:rPr lang="en-US" dirty="0" err="1"/>
              <a:t>kawin</a:t>
            </a:r>
            <a:r>
              <a:rPr lang="en-US" dirty="0"/>
              <a:t>, </a:t>
            </a:r>
            <a:r>
              <a:rPr lang="en-US" dirty="0" err="1"/>
              <a:t>atau</a:t>
            </a:r>
            <a:r>
              <a:rPr lang="en-US" dirty="0"/>
              <a:t> </a:t>
            </a:r>
            <a:r>
              <a:rPr lang="en-US" dirty="0" err="1"/>
              <a:t>sudah</a:t>
            </a:r>
            <a:r>
              <a:rPr lang="en-US" dirty="0"/>
              <a:t> </a:t>
            </a:r>
            <a:r>
              <a:rPr lang="en-US" dirty="0" err="1"/>
              <a:t>pernah</a:t>
            </a:r>
            <a:r>
              <a:rPr lang="en-US" dirty="0"/>
              <a:t> </a:t>
            </a:r>
            <a:r>
              <a:rPr lang="en-US" dirty="0" err="1"/>
              <a:t>kawin</a:t>
            </a:r>
            <a:r>
              <a:rPr lang="en-US" dirty="0"/>
              <a:t> </a:t>
            </a:r>
            <a:r>
              <a:rPr lang="en-US" dirty="0" err="1"/>
              <a:t>mempunyai</a:t>
            </a:r>
            <a:r>
              <a:rPr lang="en-US" dirty="0"/>
              <a:t> </a:t>
            </a:r>
            <a:r>
              <a:rPr lang="en-US" dirty="0" err="1"/>
              <a:t>hak</a:t>
            </a:r>
            <a:r>
              <a:rPr lang="en-US" dirty="0"/>
              <a:t> </a:t>
            </a:r>
            <a:r>
              <a:rPr lang="en-US" dirty="0" err="1"/>
              <a:t>memilih</a:t>
            </a:r>
            <a:r>
              <a:rPr lang="en-US" dirty="0"/>
              <a:t>. </a:t>
            </a:r>
          </a:p>
          <a:p>
            <a:pPr marL="0" indent="0">
              <a:buNone/>
            </a:pPr>
            <a:r>
              <a:rPr lang="en-US" dirty="0"/>
              <a:t>(2) </a:t>
            </a:r>
            <a:r>
              <a:rPr lang="en-US" dirty="0" err="1"/>
              <a:t>Warga</a:t>
            </a:r>
            <a:r>
              <a:rPr lang="en-US" dirty="0"/>
              <a:t> Negara Indonesia </a:t>
            </a:r>
            <a:r>
              <a:rPr lang="en-US" dirty="0" err="1"/>
              <a:t>sebagaimana</a:t>
            </a:r>
            <a:r>
              <a:rPr lang="en-US" dirty="0"/>
              <a:t> </a:t>
            </a:r>
            <a:r>
              <a:rPr lang="en-US" dirty="0" err="1"/>
              <a:t>dimaksud</a:t>
            </a:r>
            <a:r>
              <a:rPr lang="en-US" dirty="0"/>
              <a:t> pada </a:t>
            </a:r>
            <a:r>
              <a:rPr lang="en-US" dirty="0" err="1"/>
              <a:t>ayat</a:t>
            </a:r>
            <a:r>
              <a:rPr lang="en-US" dirty="0"/>
              <a:t> (1) </a:t>
            </a:r>
            <a:r>
              <a:rPr lang="en-US" dirty="0" err="1"/>
              <a:t>didaftar</a:t>
            </a:r>
            <a:r>
              <a:rPr lang="en-US" dirty="0"/>
              <a:t> 1 (</a:t>
            </a:r>
            <a:r>
              <a:rPr lang="en-US" dirty="0" err="1"/>
              <a:t>satu</a:t>
            </a:r>
            <a:r>
              <a:rPr lang="en-US" dirty="0"/>
              <a:t>) kali oleh </a:t>
            </a:r>
            <a:r>
              <a:rPr lang="en-US" dirty="0" err="1"/>
              <a:t>Penyelenggara</a:t>
            </a:r>
            <a:r>
              <a:rPr lang="en-US" dirty="0"/>
              <a:t> Pemilu </a:t>
            </a:r>
            <a:r>
              <a:rPr lang="en-US" dirty="0" err="1"/>
              <a:t>dalam</a:t>
            </a:r>
            <a:r>
              <a:rPr lang="en-US" dirty="0"/>
              <a:t> daftar </a:t>
            </a:r>
            <a:r>
              <a:rPr lang="en-US" dirty="0" err="1"/>
              <a:t>Pemilih</a:t>
            </a:r>
            <a:r>
              <a:rPr lang="en-US" dirty="0"/>
              <a:t>.</a:t>
            </a:r>
          </a:p>
          <a:p>
            <a:pPr marL="0" indent="0">
              <a:buNone/>
            </a:pPr>
            <a:r>
              <a:rPr lang="en-US" dirty="0"/>
              <a:t>(3) </a:t>
            </a:r>
            <a:r>
              <a:rPr lang="en-US" dirty="0" err="1"/>
              <a:t>Warga</a:t>
            </a:r>
            <a:r>
              <a:rPr lang="en-US" dirty="0"/>
              <a:t> Negara Indonesia yang </a:t>
            </a:r>
            <a:r>
              <a:rPr lang="en-US" dirty="0" err="1"/>
              <a:t>telah</a:t>
            </a:r>
            <a:r>
              <a:rPr lang="en-US" dirty="0"/>
              <a:t> </a:t>
            </a:r>
            <a:r>
              <a:rPr lang="en-US" dirty="0" err="1"/>
              <a:t>dicabut</a:t>
            </a:r>
            <a:r>
              <a:rPr lang="en-US" dirty="0"/>
              <a:t> </a:t>
            </a:r>
            <a:r>
              <a:rPr lang="en-US" dirty="0" err="1"/>
              <a:t>hak</a:t>
            </a:r>
            <a:r>
              <a:rPr lang="en-US" dirty="0"/>
              <a:t> </a:t>
            </a:r>
            <a:r>
              <a:rPr lang="en-US" dirty="0" err="1"/>
              <a:t>politiknya</a:t>
            </a:r>
            <a:r>
              <a:rPr lang="en-US" dirty="0"/>
              <a:t> oleh </a:t>
            </a:r>
            <a:r>
              <a:rPr lang="en-US" dirty="0" err="1"/>
              <a:t>pengadilan</a:t>
            </a:r>
            <a:r>
              <a:rPr lang="en-US" dirty="0"/>
              <a:t> </a:t>
            </a:r>
            <a:r>
              <a:rPr lang="en-US" dirty="0" err="1"/>
              <a:t>tidak</a:t>
            </a:r>
            <a:r>
              <a:rPr lang="en-US" dirty="0"/>
              <a:t> </a:t>
            </a:r>
            <a:r>
              <a:rPr lang="en-US" dirty="0" err="1"/>
              <a:t>mempunyai</a:t>
            </a:r>
            <a:r>
              <a:rPr lang="en-US" dirty="0"/>
              <a:t> </a:t>
            </a:r>
            <a:r>
              <a:rPr lang="en-US" dirty="0" err="1"/>
              <a:t>hak</a:t>
            </a:r>
            <a:r>
              <a:rPr lang="en-US" dirty="0"/>
              <a:t> </a:t>
            </a:r>
            <a:r>
              <a:rPr lang="en-US" dirty="0" err="1"/>
              <a:t>memilih</a:t>
            </a:r>
            <a:r>
              <a:rPr lang="en-US" dirty="0"/>
              <a:t>.</a:t>
            </a:r>
          </a:p>
          <a:p>
            <a:pPr marL="0" indent="0">
              <a:buNone/>
            </a:pPr>
            <a:r>
              <a:rPr lang="en-US" b="1" dirty="0" err="1"/>
              <a:t>Pasal</a:t>
            </a:r>
            <a:r>
              <a:rPr lang="en-US" b="1" dirty="0"/>
              <a:t> 199</a:t>
            </a:r>
          </a:p>
          <a:p>
            <a:pPr marL="0" indent="0">
              <a:buNone/>
            </a:pPr>
            <a:r>
              <a:rPr lang="en-US" dirty="0"/>
              <a:t>Untuk </a:t>
            </a:r>
            <a:r>
              <a:rPr lang="en-US" dirty="0" err="1"/>
              <a:t>dapat</a:t>
            </a:r>
            <a:r>
              <a:rPr lang="en-US" dirty="0"/>
              <a:t> </a:t>
            </a:r>
            <a:r>
              <a:rPr lang="en-US" dirty="0" err="1"/>
              <a:t>menggunakan</a:t>
            </a:r>
            <a:r>
              <a:rPr lang="en-US" dirty="0"/>
              <a:t> </a:t>
            </a:r>
            <a:r>
              <a:rPr lang="en-US" dirty="0" err="1"/>
              <a:t>hak</a:t>
            </a:r>
            <a:r>
              <a:rPr lang="en-US" dirty="0"/>
              <a:t> </a:t>
            </a:r>
            <a:r>
              <a:rPr lang="en-US" dirty="0" err="1"/>
              <a:t>memilih</a:t>
            </a:r>
            <a:r>
              <a:rPr lang="en-US" dirty="0"/>
              <a:t>, </a:t>
            </a:r>
            <a:r>
              <a:rPr lang="en-US" dirty="0" err="1"/>
              <a:t>warga</a:t>
            </a:r>
            <a:r>
              <a:rPr lang="en-US" dirty="0"/>
              <a:t> Negara Indonesia </a:t>
            </a:r>
            <a:r>
              <a:rPr lang="sv-SE" dirty="0"/>
              <a:t>harus terdaftar sebagai Pemilih kecuali yang ditentukan lain </a:t>
            </a:r>
            <a:r>
              <a:rPr lang="en-US" dirty="0" err="1"/>
              <a:t>dalam</a:t>
            </a:r>
            <a:r>
              <a:rPr lang="en-US" dirty="0"/>
              <a:t> </a:t>
            </a:r>
            <a:r>
              <a:rPr lang="en-US" dirty="0" err="1"/>
              <a:t>Undang-Undang</a:t>
            </a:r>
            <a:r>
              <a:rPr lang="en-US" dirty="0"/>
              <a:t> </a:t>
            </a:r>
            <a:r>
              <a:rPr lang="en-US" dirty="0" err="1"/>
              <a:t>ini</a:t>
            </a:r>
            <a:r>
              <a:rPr lang="en-US" dirty="0"/>
              <a:t>.</a:t>
            </a:r>
          </a:p>
          <a:p>
            <a:pPr marL="0" indent="0">
              <a:buNone/>
            </a:pPr>
            <a:r>
              <a:rPr lang="en-US" b="1" dirty="0" err="1"/>
              <a:t>Pasat</a:t>
            </a:r>
            <a:r>
              <a:rPr lang="en-US" b="1" dirty="0"/>
              <a:t> 200</a:t>
            </a:r>
          </a:p>
          <a:p>
            <a:pPr marL="0" indent="0">
              <a:buNone/>
            </a:pPr>
            <a:r>
              <a:rPr lang="en-US" dirty="0" err="1"/>
              <a:t>Dalam</a:t>
            </a:r>
            <a:r>
              <a:rPr lang="en-US" dirty="0"/>
              <a:t> Pemilu, </a:t>
            </a:r>
            <a:r>
              <a:rPr lang="en-US" dirty="0" err="1"/>
              <a:t>anggota</a:t>
            </a:r>
            <a:r>
              <a:rPr lang="en-US" dirty="0"/>
              <a:t> </a:t>
            </a:r>
            <a:r>
              <a:rPr lang="en-US" dirty="0" err="1"/>
              <a:t>Tentara</a:t>
            </a:r>
            <a:r>
              <a:rPr lang="en-US" dirty="0"/>
              <a:t> Nasional Indonesia dan </a:t>
            </a:r>
            <a:r>
              <a:rPr lang="en-US" dirty="0" err="1"/>
              <a:t>anggota</a:t>
            </a:r>
            <a:r>
              <a:rPr lang="en-US" dirty="0"/>
              <a:t> </a:t>
            </a:r>
            <a:r>
              <a:rPr lang="en-US" dirty="0" err="1"/>
              <a:t>Kepolisian</a:t>
            </a:r>
            <a:r>
              <a:rPr lang="en-US" dirty="0"/>
              <a:t> Negara </a:t>
            </a:r>
            <a:r>
              <a:rPr lang="en-US" dirty="0" err="1"/>
              <a:t>Republik</a:t>
            </a:r>
            <a:r>
              <a:rPr lang="en-US" dirty="0"/>
              <a:t> Indonesia </a:t>
            </a:r>
            <a:r>
              <a:rPr lang="en-US" dirty="0" err="1"/>
              <a:t>tidak</a:t>
            </a:r>
            <a:r>
              <a:rPr lang="en-US" dirty="0"/>
              <a:t> </a:t>
            </a:r>
            <a:r>
              <a:rPr lang="en-US" dirty="0" err="1"/>
              <a:t>menggunakan</a:t>
            </a:r>
            <a:r>
              <a:rPr lang="en-US" dirty="0"/>
              <a:t> </a:t>
            </a:r>
            <a:r>
              <a:rPr lang="en-US" dirty="0" err="1"/>
              <a:t>haknya</a:t>
            </a:r>
            <a:r>
              <a:rPr lang="en-US" dirty="0"/>
              <a:t> </a:t>
            </a:r>
            <a:r>
              <a:rPr lang="en-US" dirty="0" err="1"/>
              <a:t>untuk</a:t>
            </a:r>
            <a:r>
              <a:rPr lang="en-US" dirty="0"/>
              <a:t> </a:t>
            </a:r>
            <a:r>
              <a:rPr lang="en-US" dirty="0" err="1"/>
              <a:t>memilih</a:t>
            </a:r>
            <a:r>
              <a:rPr lang="en-US" dirty="0"/>
              <a:t>.</a:t>
            </a:r>
          </a:p>
        </p:txBody>
      </p:sp>
      <p:sp>
        <p:nvSpPr>
          <p:cNvPr id="4" name="Content Placeholder 2">
            <a:extLst>
              <a:ext uri="{FF2B5EF4-FFF2-40B4-BE49-F238E27FC236}">
                <a16:creationId xmlns:a16="http://schemas.microsoft.com/office/drawing/2014/main" xmlns="" id="{938D5A52-C571-49B4-8F07-39EDB4FB34F4}"/>
              </a:ext>
            </a:extLst>
          </p:cNvPr>
          <p:cNvSpPr txBox="1">
            <a:spLocks/>
          </p:cNvSpPr>
          <p:nvPr/>
        </p:nvSpPr>
        <p:spPr>
          <a:xfrm>
            <a:off x="6172202" y="1083733"/>
            <a:ext cx="5333997" cy="5245630"/>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err="1"/>
              <a:t>Pasal</a:t>
            </a:r>
            <a:r>
              <a:rPr lang="en-US" b="1" dirty="0"/>
              <a:t> 19 UU 8/2012 – Pemilu 2014</a:t>
            </a:r>
          </a:p>
          <a:p>
            <a:pPr marL="0" indent="0">
              <a:buFont typeface="Arial" panose="020B0604020202020204" pitchFamily="34" charset="0"/>
              <a:buNone/>
            </a:pPr>
            <a:r>
              <a:rPr lang="en-US" dirty="0"/>
              <a:t>(1) </a:t>
            </a:r>
            <a:r>
              <a:rPr lang="en-US" dirty="0" err="1"/>
              <a:t>Warga</a:t>
            </a:r>
            <a:r>
              <a:rPr lang="en-US" dirty="0"/>
              <a:t> Negara Indonesia yang pada </a:t>
            </a:r>
            <a:r>
              <a:rPr lang="en-US" dirty="0" err="1"/>
              <a:t>hari</a:t>
            </a:r>
            <a:r>
              <a:rPr lang="en-US" dirty="0"/>
              <a:t> </a:t>
            </a:r>
            <a:r>
              <a:rPr lang="en-US" dirty="0" err="1"/>
              <a:t>pemungutan</a:t>
            </a:r>
            <a:r>
              <a:rPr lang="en-US" dirty="0"/>
              <a:t> </a:t>
            </a:r>
            <a:r>
              <a:rPr lang="en-US" dirty="0" err="1"/>
              <a:t>suara</a:t>
            </a:r>
            <a:r>
              <a:rPr lang="en-US" dirty="0"/>
              <a:t> </a:t>
            </a:r>
            <a:r>
              <a:rPr lang="en-US" dirty="0" err="1"/>
              <a:t>telah</a:t>
            </a:r>
            <a:r>
              <a:rPr lang="en-US" dirty="0"/>
              <a:t> </a:t>
            </a:r>
            <a:r>
              <a:rPr lang="en-US" dirty="0" err="1"/>
              <a:t>genap</a:t>
            </a:r>
            <a:r>
              <a:rPr lang="en-US" dirty="0"/>
              <a:t> </a:t>
            </a:r>
            <a:r>
              <a:rPr lang="en-US" dirty="0" err="1"/>
              <a:t>berumur</a:t>
            </a:r>
            <a:r>
              <a:rPr lang="en-US" dirty="0"/>
              <a:t> 17 (</a:t>
            </a:r>
            <a:r>
              <a:rPr lang="en-US" dirty="0" err="1"/>
              <a:t>tujuh</a:t>
            </a:r>
            <a:r>
              <a:rPr lang="en-US" dirty="0"/>
              <a:t> </a:t>
            </a:r>
            <a:r>
              <a:rPr lang="en-US" dirty="0" err="1"/>
              <a:t>belas</a:t>
            </a:r>
            <a:r>
              <a:rPr lang="en-US" dirty="0"/>
              <a:t>) </a:t>
            </a:r>
            <a:r>
              <a:rPr lang="en-US" dirty="0" err="1"/>
              <a:t>tahun</a:t>
            </a:r>
            <a:r>
              <a:rPr lang="en-US" dirty="0"/>
              <a:t> </a:t>
            </a:r>
            <a:r>
              <a:rPr lang="en-US" dirty="0" err="1"/>
              <a:t>atau</a:t>
            </a:r>
            <a:r>
              <a:rPr lang="en-US" dirty="0"/>
              <a:t> </a:t>
            </a:r>
            <a:r>
              <a:rPr lang="en-US" dirty="0" err="1"/>
              <a:t>lebih</a:t>
            </a:r>
            <a:r>
              <a:rPr lang="en-US" dirty="0"/>
              <a:t> </a:t>
            </a:r>
            <a:r>
              <a:rPr lang="en-US" dirty="0" err="1"/>
              <a:t>atau</a:t>
            </a:r>
            <a:r>
              <a:rPr lang="en-US" dirty="0"/>
              <a:t> </a:t>
            </a:r>
            <a:r>
              <a:rPr lang="en-US" dirty="0" err="1"/>
              <a:t>sudah</a:t>
            </a:r>
            <a:r>
              <a:rPr lang="en-US" dirty="0"/>
              <a:t>/</a:t>
            </a:r>
            <a:r>
              <a:rPr lang="en-US" dirty="0" err="1"/>
              <a:t>pernah</a:t>
            </a:r>
            <a:r>
              <a:rPr lang="en-US" dirty="0"/>
              <a:t> </a:t>
            </a:r>
            <a:r>
              <a:rPr lang="en-US" dirty="0" err="1"/>
              <a:t>kawin</a:t>
            </a:r>
            <a:r>
              <a:rPr lang="en-US" dirty="0"/>
              <a:t> </a:t>
            </a:r>
            <a:r>
              <a:rPr lang="en-US" dirty="0" err="1"/>
              <a:t>mempunyai</a:t>
            </a:r>
            <a:r>
              <a:rPr lang="en-US" dirty="0"/>
              <a:t> </a:t>
            </a:r>
            <a:r>
              <a:rPr lang="en-US" dirty="0" err="1"/>
              <a:t>hak</a:t>
            </a:r>
            <a:r>
              <a:rPr lang="en-US" dirty="0"/>
              <a:t> </a:t>
            </a:r>
            <a:r>
              <a:rPr lang="en-US" dirty="0" err="1"/>
              <a:t>memilih</a:t>
            </a:r>
            <a:r>
              <a:rPr lang="en-US" dirty="0"/>
              <a:t>. </a:t>
            </a:r>
          </a:p>
          <a:p>
            <a:pPr marL="0" indent="0">
              <a:buFont typeface="Arial" panose="020B0604020202020204" pitchFamily="34" charset="0"/>
              <a:buNone/>
            </a:pPr>
            <a:r>
              <a:rPr lang="en-US" dirty="0"/>
              <a:t>(2) </a:t>
            </a:r>
            <a:r>
              <a:rPr lang="en-US" dirty="0" err="1"/>
              <a:t>Warga</a:t>
            </a:r>
            <a:r>
              <a:rPr lang="en-US" dirty="0"/>
              <a:t> Negara Indonesia </a:t>
            </a:r>
            <a:r>
              <a:rPr lang="en-US" dirty="0" err="1"/>
              <a:t>sebagaimana</a:t>
            </a:r>
            <a:r>
              <a:rPr lang="en-US" dirty="0"/>
              <a:t> </a:t>
            </a:r>
            <a:r>
              <a:rPr lang="en-US" dirty="0" err="1"/>
              <a:t>dimaksud</a:t>
            </a:r>
            <a:r>
              <a:rPr lang="en-US" dirty="0"/>
              <a:t> pada </a:t>
            </a:r>
            <a:r>
              <a:rPr lang="en-US" dirty="0" err="1"/>
              <a:t>ayat</a:t>
            </a:r>
            <a:r>
              <a:rPr lang="en-US" dirty="0"/>
              <a:t> (1) </a:t>
            </a:r>
            <a:r>
              <a:rPr lang="en-US" dirty="0" err="1"/>
              <a:t>didaftar</a:t>
            </a:r>
            <a:r>
              <a:rPr lang="en-US" dirty="0"/>
              <a:t> 1 (</a:t>
            </a:r>
            <a:r>
              <a:rPr lang="en-US" dirty="0" err="1"/>
              <a:t>satu</a:t>
            </a:r>
            <a:r>
              <a:rPr lang="en-US" dirty="0"/>
              <a:t>) kali oleh </a:t>
            </a:r>
            <a:r>
              <a:rPr lang="en-US" dirty="0" err="1"/>
              <a:t>penyelenggara</a:t>
            </a:r>
            <a:r>
              <a:rPr lang="en-US" dirty="0"/>
              <a:t> Pemilu </a:t>
            </a:r>
            <a:r>
              <a:rPr lang="en-US" dirty="0" err="1"/>
              <a:t>dalam</a:t>
            </a:r>
            <a:r>
              <a:rPr lang="en-US" dirty="0"/>
              <a:t> daftar </a:t>
            </a:r>
            <a:r>
              <a:rPr lang="en-US" dirty="0" err="1"/>
              <a:t>Pemilih</a:t>
            </a:r>
            <a:r>
              <a:rPr lang="en-US" dirty="0"/>
              <a:t>. </a:t>
            </a:r>
          </a:p>
          <a:p>
            <a:pPr marL="0" indent="0">
              <a:buFont typeface="Arial" panose="020B0604020202020204" pitchFamily="34" charset="0"/>
              <a:buNone/>
            </a:pPr>
            <a:r>
              <a:rPr lang="en-US" b="1" dirty="0" err="1"/>
              <a:t>Pasal</a:t>
            </a:r>
            <a:r>
              <a:rPr lang="en-US" b="1" dirty="0"/>
              <a:t> 20 </a:t>
            </a:r>
          </a:p>
          <a:p>
            <a:pPr marL="0" indent="0">
              <a:buFont typeface="Arial" panose="020B0604020202020204" pitchFamily="34" charset="0"/>
              <a:buNone/>
            </a:pPr>
            <a:r>
              <a:rPr lang="en-US" dirty="0"/>
              <a:t>Untuk </a:t>
            </a:r>
            <a:r>
              <a:rPr lang="en-US" dirty="0" err="1"/>
              <a:t>dapat</a:t>
            </a:r>
            <a:r>
              <a:rPr lang="en-US" dirty="0"/>
              <a:t> </a:t>
            </a:r>
            <a:r>
              <a:rPr lang="en-US" dirty="0" err="1"/>
              <a:t>menggunakan</a:t>
            </a:r>
            <a:r>
              <a:rPr lang="en-US" dirty="0"/>
              <a:t> </a:t>
            </a:r>
            <a:r>
              <a:rPr lang="en-US" dirty="0" err="1"/>
              <a:t>hak</a:t>
            </a:r>
            <a:r>
              <a:rPr lang="en-US" dirty="0"/>
              <a:t> </a:t>
            </a:r>
            <a:r>
              <a:rPr lang="en-US" dirty="0" err="1"/>
              <a:t>memilih</a:t>
            </a:r>
            <a:r>
              <a:rPr lang="en-US" dirty="0"/>
              <a:t>, </a:t>
            </a:r>
            <a:r>
              <a:rPr lang="en-US" dirty="0" err="1"/>
              <a:t>Warga</a:t>
            </a:r>
            <a:r>
              <a:rPr lang="en-US" dirty="0"/>
              <a:t> Negara Indonesia </a:t>
            </a:r>
            <a:r>
              <a:rPr lang="en-US" dirty="0" err="1"/>
              <a:t>harus</a:t>
            </a:r>
            <a:r>
              <a:rPr lang="en-US" dirty="0"/>
              <a:t> </a:t>
            </a:r>
            <a:r>
              <a:rPr lang="en-US" dirty="0" err="1"/>
              <a:t>terdaftar</a:t>
            </a:r>
            <a:r>
              <a:rPr lang="en-US" dirty="0"/>
              <a:t> </a:t>
            </a:r>
            <a:r>
              <a:rPr lang="en-US" dirty="0" err="1"/>
              <a:t>sebagai</a:t>
            </a:r>
            <a:r>
              <a:rPr lang="en-US" dirty="0"/>
              <a:t> </a:t>
            </a:r>
            <a:r>
              <a:rPr lang="en-US" dirty="0" err="1"/>
              <a:t>Pemilih</a:t>
            </a:r>
            <a:r>
              <a:rPr lang="en-US" dirty="0"/>
              <a:t> </a:t>
            </a:r>
            <a:r>
              <a:rPr lang="en-US" dirty="0" err="1"/>
              <a:t>kecuali</a:t>
            </a:r>
            <a:r>
              <a:rPr lang="en-US" dirty="0"/>
              <a:t> yang </a:t>
            </a:r>
            <a:r>
              <a:rPr lang="en-US" dirty="0" err="1"/>
              <a:t>ditentukan</a:t>
            </a:r>
            <a:r>
              <a:rPr lang="en-US" dirty="0"/>
              <a:t> lain </a:t>
            </a:r>
            <a:r>
              <a:rPr lang="en-US" dirty="0" err="1"/>
              <a:t>dalam</a:t>
            </a:r>
            <a:r>
              <a:rPr lang="en-US" dirty="0"/>
              <a:t> </a:t>
            </a:r>
            <a:r>
              <a:rPr lang="en-US" dirty="0" err="1"/>
              <a:t>Undang-Undang</a:t>
            </a:r>
            <a:r>
              <a:rPr lang="en-US" dirty="0"/>
              <a:t> </a:t>
            </a:r>
            <a:r>
              <a:rPr lang="en-US" dirty="0" err="1"/>
              <a:t>ini</a:t>
            </a:r>
            <a:r>
              <a:rPr lang="en-US" dirty="0"/>
              <a:t>. </a:t>
            </a:r>
          </a:p>
          <a:p>
            <a:pPr marL="0" indent="0">
              <a:buNone/>
            </a:pPr>
            <a:r>
              <a:rPr lang="en-US" b="1" dirty="0" err="1"/>
              <a:t>Pasal</a:t>
            </a:r>
            <a:r>
              <a:rPr lang="en-US" b="1" dirty="0"/>
              <a:t> 326 </a:t>
            </a:r>
          </a:p>
          <a:p>
            <a:pPr marL="0" indent="0">
              <a:buNone/>
            </a:pPr>
            <a:r>
              <a:rPr lang="en-US" dirty="0" err="1"/>
              <a:t>Dalam</a:t>
            </a:r>
            <a:r>
              <a:rPr lang="en-US" dirty="0"/>
              <a:t> Pemilu </a:t>
            </a:r>
            <a:r>
              <a:rPr lang="en-US" dirty="0" err="1"/>
              <a:t>tahun</a:t>
            </a:r>
            <a:r>
              <a:rPr lang="en-US" dirty="0"/>
              <a:t> 2014, </a:t>
            </a:r>
            <a:r>
              <a:rPr lang="en-US" dirty="0" err="1"/>
              <a:t>anggota</a:t>
            </a:r>
            <a:r>
              <a:rPr lang="en-US" dirty="0"/>
              <a:t> </a:t>
            </a:r>
            <a:r>
              <a:rPr lang="en-US" dirty="0" err="1"/>
              <a:t>Tentara</a:t>
            </a:r>
            <a:r>
              <a:rPr lang="en-US" dirty="0"/>
              <a:t> Nasional Indonesia dan </a:t>
            </a:r>
            <a:r>
              <a:rPr lang="en-US" dirty="0" err="1"/>
              <a:t>anggota</a:t>
            </a:r>
            <a:r>
              <a:rPr lang="en-US" dirty="0"/>
              <a:t> </a:t>
            </a:r>
            <a:r>
              <a:rPr lang="en-US" dirty="0" err="1"/>
              <a:t>Kepolisian</a:t>
            </a:r>
            <a:r>
              <a:rPr lang="en-US" dirty="0"/>
              <a:t> Negara </a:t>
            </a:r>
            <a:r>
              <a:rPr lang="en-US" dirty="0" err="1"/>
              <a:t>Republik</a:t>
            </a:r>
            <a:r>
              <a:rPr lang="en-US" dirty="0"/>
              <a:t> Indonesia </a:t>
            </a:r>
            <a:r>
              <a:rPr lang="en-US" dirty="0" err="1"/>
              <a:t>tidak</a:t>
            </a:r>
            <a:r>
              <a:rPr lang="en-US" dirty="0"/>
              <a:t> </a:t>
            </a:r>
            <a:r>
              <a:rPr lang="en-US" dirty="0" err="1"/>
              <a:t>menggunakan</a:t>
            </a:r>
            <a:r>
              <a:rPr lang="en-US" dirty="0"/>
              <a:t> </a:t>
            </a:r>
            <a:r>
              <a:rPr lang="en-US" dirty="0" err="1"/>
              <a:t>haknya</a:t>
            </a:r>
            <a:r>
              <a:rPr lang="en-US" dirty="0"/>
              <a:t> </a:t>
            </a:r>
            <a:r>
              <a:rPr lang="en-US" dirty="0" err="1"/>
              <a:t>untuk</a:t>
            </a:r>
            <a:r>
              <a:rPr lang="en-US" dirty="0"/>
              <a:t> </a:t>
            </a:r>
            <a:r>
              <a:rPr lang="en-US" dirty="0" err="1"/>
              <a:t>memilih</a:t>
            </a:r>
            <a:r>
              <a:rPr lang="en-US" dirty="0"/>
              <a:t>. </a:t>
            </a:r>
          </a:p>
        </p:txBody>
      </p:sp>
    </p:spTree>
    <p:extLst>
      <p:ext uri="{BB962C8B-B14F-4D97-AF65-F5344CB8AC3E}">
        <p14:creationId xmlns:p14="http://schemas.microsoft.com/office/powerpoint/2010/main" val="20528171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862FD5-98B1-4765-922B-BF89D1B7D031}"/>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xmlns="" id="{676A42ED-C492-42E0-BAF6-B992881527BD}"/>
              </a:ext>
            </a:extLst>
          </p:cNvPr>
          <p:cNvPicPr>
            <a:picLocks noGrp="1" noChangeAspect="1"/>
          </p:cNvPicPr>
          <p:nvPr>
            <p:ph idx="1"/>
          </p:nvPr>
        </p:nvPicPr>
        <p:blipFill>
          <a:blip r:embed="rId2"/>
          <a:stretch>
            <a:fillRect/>
          </a:stretch>
        </p:blipFill>
        <p:spPr>
          <a:xfrm>
            <a:off x="0" y="-76200"/>
            <a:ext cx="5584371" cy="7336971"/>
          </a:xfrm>
          <a:prstGeom prst="rect">
            <a:avLst/>
          </a:prstGeom>
        </p:spPr>
      </p:pic>
      <p:pic>
        <p:nvPicPr>
          <p:cNvPr id="5" name="Picture 4">
            <a:extLst>
              <a:ext uri="{FF2B5EF4-FFF2-40B4-BE49-F238E27FC236}">
                <a16:creationId xmlns:a16="http://schemas.microsoft.com/office/drawing/2014/main" xmlns="" id="{AB762DFC-99DF-4B42-A0E2-704151CAFD92}"/>
              </a:ext>
            </a:extLst>
          </p:cNvPr>
          <p:cNvPicPr>
            <a:picLocks noChangeAspect="1"/>
          </p:cNvPicPr>
          <p:nvPr/>
        </p:nvPicPr>
        <p:blipFill>
          <a:blip r:embed="rId3"/>
          <a:stretch>
            <a:fillRect/>
          </a:stretch>
        </p:blipFill>
        <p:spPr>
          <a:xfrm>
            <a:off x="5529944" y="-76200"/>
            <a:ext cx="6749141" cy="7336970"/>
          </a:xfrm>
          <a:prstGeom prst="rect">
            <a:avLst/>
          </a:prstGeom>
        </p:spPr>
      </p:pic>
    </p:spTree>
    <p:extLst>
      <p:ext uri="{BB962C8B-B14F-4D97-AF65-F5344CB8AC3E}">
        <p14:creationId xmlns:p14="http://schemas.microsoft.com/office/powerpoint/2010/main" val="70318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FC13E4-AF3A-4171-8D2F-7A7BDBF2C1B0}"/>
              </a:ext>
            </a:extLst>
          </p:cNvPr>
          <p:cNvSpPr>
            <a:spLocks noGrp="1"/>
          </p:cNvSpPr>
          <p:nvPr>
            <p:ph type="title"/>
          </p:nvPr>
        </p:nvSpPr>
        <p:spPr/>
        <p:txBody>
          <a:bodyPr/>
          <a:lstStyle/>
          <a:p>
            <a:endParaRPr lang="en-US"/>
          </a:p>
        </p:txBody>
      </p:sp>
      <p:pic>
        <p:nvPicPr>
          <p:cNvPr id="5" name="Content Placeholder 4" descr="A screenshot of a cell phone&#10;&#10;Description automatically generated">
            <a:extLst>
              <a:ext uri="{FF2B5EF4-FFF2-40B4-BE49-F238E27FC236}">
                <a16:creationId xmlns:a16="http://schemas.microsoft.com/office/drawing/2014/main" xmlns="" id="{A1496D60-03A4-4E2D-B753-CE4B5F5842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6686" y="190500"/>
            <a:ext cx="12558486" cy="6083300"/>
          </a:xfrm>
        </p:spPr>
      </p:pic>
    </p:spTree>
    <p:extLst>
      <p:ext uri="{BB962C8B-B14F-4D97-AF65-F5344CB8AC3E}">
        <p14:creationId xmlns:p14="http://schemas.microsoft.com/office/powerpoint/2010/main" val="2720329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18D8E9-1EBE-41F4-9C3C-C274C066F9FF}"/>
              </a:ext>
            </a:extLst>
          </p:cNvPr>
          <p:cNvSpPr>
            <a:spLocks noGrp="1"/>
          </p:cNvSpPr>
          <p:nvPr>
            <p:ph type="title"/>
          </p:nvPr>
        </p:nvSpPr>
        <p:spPr/>
        <p:txBody>
          <a:bodyPr/>
          <a:lstStyle/>
          <a:p>
            <a:pPr algn="ctr"/>
            <a:r>
              <a:rPr lang="en-US" b="1" dirty="0" err="1"/>
              <a:t>Diskriminasi</a:t>
            </a:r>
            <a:r>
              <a:rPr lang="en-US" b="1" dirty="0"/>
              <a:t> pada </a:t>
            </a:r>
            <a:r>
              <a:rPr lang="en-US" b="1" dirty="0" err="1"/>
              <a:t>Penyandang</a:t>
            </a:r>
            <a:r>
              <a:rPr lang="en-US" b="1" dirty="0"/>
              <a:t> </a:t>
            </a:r>
            <a:r>
              <a:rPr lang="en-US" b="1" dirty="0" err="1"/>
              <a:t>Disabilitas</a:t>
            </a:r>
            <a:endParaRPr lang="en-US" b="1" dirty="0"/>
          </a:p>
        </p:txBody>
      </p:sp>
      <p:sp>
        <p:nvSpPr>
          <p:cNvPr id="3" name="Content Placeholder 2">
            <a:extLst>
              <a:ext uri="{FF2B5EF4-FFF2-40B4-BE49-F238E27FC236}">
                <a16:creationId xmlns:a16="http://schemas.microsoft.com/office/drawing/2014/main" xmlns="" id="{3125CC39-ED40-41CF-88CD-A15E4D1A7CFE}"/>
              </a:ext>
            </a:extLst>
          </p:cNvPr>
          <p:cNvSpPr>
            <a:spLocks noGrp="1"/>
          </p:cNvSpPr>
          <p:nvPr>
            <p:ph idx="1"/>
          </p:nvPr>
        </p:nvSpPr>
        <p:spPr/>
        <p:txBody>
          <a:bodyPr>
            <a:normAutofit fontScale="92500" lnSpcReduction="10000"/>
          </a:bodyPr>
          <a:lstStyle/>
          <a:p>
            <a:r>
              <a:rPr lang="en-US" dirty="0" err="1"/>
              <a:t>Marginalisasi</a:t>
            </a:r>
            <a:r>
              <a:rPr lang="en-US" dirty="0"/>
              <a:t>: </a:t>
            </a:r>
            <a:r>
              <a:rPr lang="en-US" dirty="0" err="1">
                <a:latin typeface="Abadi MT Condensed Extra Bold"/>
                <a:cs typeface="Abadi MT Condensed Extra Bold"/>
              </a:rPr>
              <a:t>Peminggiran</a:t>
            </a:r>
            <a:r>
              <a:rPr lang="en-US" dirty="0">
                <a:latin typeface="Abadi MT Condensed Extra Bold"/>
                <a:cs typeface="Abadi MT Condensed Extra Bold"/>
              </a:rPr>
              <a:t> </a:t>
            </a:r>
            <a:r>
              <a:rPr lang="en-US" dirty="0" err="1">
                <a:latin typeface="Abadi MT Condensed Extra Bold"/>
                <a:cs typeface="Abadi MT Condensed Extra Bold"/>
              </a:rPr>
              <a:t>penyandang</a:t>
            </a:r>
            <a:r>
              <a:rPr lang="en-US" dirty="0">
                <a:latin typeface="Abadi MT Condensed Extra Bold"/>
                <a:cs typeface="Abadi MT Condensed Extra Bold"/>
              </a:rPr>
              <a:t> </a:t>
            </a:r>
            <a:r>
              <a:rPr lang="en-US" dirty="0" err="1">
                <a:latin typeface="Abadi MT Condensed Extra Bold"/>
                <a:cs typeface="Abadi MT Condensed Extra Bold"/>
              </a:rPr>
              <a:t>disabilitas</a:t>
            </a:r>
            <a:r>
              <a:rPr lang="en-US" dirty="0">
                <a:latin typeface="Abadi MT Condensed Extra Bold"/>
                <a:cs typeface="Abadi MT Condensed Extra Bold"/>
              </a:rPr>
              <a:t> </a:t>
            </a:r>
            <a:r>
              <a:rPr lang="en-US" dirty="0" err="1">
                <a:latin typeface="Abadi MT Condensed Extra Bold"/>
                <a:cs typeface="Abadi MT Condensed Extra Bold"/>
              </a:rPr>
              <a:t>dari</a:t>
            </a:r>
            <a:r>
              <a:rPr lang="en-US" dirty="0">
                <a:latin typeface="Abadi MT Condensed Extra Bold"/>
                <a:cs typeface="Abadi MT Condensed Extra Bold"/>
              </a:rPr>
              <a:t> </a:t>
            </a:r>
            <a:r>
              <a:rPr lang="en-US" dirty="0" err="1">
                <a:latin typeface="Abadi MT Condensed Extra Bold"/>
                <a:cs typeface="Abadi MT Condensed Extra Bold"/>
              </a:rPr>
              <a:t>berbagai</a:t>
            </a:r>
            <a:r>
              <a:rPr lang="en-US" dirty="0">
                <a:latin typeface="Abadi MT Condensed Extra Bold"/>
                <a:cs typeface="Abadi MT Condensed Extra Bold"/>
              </a:rPr>
              <a:t> </a:t>
            </a:r>
            <a:r>
              <a:rPr lang="en-US" dirty="0" err="1">
                <a:latin typeface="Abadi MT Condensed Extra Bold"/>
                <a:cs typeface="Abadi MT Condensed Extra Bold"/>
              </a:rPr>
              <a:t>akses</a:t>
            </a:r>
            <a:r>
              <a:rPr lang="en-US" dirty="0">
                <a:latin typeface="Abadi MT Condensed Extra Bold"/>
                <a:cs typeface="Abadi MT Condensed Extra Bold"/>
              </a:rPr>
              <a:t> (</a:t>
            </a:r>
            <a:r>
              <a:rPr lang="en-US" dirty="0" err="1">
                <a:latin typeface="Abadi MT Condensed Extra Bold"/>
                <a:cs typeface="Abadi MT Condensed Extra Bold"/>
              </a:rPr>
              <a:t>utamanya</a:t>
            </a:r>
            <a:r>
              <a:rPr lang="en-US" dirty="0">
                <a:latin typeface="Abadi MT Condensed Extra Bold"/>
                <a:cs typeface="Abadi MT Condensed Extra Bold"/>
              </a:rPr>
              <a:t> di </a:t>
            </a:r>
            <a:r>
              <a:rPr lang="en-US" dirty="0" err="1">
                <a:latin typeface="Abadi MT Condensed Extra Bold"/>
                <a:cs typeface="Abadi MT Condensed Extra Bold"/>
              </a:rPr>
              <a:t>bidang</a:t>
            </a:r>
            <a:r>
              <a:rPr lang="en-US" dirty="0">
                <a:latin typeface="Abadi MT Condensed Extra Bold"/>
                <a:cs typeface="Abadi MT Condensed Extra Bold"/>
              </a:rPr>
              <a:t> </a:t>
            </a:r>
            <a:r>
              <a:rPr lang="en-US" dirty="0" err="1">
                <a:latin typeface="Abadi MT Condensed Extra Bold"/>
                <a:cs typeface="Abadi MT Condensed Extra Bold"/>
              </a:rPr>
              <a:t>ekonomi</a:t>
            </a:r>
            <a:r>
              <a:rPr lang="en-US" dirty="0">
                <a:latin typeface="Abadi MT Condensed Extra Bold"/>
                <a:cs typeface="Abadi MT Condensed Extra Bold"/>
              </a:rPr>
              <a:t>)</a:t>
            </a:r>
            <a:r>
              <a:rPr lang="id-ID" dirty="0">
                <a:latin typeface="Abadi MT Condensed Extra Bold"/>
                <a:cs typeface="Abadi MT Condensed Extra Bold"/>
              </a:rPr>
              <a:t> yg mengakibatkan kemiskinan. Peminggiran ini </a:t>
            </a:r>
            <a:r>
              <a:rPr lang="en-US" dirty="0" err="1">
                <a:latin typeface="Abadi MT Condensed Extra Bold"/>
                <a:cs typeface="Abadi MT Condensed Extra Bold"/>
              </a:rPr>
              <a:t>berdasarkan</a:t>
            </a:r>
            <a:r>
              <a:rPr lang="en-US" dirty="0">
                <a:latin typeface="Abadi MT Condensed Extra Bold"/>
                <a:cs typeface="Abadi MT Condensed Extra Bold"/>
              </a:rPr>
              <a:t> </a:t>
            </a:r>
            <a:r>
              <a:rPr lang="en-US" dirty="0" err="1">
                <a:latin typeface="Abadi MT Condensed Extra Bold"/>
                <a:cs typeface="Abadi MT Condensed Extra Bold"/>
              </a:rPr>
              <a:t>asumsi</a:t>
            </a:r>
            <a:r>
              <a:rPr lang="en-US" dirty="0">
                <a:latin typeface="Abadi MT Condensed Extra Bold"/>
                <a:cs typeface="Abadi MT Condensed Extra Bold"/>
              </a:rPr>
              <a:t> yang </a:t>
            </a:r>
            <a:r>
              <a:rPr lang="en-US" dirty="0" err="1">
                <a:latin typeface="Abadi MT Condensed Extra Bold"/>
                <a:cs typeface="Abadi MT Condensed Extra Bold"/>
              </a:rPr>
              <a:t>keliru</a:t>
            </a:r>
            <a:r>
              <a:rPr lang="en-US" dirty="0">
                <a:latin typeface="Abadi MT Condensed Extra Bold"/>
                <a:cs typeface="Abadi MT Condensed Extra Bold"/>
              </a:rPr>
              <a:t> </a:t>
            </a:r>
            <a:r>
              <a:rPr lang="en-US" dirty="0" err="1">
                <a:latin typeface="Abadi MT Condensed Extra Bold"/>
                <a:cs typeface="Abadi MT Condensed Extra Bold"/>
              </a:rPr>
              <a:t>terhadap</a:t>
            </a:r>
            <a:r>
              <a:rPr lang="en-US" dirty="0">
                <a:latin typeface="Abadi MT Condensed Extra Bold"/>
                <a:cs typeface="Abadi MT Condensed Extra Bold"/>
              </a:rPr>
              <a:t> </a:t>
            </a:r>
            <a:r>
              <a:rPr lang="en-US" dirty="0" err="1">
                <a:latin typeface="Abadi MT Condensed Extra Bold"/>
                <a:cs typeface="Abadi MT Condensed Extra Bold"/>
              </a:rPr>
              <a:t>penyandang</a:t>
            </a:r>
            <a:r>
              <a:rPr lang="en-US" dirty="0">
                <a:latin typeface="Abadi MT Condensed Extra Bold"/>
                <a:cs typeface="Abadi MT Condensed Extra Bold"/>
              </a:rPr>
              <a:t> </a:t>
            </a:r>
            <a:r>
              <a:rPr lang="en-US" dirty="0" err="1">
                <a:latin typeface="Abadi MT Condensed Extra Bold"/>
                <a:cs typeface="Abadi MT Condensed Extra Bold"/>
              </a:rPr>
              <a:t>disabilitas</a:t>
            </a:r>
            <a:r>
              <a:rPr lang="en-US" dirty="0">
                <a:latin typeface="Abadi MT Condensed Extra Bold"/>
                <a:cs typeface="Abadi MT Condensed Extra Bold"/>
              </a:rPr>
              <a:t>.</a:t>
            </a:r>
          </a:p>
          <a:p>
            <a:r>
              <a:rPr lang="en-US" dirty="0" err="1">
                <a:latin typeface="Abadi MT Condensed Extra Bold"/>
                <a:cs typeface="Abadi MT Condensed Extra Bold"/>
              </a:rPr>
              <a:t>Kekerasan</a:t>
            </a:r>
            <a:r>
              <a:rPr lang="en-US" dirty="0">
                <a:latin typeface="Abadi MT Condensed Extra Bold"/>
                <a:cs typeface="Abadi MT Condensed Extra Bold"/>
              </a:rPr>
              <a:t>: </a:t>
            </a:r>
            <a:r>
              <a:rPr lang="en-US" dirty="0" err="1">
                <a:latin typeface="Abadi MT Condensed Extra Bold"/>
                <a:cs typeface="Abadi MT Condensed Extra Bold"/>
              </a:rPr>
              <a:t>Perlakuan</a:t>
            </a:r>
            <a:r>
              <a:rPr lang="en-US" dirty="0">
                <a:latin typeface="Abadi MT Condensed Extra Bold"/>
                <a:cs typeface="Abadi MT Condensed Extra Bold"/>
              </a:rPr>
              <a:t> yang </a:t>
            </a:r>
            <a:r>
              <a:rPr lang="en-US" dirty="0" err="1">
                <a:latin typeface="Abadi MT Condensed Extra Bold"/>
                <a:cs typeface="Abadi MT Condensed Extra Bold"/>
              </a:rPr>
              <a:t>bersifat</a:t>
            </a:r>
            <a:r>
              <a:rPr lang="en-US" dirty="0">
                <a:latin typeface="Abadi MT Condensed Extra Bold"/>
                <a:cs typeface="Abadi MT Condensed Extra Bold"/>
              </a:rPr>
              <a:t> </a:t>
            </a:r>
            <a:r>
              <a:rPr lang="en-US" dirty="0" err="1">
                <a:latin typeface="Abadi MT Condensed Extra Bold"/>
                <a:cs typeface="Abadi MT Condensed Extra Bold"/>
              </a:rPr>
              <a:t>fisik</a:t>
            </a:r>
            <a:r>
              <a:rPr lang="en-US" dirty="0">
                <a:latin typeface="Abadi MT Condensed Extra Bold"/>
                <a:cs typeface="Abadi MT Condensed Extra Bold"/>
              </a:rPr>
              <a:t> dan non </a:t>
            </a:r>
            <a:r>
              <a:rPr lang="en-US" dirty="0" err="1">
                <a:latin typeface="Abadi MT Condensed Extra Bold"/>
                <a:cs typeface="Abadi MT Condensed Extra Bold"/>
              </a:rPr>
              <a:t>fisik</a:t>
            </a:r>
            <a:r>
              <a:rPr lang="en-US" dirty="0">
                <a:latin typeface="Abadi MT Condensed Extra Bold"/>
                <a:cs typeface="Abadi MT Condensed Extra Bold"/>
              </a:rPr>
              <a:t> yang </a:t>
            </a:r>
            <a:r>
              <a:rPr lang="en-US" dirty="0" err="1">
                <a:latin typeface="Abadi MT Condensed Extra Bold"/>
                <a:cs typeface="Abadi MT Condensed Extra Bold"/>
              </a:rPr>
              <a:t>menyakiti</a:t>
            </a:r>
            <a:r>
              <a:rPr lang="en-US" dirty="0">
                <a:latin typeface="Abadi MT Condensed Extra Bold"/>
                <a:cs typeface="Abadi MT Condensed Extra Bold"/>
              </a:rPr>
              <a:t>, </a:t>
            </a:r>
            <a:r>
              <a:rPr lang="en-US" dirty="0" err="1">
                <a:latin typeface="Abadi MT Condensed Extra Bold"/>
                <a:cs typeface="Abadi MT Condensed Extra Bold"/>
              </a:rPr>
              <a:t>mencederai</a:t>
            </a:r>
            <a:r>
              <a:rPr lang="en-US" dirty="0">
                <a:latin typeface="Abadi MT Condensed Extra Bold"/>
                <a:cs typeface="Abadi MT Condensed Extra Bold"/>
              </a:rPr>
              <a:t> </a:t>
            </a:r>
            <a:r>
              <a:rPr lang="en-US" dirty="0" err="1">
                <a:latin typeface="Abadi MT Condensed Extra Bold"/>
                <a:cs typeface="Abadi MT Condensed Extra Bold"/>
              </a:rPr>
              <a:t>atau</a:t>
            </a:r>
            <a:r>
              <a:rPr lang="en-US" dirty="0">
                <a:latin typeface="Abadi MT Condensed Extra Bold"/>
                <a:cs typeface="Abadi MT Condensed Extra Bold"/>
              </a:rPr>
              <a:t> </a:t>
            </a:r>
            <a:r>
              <a:rPr lang="en-US" dirty="0" err="1">
                <a:latin typeface="Abadi MT Condensed Extra Bold"/>
                <a:cs typeface="Abadi MT Condensed Extra Bold"/>
              </a:rPr>
              <a:t>mencelakakan</a:t>
            </a:r>
            <a:r>
              <a:rPr lang="en-US" dirty="0">
                <a:latin typeface="Abadi MT Condensed Extra Bold"/>
                <a:cs typeface="Abadi MT Condensed Extra Bold"/>
              </a:rPr>
              <a:t>.</a:t>
            </a:r>
          </a:p>
          <a:p>
            <a:r>
              <a:rPr lang="en-US" dirty="0">
                <a:latin typeface="Abadi MT Condensed Extra Bold"/>
                <a:cs typeface="Abadi MT Condensed Extra Bold"/>
              </a:rPr>
              <a:t>Stereotype: </a:t>
            </a:r>
            <a:r>
              <a:rPr lang="en-US" dirty="0" err="1">
                <a:latin typeface="Abadi MT Condensed Extra Bold"/>
                <a:cs typeface="Abadi MT Condensed Extra Bold"/>
              </a:rPr>
              <a:t>Pemberian</a:t>
            </a:r>
            <a:r>
              <a:rPr lang="en-US" dirty="0">
                <a:latin typeface="Abadi MT Condensed Extra Bold"/>
                <a:cs typeface="Abadi MT Condensed Extra Bold"/>
              </a:rPr>
              <a:t> cap </a:t>
            </a:r>
            <a:r>
              <a:rPr lang="en-US" dirty="0" err="1">
                <a:latin typeface="Abadi MT Condensed Extra Bold"/>
                <a:cs typeface="Abadi MT Condensed Extra Bold"/>
              </a:rPr>
              <a:t>atau</a:t>
            </a:r>
            <a:r>
              <a:rPr lang="en-US" dirty="0">
                <a:latin typeface="Abadi MT Condensed Extra Bold"/>
                <a:cs typeface="Abadi MT Condensed Extra Bold"/>
              </a:rPr>
              <a:t> label </a:t>
            </a:r>
            <a:r>
              <a:rPr lang="en-US" dirty="0" err="1">
                <a:latin typeface="Abadi MT Condensed Extra Bold"/>
                <a:cs typeface="Abadi MT Condensed Extra Bold"/>
              </a:rPr>
              <a:t>kepada</a:t>
            </a:r>
            <a:r>
              <a:rPr lang="en-US" dirty="0">
                <a:latin typeface="Abadi MT Condensed Extra Bold"/>
                <a:cs typeface="Abadi MT Condensed Extra Bold"/>
              </a:rPr>
              <a:t> </a:t>
            </a:r>
            <a:r>
              <a:rPr lang="en-US" dirty="0" err="1">
                <a:latin typeface="Abadi MT Condensed Extra Bold"/>
                <a:cs typeface="Abadi MT Condensed Extra Bold"/>
              </a:rPr>
              <a:t>penyandang</a:t>
            </a:r>
            <a:r>
              <a:rPr lang="en-US" dirty="0">
                <a:latin typeface="Abadi MT Condensed Extra Bold"/>
                <a:cs typeface="Abadi MT Condensed Extra Bold"/>
              </a:rPr>
              <a:t> </a:t>
            </a:r>
            <a:r>
              <a:rPr lang="en-US" dirty="0" err="1">
                <a:latin typeface="Abadi MT Condensed Extra Bold"/>
                <a:cs typeface="Abadi MT Condensed Extra Bold"/>
              </a:rPr>
              <a:t>disabilitas</a:t>
            </a:r>
            <a:r>
              <a:rPr lang="en-US" dirty="0">
                <a:latin typeface="Abadi MT Condensed Extra Bold"/>
                <a:cs typeface="Abadi MT Condensed Extra Bold"/>
              </a:rPr>
              <a:t> yang </a:t>
            </a:r>
            <a:r>
              <a:rPr lang="en-US" dirty="0" err="1">
                <a:latin typeface="Abadi MT Condensed Extra Bold"/>
                <a:cs typeface="Abadi MT Condensed Extra Bold"/>
              </a:rPr>
              <a:t>merugikan</a:t>
            </a:r>
            <a:r>
              <a:rPr lang="en-US" dirty="0">
                <a:latin typeface="Abadi MT Condensed Extra Bold"/>
                <a:cs typeface="Abadi MT Condensed Extra Bold"/>
              </a:rPr>
              <a:t> </a:t>
            </a:r>
            <a:r>
              <a:rPr lang="en-US" dirty="0" err="1">
                <a:latin typeface="Abadi MT Condensed Extra Bold"/>
                <a:cs typeface="Abadi MT Condensed Extra Bold"/>
              </a:rPr>
              <a:t>mereka</a:t>
            </a:r>
            <a:r>
              <a:rPr lang="en-US" dirty="0">
                <a:latin typeface="Abadi MT Condensed Extra Bold"/>
                <a:cs typeface="Abadi MT Condensed Extra Bold"/>
              </a:rPr>
              <a:t>.</a:t>
            </a:r>
          </a:p>
          <a:p>
            <a:r>
              <a:rPr lang="en-US" dirty="0" err="1">
                <a:latin typeface="Abadi MT Condensed Extra Bold"/>
                <a:cs typeface="Abadi MT Condensed Extra Bold"/>
              </a:rPr>
              <a:t>Subordinas</a:t>
            </a:r>
            <a:r>
              <a:rPr lang="en-US" dirty="0">
                <a:latin typeface="Abadi MT Condensed Extra Bold"/>
                <a:cs typeface="Abadi MT Condensed Extra Bold"/>
              </a:rPr>
              <a:t>: </a:t>
            </a:r>
            <a:r>
              <a:rPr lang="en-US" dirty="0" err="1">
                <a:solidFill>
                  <a:srgbClr val="000000"/>
                </a:solidFill>
                <a:latin typeface="Abadi MT Condensed Extra Bold" pitchFamily="3" charset="0"/>
              </a:rPr>
              <a:t>Pandagan</a:t>
            </a:r>
            <a:r>
              <a:rPr lang="en-US" dirty="0">
                <a:solidFill>
                  <a:srgbClr val="000000"/>
                </a:solidFill>
                <a:latin typeface="Abadi MT Condensed Extra Bold" pitchFamily="3" charset="0"/>
              </a:rPr>
              <a:t> dan </a:t>
            </a:r>
            <a:r>
              <a:rPr lang="en-US" dirty="0" err="1">
                <a:solidFill>
                  <a:srgbClr val="000000"/>
                </a:solidFill>
                <a:latin typeface="Abadi MT Condensed Extra Bold" pitchFamily="3" charset="0"/>
              </a:rPr>
              <a:t>sikap</a:t>
            </a:r>
            <a:r>
              <a:rPr lang="en-US" dirty="0">
                <a:solidFill>
                  <a:srgbClr val="000000"/>
                </a:solidFill>
                <a:latin typeface="Abadi MT Condensed Extra Bold" pitchFamily="3" charset="0"/>
              </a:rPr>
              <a:t> yang </a:t>
            </a:r>
            <a:r>
              <a:rPr lang="en-US" dirty="0" err="1">
                <a:solidFill>
                  <a:srgbClr val="000000"/>
                </a:solidFill>
                <a:latin typeface="Abadi MT Condensed Extra Bold" pitchFamily="3" charset="0"/>
              </a:rPr>
              <a:t>menempatkan</a:t>
            </a:r>
            <a:r>
              <a:rPr lang="en-US" dirty="0">
                <a:solidFill>
                  <a:srgbClr val="000000"/>
                </a:solidFill>
                <a:latin typeface="Abadi MT Condensed Extra Bold" pitchFamily="3" charset="0"/>
              </a:rPr>
              <a:t> </a:t>
            </a:r>
            <a:r>
              <a:rPr lang="en-US" dirty="0" err="1">
                <a:solidFill>
                  <a:srgbClr val="000000"/>
                </a:solidFill>
                <a:latin typeface="Abadi MT Condensed Extra Bold" pitchFamily="3" charset="0"/>
              </a:rPr>
              <a:t>penyandang</a:t>
            </a:r>
            <a:r>
              <a:rPr lang="en-US" dirty="0">
                <a:solidFill>
                  <a:srgbClr val="000000"/>
                </a:solidFill>
                <a:latin typeface="Abadi MT Condensed Extra Bold" pitchFamily="3" charset="0"/>
              </a:rPr>
              <a:t> </a:t>
            </a:r>
            <a:r>
              <a:rPr lang="en-US" dirty="0" err="1">
                <a:solidFill>
                  <a:srgbClr val="000000"/>
                </a:solidFill>
                <a:latin typeface="Abadi MT Condensed Extra Bold" pitchFamily="3" charset="0"/>
              </a:rPr>
              <a:t>disabilitas</a:t>
            </a:r>
            <a:r>
              <a:rPr lang="en-US" dirty="0">
                <a:solidFill>
                  <a:srgbClr val="000000"/>
                </a:solidFill>
                <a:latin typeface="Abadi MT Condensed Extra Bold" pitchFamily="3" charset="0"/>
              </a:rPr>
              <a:t> </a:t>
            </a:r>
            <a:r>
              <a:rPr lang="en-US" dirty="0" err="1">
                <a:solidFill>
                  <a:srgbClr val="000000"/>
                </a:solidFill>
                <a:latin typeface="Abadi MT Condensed Extra Bold" pitchFamily="3" charset="0"/>
              </a:rPr>
              <a:t>sebagai</a:t>
            </a:r>
            <a:r>
              <a:rPr lang="en-US" dirty="0">
                <a:solidFill>
                  <a:srgbClr val="000000"/>
                </a:solidFill>
                <a:latin typeface="Abadi MT Condensed Extra Bold" pitchFamily="3" charset="0"/>
              </a:rPr>
              <a:t> </a:t>
            </a:r>
            <a:r>
              <a:rPr lang="en-US" dirty="0" err="1">
                <a:solidFill>
                  <a:srgbClr val="000000"/>
                </a:solidFill>
                <a:latin typeface="Abadi MT Condensed Extra Bold" pitchFamily="3" charset="0"/>
              </a:rPr>
              <a:t>makhluk</a:t>
            </a:r>
            <a:r>
              <a:rPr lang="en-US" dirty="0">
                <a:solidFill>
                  <a:srgbClr val="000000"/>
                </a:solidFill>
                <a:latin typeface="Abadi MT Condensed Extra Bold" pitchFamily="3" charset="0"/>
              </a:rPr>
              <a:t> </a:t>
            </a:r>
            <a:r>
              <a:rPr lang="ja-JP" altLang="id-ID" dirty="0">
                <a:solidFill>
                  <a:srgbClr val="000000"/>
                </a:solidFill>
                <a:latin typeface="Abadi MT Condensed Extra Bold" pitchFamily="3" charset="0"/>
              </a:rPr>
              <a:t>‘</a:t>
            </a:r>
            <a:r>
              <a:rPr lang="en-US" altLang="ja-JP" dirty="0" err="1">
                <a:solidFill>
                  <a:srgbClr val="000000"/>
                </a:solidFill>
                <a:latin typeface="Abadi MT Condensed Extra Bold" pitchFamily="3" charset="0"/>
              </a:rPr>
              <a:t>kelas</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dua</a:t>
            </a:r>
            <a:r>
              <a:rPr lang="ja-JP" altLang="id-ID" dirty="0">
                <a:solidFill>
                  <a:srgbClr val="000000"/>
                </a:solidFill>
                <a:latin typeface="Abadi MT Condensed Extra Bold" pitchFamily="3" charset="0"/>
              </a:rPr>
              <a:t>’</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disebabkan</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anggapan</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keliru</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berbasis</a:t>
            </a:r>
            <a:r>
              <a:rPr lang="en-US" altLang="ja-JP" dirty="0">
                <a:solidFill>
                  <a:srgbClr val="000000"/>
                </a:solidFill>
                <a:latin typeface="Abadi MT Condensed Extra Bold" pitchFamily="3" charset="0"/>
              </a:rPr>
              <a:t> stereotype y</a:t>
            </a:r>
            <a:r>
              <a:rPr lang="id-ID" altLang="ja-JP" dirty="0">
                <a:solidFill>
                  <a:srgbClr val="000000"/>
                </a:solidFill>
                <a:latin typeface="Abadi MT Condensed Extra Bold" pitchFamily="3" charset="0"/>
              </a:rPr>
              <a:t>an</a:t>
            </a:r>
            <a:r>
              <a:rPr lang="en-US" altLang="ja-JP" dirty="0">
                <a:solidFill>
                  <a:srgbClr val="000000"/>
                </a:solidFill>
                <a:latin typeface="Abadi MT Condensed Extra Bold" pitchFamily="3" charset="0"/>
              </a:rPr>
              <a:t>g </a:t>
            </a:r>
            <a:r>
              <a:rPr lang="en-US" altLang="ja-JP" dirty="0" err="1">
                <a:solidFill>
                  <a:srgbClr val="000000"/>
                </a:solidFill>
                <a:latin typeface="Abadi MT Condensed Extra Bold" pitchFamily="3" charset="0"/>
              </a:rPr>
              <a:t>merugikan</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Istilah</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subordinasi</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digunakan</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terhadap</a:t>
            </a:r>
            <a:r>
              <a:rPr lang="en-US" altLang="ja-JP" dirty="0">
                <a:solidFill>
                  <a:srgbClr val="000000"/>
                </a:solidFill>
                <a:latin typeface="Abadi MT Condensed Extra Bold" pitchFamily="3" charset="0"/>
              </a:rPr>
              <a:t> pe-</a:t>
            </a:r>
            <a:r>
              <a:rPr lang="en-US" altLang="ja-JP" dirty="0" err="1">
                <a:solidFill>
                  <a:srgbClr val="000000"/>
                </a:solidFill>
                <a:latin typeface="Abadi MT Condensed Extra Bold" pitchFamily="3" charset="0"/>
              </a:rPr>
              <a:t>nomordua</a:t>
            </a:r>
            <a:r>
              <a:rPr lang="en-US" altLang="ja-JP" dirty="0">
                <a:solidFill>
                  <a:srgbClr val="000000"/>
                </a:solidFill>
                <a:latin typeface="Abadi MT Condensed Extra Bold" pitchFamily="3" charset="0"/>
              </a:rPr>
              <a:t>-an </a:t>
            </a:r>
            <a:r>
              <a:rPr lang="en-US" altLang="ja-JP" dirty="0" err="1">
                <a:solidFill>
                  <a:srgbClr val="000000"/>
                </a:solidFill>
                <a:latin typeface="Abadi MT Condensed Extra Bold" pitchFamily="3" charset="0"/>
              </a:rPr>
              <a:t>penyandang</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disabilitas</a:t>
            </a:r>
            <a:r>
              <a:rPr lang="en-US" altLang="ja-JP" dirty="0">
                <a:solidFill>
                  <a:srgbClr val="000000"/>
                </a:solidFill>
                <a:latin typeface="Abadi MT Condensed Extra Bold" pitchFamily="3" charset="0"/>
              </a:rPr>
              <a:t> di </a:t>
            </a:r>
            <a:r>
              <a:rPr lang="en-US" altLang="ja-JP" dirty="0" err="1">
                <a:solidFill>
                  <a:srgbClr val="000000"/>
                </a:solidFill>
                <a:latin typeface="Abadi MT Condensed Extra Bold" pitchFamily="3" charset="0"/>
              </a:rPr>
              <a:t>bidang</a:t>
            </a:r>
            <a:r>
              <a:rPr lang="en-US" altLang="ja-JP" dirty="0">
                <a:solidFill>
                  <a:srgbClr val="000000"/>
                </a:solidFill>
                <a:latin typeface="Abadi MT Condensed Extra Bold" pitchFamily="3" charset="0"/>
              </a:rPr>
              <a:t> </a:t>
            </a:r>
            <a:r>
              <a:rPr lang="en-US" altLang="ja-JP" dirty="0" err="1">
                <a:solidFill>
                  <a:srgbClr val="000000"/>
                </a:solidFill>
                <a:latin typeface="Abadi MT Condensed Extra Bold" pitchFamily="3" charset="0"/>
              </a:rPr>
              <a:t>politik</a:t>
            </a:r>
            <a:r>
              <a:rPr lang="en-US" altLang="ja-JP" dirty="0">
                <a:solidFill>
                  <a:srgbClr val="000000"/>
                </a:solidFill>
                <a:latin typeface="Abadi MT Condensed Extra Bold" pitchFamily="3" charset="0"/>
              </a:rPr>
              <a:t>.</a:t>
            </a:r>
            <a:endParaRPr lang="en-US" dirty="0">
              <a:latin typeface="Abadi MT Condensed Extra Bold"/>
              <a:cs typeface="Abadi MT Condensed Extra Bold"/>
            </a:endParaRPr>
          </a:p>
          <a:p>
            <a:endParaRPr lang="en-US" dirty="0"/>
          </a:p>
        </p:txBody>
      </p:sp>
    </p:spTree>
    <p:extLst>
      <p:ext uri="{BB962C8B-B14F-4D97-AF65-F5344CB8AC3E}">
        <p14:creationId xmlns:p14="http://schemas.microsoft.com/office/powerpoint/2010/main" val="10903465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xmlns="" id="{0CB98198-CEAD-46A8-8E5E-CBE5D25067E7}"/>
              </a:ext>
            </a:extLst>
          </p:cNvPr>
          <p:cNvSpPr>
            <a:spLocks noGrp="1"/>
          </p:cNvSpPr>
          <p:nvPr>
            <p:ph type="title"/>
          </p:nvPr>
        </p:nvSpPr>
        <p:spPr/>
        <p:txBody>
          <a:bodyPr/>
          <a:lstStyle/>
          <a:p>
            <a:r>
              <a:rPr lang="id-ID" altLang="en-US" sz="4000" b="1">
                <a:solidFill>
                  <a:srgbClr val="FF6600"/>
                </a:solidFill>
                <a:latin typeface="Calibri" panose="020F0502020204030204" pitchFamily="34" charset="0"/>
              </a:rPr>
              <a:t>Pendekatan terhadap Disabilitas</a:t>
            </a:r>
            <a:endParaRPr lang="en-US" altLang="en-US"/>
          </a:p>
        </p:txBody>
      </p:sp>
      <p:sp>
        <p:nvSpPr>
          <p:cNvPr id="25603" name="Content Placeholder 2">
            <a:extLst>
              <a:ext uri="{FF2B5EF4-FFF2-40B4-BE49-F238E27FC236}">
                <a16:creationId xmlns:a16="http://schemas.microsoft.com/office/drawing/2014/main" xmlns="" id="{62784FA8-3FF6-412C-89BB-7E4E8E71D890}"/>
              </a:ext>
            </a:extLst>
          </p:cNvPr>
          <p:cNvSpPr>
            <a:spLocks noGrp="1"/>
          </p:cNvSpPr>
          <p:nvPr>
            <p:ph idx="1"/>
          </p:nvPr>
        </p:nvSpPr>
        <p:spPr/>
        <p:txBody>
          <a:bodyPr/>
          <a:lstStyle/>
          <a:p>
            <a:pPr marL="342900" indent="-342900">
              <a:buFont typeface="Wingdings 2" panose="05020102010507070707" pitchFamily="18" charset="2"/>
              <a:buAutoNum type="arabicPeriod"/>
            </a:pPr>
            <a:r>
              <a:rPr lang="en-US" altLang="en-US" b="1" dirty="0">
                <a:latin typeface="Calibri Light" panose="020F0302020204030204" pitchFamily="34" charset="0"/>
              </a:rPr>
              <a:t>Medical</a:t>
            </a:r>
            <a:r>
              <a:rPr lang="en-US" altLang="en-US" dirty="0">
                <a:latin typeface="Calibri Light" panose="020F0302020204030204" pitchFamily="34" charset="0"/>
              </a:rPr>
              <a:t> Model – </a:t>
            </a:r>
            <a:r>
              <a:rPr lang="en-US" altLang="en-US" dirty="0" err="1">
                <a:latin typeface="Calibri Light" panose="020F0302020204030204" pitchFamily="34" charset="0"/>
              </a:rPr>
              <a:t>Disabilitas</a:t>
            </a:r>
            <a:r>
              <a:rPr lang="en-US" altLang="en-US" dirty="0">
                <a:latin typeface="Calibri Light" panose="020F0302020204030204" pitchFamily="34" charset="0"/>
              </a:rPr>
              <a:t> </a:t>
            </a:r>
            <a:r>
              <a:rPr lang="en-US" altLang="en-US" dirty="0" err="1">
                <a:latin typeface="Calibri Light" panose="020F0302020204030204" pitchFamily="34" charset="0"/>
              </a:rPr>
              <a:t>adalah</a:t>
            </a:r>
            <a:r>
              <a:rPr lang="en-US" altLang="en-US" dirty="0">
                <a:latin typeface="Calibri Light" panose="020F0302020204030204" pitchFamily="34" charset="0"/>
              </a:rPr>
              <a:t> </a:t>
            </a:r>
            <a:r>
              <a:rPr lang="en-US" altLang="en-US" dirty="0" err="1">
                <a:latin typeface="Calibri Light" panose="020F0302020204030204" pitchFamily="34" charset="0"/>
              </a:rPr>
              <a:t>kondisi</a:t>
            </a:r>
            <a:r>
              <a:rPr lang="en-US" altLang="en-US" dirty="0">
                <a:latin typeface="Calibri Light" panose="020F0302020204030204" pitchFamily="34" charset="0"/>
              </a:rPr>
              <a:t> </a:t>
            </a:r>
            <a:r>
              <a:rPr lang="en-US" altLang="en-US" dirty="0" err="1">
                <a:latin typeface="Calibri Light" panose="020F0302020204030204" pitchFamily="34" charset="0"/>
              </a:rPr>
              <a:t>kesehatan</a:t>
            </a:r>
            <a:r>
              <a:rPr lang="en-US" altLang="en-US" dirty="0">
                <a:latin typeface="Calibri Light" panose="020F0302020204030204" pitchFamily="34" charset="0"/>
              </a:rPr>
              <a:t> </a:t>
            </a:r>
            <a:r>
              <a:rPr lang="en-US" altLang="en-US" dirty="0" err="1">
                <a:latin typeface="Calibri Light" panose="020F0302020204030204" pitchFamily="34" charset="0"/>
              </a:rPr>
              <a:t>seseorang</a:t>
            </a:r>
            <a:r>
              <a:rPr lang="en-US" altLang="en-US" dirty="0">
                <a:latin typeface="Calibri Light" panose="020F0302020204030204" pitchFamily="34" charset="0"/>
              </a:rPr>
              <a:t>.</a:t>
            </a:r>
          </a:p>
          <a:p>
            <a:pPr marL="342900" indent="-342900">
              <a:buFont typeface="Wingdings 2" panose="05020102010507070707" pitchFamily="18" charset="2"/>
              <a:buAutoNum type="arabicPeriod"/>
            </a:pPr>
            <a:r>
              <a:rPr lang="en-US" altLang="en-US" b="1" dirty="0">
                <a:latin typeface="Calibri Light" panose="020F0302020204030204" pitchFamily="34" charset="0"/>
              </a:rPr>
              <a:t>Charity</a:t>
            </a:r>
            <a:r>
              <a:rPr lang="en-US" altLang="en-US" dirty="0">
                <a:latin typeface="Calibri Light" panose="020F0302020204030204" pitchFamily="34" charset="0"/>
              </a:rPr>
              <a:t> Model -  </a:t>
            </a:r>
            <a:r>
              <a:rPr lang="en-US" altLang="en-US" dirty="0" err="1">
                <a:latin typeface="Calibri Light" panose="020F0302020204030204" pitchFamily="34" charset="0"/>
              </a:rPr>
              <a:t>Penyandang</a:t>
            </a:r>
            <a:r>
              <a:rPr lang="en-US" altLang="en-US" dirty="0">
                <a:latin typeface="Calibri Light" panose="020F0302020204030204" pitchFamily="34" charset="0"/>
              </a:rPr>
              <a:t> </a:t>
            </a:r>
            <a:r>
              <a:rPr lang="en-US" altLang="en-US" dirty="0" err="1">
                <a:latin typeface="Calibri Light" panose="020F0302020204030204" pitchFamily="34" charset="0"/>
              </a:rPr>
              <a:t>disabilitas</a:t>
            </a:r>
            <a:r>
              <a:rPr lang="en-US" altLang="en-US" dirty="0">
                <a:latin typeface="Calibri Light" panose="020F0302020204030204" pitchFamily="34" charset="0"/>
              </a:rPr>
              <a:t> </a:t>
            </a:r>
            <a:r>
              <a:rPr lang="en-US" altLang="en-US" dirty="0" err="1">
                <a:latin typeface="Calibri Light" panose="020F0302020204030204" pitchFamily="34" charset="0"/>
              </a:rPr>
              <a:t>dianggap</a:t>
            </a:r>
            <a:r>
              <a:rPr lang="en-US" altLang="en-US" dirty="0">
                <a:latin typeface="Calibri Light" panose="020F0302020204030204" pitchFamily="34" charset="0"/>
              </a:rPr>
              <a:t> </a:t>
            </a:r>
            <a:r>
              <a:rPr lang="en-US" altLang="en-US" dirty="0" err="1">
                <a:latin typeface="Calibri Light" panose="020F0302020204030204" pitchFamily="34" charset="0"/>
              </a:rPr>
              <a:t>sebagai</a:t>
            </a:r>
            <a:r>
              <a:rPr lang="en-US" altLang="en-US" dirty="0">
                <a:latin typeface="Calibri Light" panose="020F0302020204030204" pitchFamily="34" charset="0"/>
              </a:rPr>
              <a:t> </a:t>
            </a:r>
            <a:r>
              <a:rPr lang="en-US" altLang="en-US" dirty="0" err="1">
                <a:latin typeface="Calibri Light" panose="020F0302020204030204" pitchFamily="34" charset="0"/>
              </a:rPr>
              <a:t>obyek</a:t>
            </a:r>
            <a:r>
              <a:rPr lang="en-US" altLang="en-US" dirty="0">
                <a:latin typeface="Calibri Light" panose="020F0302020204030204" pitchFamily="34" charset="0"/>
              </a:rPr>
              <a:t> </a:t>
            </a:r>
            <a:r>
              <a:rPr lang="en-US" altLang="en-US" dirty="0" err="1">
                <a:latin typeface="Calibri Light" panose="020F0302020204030204" pitchFamily="34" charset="0"/>
              </a:rPr>
              <a:t>belas</a:t>
            </a:r>
            <a:r>
              <a:rPr lang="en-US" altLang="en-US" dirty="0">
                <a:latin typeface="Calibri Light" panose="020F0302020204030204" pitchFamily="34" charset="0"/>
              </a:rPr>
              <a:t> </a:t>
            </a:r>
            <a:r>
              <a:rPr lang="en-US" altLang="en-US" dirty="0" err="1">
                <a:latin typeface="Calibri Light" panose="020F0302020204030204" pitchFamily="34" charset="0"/>
              </a:rPr>
              <a:t>kasihan</a:t>
            </a:r>
            <a:r>
              <a:rPr lang="en-US" altLang="en-US" dirty="0">
                <a:latin typeface="Calibri Light" panose="020F0302020204030204" pitchFamily="34" charset="0"/>
              </a:rPr>
              <a:t>/</a:t>
            </a:r>
            <a:r>
              <a:rPr lang="en-US" altLang="en-US" dirty="0" err="1">
                <a:latin typeface="Calibri Light" panose="020F0302020204030204" pitchFamily="34" charset="0"/>
              </a:rPr>
              <a:t>harus</a:t>
            </a:r>
            <a:r>
              <a:rPr lang="en-US" altLang="en-US" dirty="0">
                <a:latin typeface="Calibri Light" panose="020F0302020204030204" pitchFamily="34" charset="0"/>
              </a:rPr>
              <a:t> </a:t>
            </a:r>
            <a:r>
              <a:rPr lang="en-US" altLang="en-US" dirty="0" err="1">
                <a:latin typeface="Calibri Light" panose="020F0302020204030204" pitchFamily="34" charset="0"/>
              </a:rPr>
              <a:t>dibantu</a:t>
            </a:r>
            <a:r>
              <a:rPr lang="en-US" altLang="en-US" dirty="0">
                <a:latin typeface="Calibri Light" panose="020F0302020204030204" pitchFamily="34" charset="0"/>
              </a:rPr>
              <a:t>. </a:t>
            </a:r>
            <a:r>
              <a:rPr lang="en-US" altLang="en-US" dirty="0" err="1">
                <a:latin typeface="Calibri Light" panose="020F0302020204030204" pitchFamily="34" charset="0"/>
              </a:rPr>
              <a:t>Misal</a:t>
            </a:r>
            <a:r>
              <a:rPr lang="en-US" altLang="en-US" dirty="0">
                <a:latin typeface="Calibri Light" panose="020F0302020204030204" pitchFamily="34" charset="0"/>
              </a:rPr>
              <a:t> ada yang </a:t>
            </a:r>
            <a:r>
              <a:rPr lang="en-US" altLang="en-US" dirty="0" err="1">
                <a:latin typeface="Calibri Light" panose="020F0302020204030204" pitchFamily="34" charset="0"/>
              </a:rPr>
              <a:t>menggunakan</a:t>
            </a:r>
            <a:r>
              <a:rPr lang="en-US" altLang="en-US" dirty="0">
                <a:latin typeface="Calibri Light" panose="020F0302020204030204" pitchFamily="34" charset="0"/>
              </a:rPr>
              <a:t> </a:t>
            </a:r>
            <a:r>
              <a:rPr lang="en-US" altLang="en-US" dirty="0" err="1">
                <a:latin typeface="Calibri Light" panose="020F0302020204030204" pitchFamily="34" charset="0"/>
              </a:rPr>
              <a:t>hak</a:t>
            </a:r>
            <a:r>
              <a:rPr lang="en-US" altLang="en-US" dirty="0">
                <a:latin typeface="Calibri Light" panose="020F0302020204030204" pitchFamily="34" charset="0"/>
              </a:rPr>
              <a:t> </a:t>
            </a:r>
            <a:r>
              <a:rPr lang="en-US" altLang="en-US" dirty="0" err="1">
                <a:latin typeface="Calibri Light" panose="020F0302020204030204" pitchFamily="34" charset="0"/>
              </a:rPr>
              <a:t>pilih</a:t>
            </a:r>
            <a:r>
              <a:rPr lang="en-US" altLang="en-US" dirty="0">
                <a:latin typeface="Calibri Light" panose="020F0302020204030204" pitchFamily="34" charset="0"/>
              </a:rPr>
              <a:t> di TPS </a:t>
            </a:r>
            <a:r>
              <a:rPr lang="en-US" altLang="en-US" dirty="0" err="1">
                <a:latin typeface="Calibri Light" panose="020F0302020204030204" pitchFamily="34" charset="0"/>
              </a:rPr>
              <a:t>lalu</a:t>
            </a:r>
            <a:r>
              <a:rPr lang="en-US" altLang="en-US" dirty="0">
                <a:latin typeface="Calibri Light" panose="020F0302020204030204" pitchFamily="34" charset="0"/>
              </a:rPr>
              <a:t> </a:t>
            </a:r>
            <a:r>
              <a:rPr lang="en-US" altLang="en-US" dirty="0" err="1">
                <a:latin typeface="Calibri Light" panose="020F0302020204030204" pitchFamily="34" charset="0"/>
              </a:rPr>
              <a:t>diberi</a:t>
            </a:r>
            <a:r>
              <a:rPr lang="en-US" altLang="en-US" dirty="0">
                <a:latin typeface="Calibri Light" panose="020F0302020204030204" pitchFamily="34" charset="0"/>
              </a:rPr>
              <a:t> “</a:t>
            </a:r>
            <a:r>
              <a:rPr lang="en-US" altLang="en-US" dirty="0" err="1">
                <a:latin typeface="Calibri Light" panose="020F0302020204030204" pitchFamily="34" charset="0"/>
              </a:rPr>
              <a:t>uang</a:t>
            </a:r>
            <a:r>
              <a:rPr lang="en-US" altLang="en-US" dirty="0">
                <a:latin typeface="Calibri Light" panose="020F0302020204030204" pitchFamily="34" charset="0"/>
              </a:rPr>
              <a:t>/</a:t>
            </a:r>
            <a:r>
              <a:rPr lang="en-US" altLang="en-US" dirty="0" err="1">
                <a:latin typeface="Calibri Light" panose="020F0302020204030204" pitchFamily="34" charset="0"/>
              </a:rPr>
              <a:t>sangu</a:t>
            </a:r>
            <a:r>
              <a:rPr lang="en-US" altLang="en-US" dirty="0">
                <a:latin typeface="Calibri Light" panose="020F0302020204030204" pitchFamily="34" charset="0"/>
              </a:rPr>
              <a:t>” oleh </a:t>
            </a:r>
            <a:r>
              <a:rPr lang="en-US" altLang="en-US" dirty="0" err="1">
                <a:latin typeface="Calibri Light" panose="020F0302020204030204" pitchFamily="34" charset="0"/>
              </a:rPr>
              <a:t>mereka</a:t>
            </a:r>
            <a:r>
              <a:rPr lang="en-US" altLang="en-US" dirty="0">
                <a:latin typeface="Calibri Light" panose="020F0302020204030204" pitchFamily="34" charset="0"/>
              </a:rPr>
              <a:t> yang ada di TPS.</a:t>
            </a:r>
          </a:p>
          <a:p>
            <a:pPr marL="342900" indent="-342900">
              <a:buFont typeface="Wingdings 2" panose="05020102010507070707" pitchFamily="18" charset="2"/>
              <a:buAutoNum type="arabicPeriod"/>
            </a:pPr>
            <a:r>
              <a:rPr lang="en-US" altLang="en-US" b="1" dirty="0">
                <a:latin typeface="Calibri Light" panose="020F0302020204030204" pitchFamily="34" charset="0"/>
              </a:rPr>
              <a:t>Social </a:t>
            </a:r>
            <a:r>
              <a:rPr lang="en-US" altLang="en-US" dirty="0">
                <a:latin typeface="Calibri Light" panose="020F0302020204030204" pitchFamily="34" charset="0"/>
              </a:rPr>
              <a:t>Model – </a:t>
            </a:r>
            <a:r>
              <a:rPr lang="en-US" altLang="en-US" dirty="0" err="1">
                <a:latin typeface="Calibri Light" panose="020F0302020204030204" pitchFamily="34" charset="0"/>
              </a:rPr>
              <a:t>Disabilitas</a:t>
            </a:r>
            <a:r>
              <a:rPr lang="en-US" altLang="en-US" dirty="0">
                <a:latin typeface="Calibri Light" panose="020F0302020204030204" pitchFamily="34" charset="0"/>
              </a:rPr>
              <a:t> ada </a:t>
            </a:r>
            <a:r>
              <a:rPr lang="en-US" altLang="en-US" dirty="0" err="1">
                <a:latin typeface="Calibri Light" panose="020F0302020204030204" pitchFamily="34" charset="0"/>
              </a:rPr>
              <a:t>saat</a:t>
            </a:r>
            <a:r>
              <a:rPr lang="en-US" altLang="en-US" dirty="0">
                <a:latin typeface="Calibri Light" panose="020F0302020204030204" pitchFamily="34" charset="0"/>
              </a:rPr>
              <a:t> </a:t>
            </a:r>
            <a:r>
              <a:rPr lang="en-US" altLang="en-US" dirty="0" err="1">
                <a:latin typeface="Calibri Light" panose="020F0302020204030204" pitchFamily="34" charset="0"/>
              </a:rPr>
              <a:t>masyarakat</a:t>
            </a:r>
            <a:r>
              <a:rPr lang="en-US" altLang="en-US" dirty="0">
                <a:latin typeface="Calibri Light" panose="020F0302020204030204" pitchFamily="34" charset="0"/>
              </a:rPr>
              <a:t> </a:t>
            </a:r>
            <a:r>
              <a:rPr lang="en-US" altLang="en-US" dirty="0" err="1">
                <a:latin typeface="Calibri Light" panose="020F0302020204030204" pitchFamily="34" charset="0"/>
              </a:rPr>
              <a:t>tidak</a:t>
            </a:r>
            <a:r>
              <a:rPr lang="en-US" altLang="en-US" dirty="0">
                <a:latin typeface="Calibri Light" panose="020F0302020204030204" pitchFamily="34" charset="0"/>
              </a:rPr>
              <a:t> </a:t>
            </a:r>
            <a:r>
              <a:rPr lang="en-US" altLang="en-US" dirty="0" err="1">
                <a:latin typeface="Calibri Light" panose="020F0302020204030204" pitchFamily="34" charset="0"/>
              </a:rPr>
              <a:t>mengakomodasi</a:t>
            </a:r>
            <a:r>
              <a:rPr lang="en-US" altLang="en-US" dirty="0">
                <a:latin typeface="Calibri Light" panose="020F0302020204030204" pitchFamily="34" charset="0"/>
              </a:rPr>
              <a:t> </a:t>
            </a:r>
            <a:r>
              <a:rPr lang="en-US" altLang="en-US" dirty="0" err="1">
                <a:latin typeface="Calibri Light" panose="020F0302020204030204" pitchFamily="34" charset="0"/>
              </a:rPr>
              <a:t>kebutuhan</a:t>
            </a:r>
            <a:r>
              <a:rPr lang="en-US" altLang="en-US" dirty="0">
                <a:latin typeface="Calibri Light" panose="020F0302020204030204" pitchFamily="34" charset="0"/>
              </a:rPr>
              <a:t> </a:t>
            </a:r>
            <a:r>
              <a:rPr lang="en-US" altLang="en-US" dirty="0" err="1">
                <a:latin typeface="Calibri Light" panose="020F0302020204030204" pitchFamily="34" charset="0"/>
              </a:rPr>
              <a:t>penyandang</a:t>
            </a:r>
            <a:r>
              <a:rPr lang="en-US" altLang="en-US" dirty="0">
                <a:latin typeface="Calibri Light" panose="020F0302020204030204" pitchFamily="34" charset="0"/>
              </a:rPr>
              <a:t> </a:t>
            </a:r>
            <a:r>
              <a:rPr lang="en-US" altLang="en-US" dirty="0" err="1">
                <a:latin typeface="Calibri Light" panose="020F0302020204030204" pitchFamily="34" charset="0"/>
              </a:rPr>
              <a:t>disabilitas</a:t>
            </a:r>
            <a:r>
              <a:rPr lang="en-US" altLang="en-US" dirty="0">
                <a:latin typeface="Calibri Light" panose="020F0302020204030204" pitchFamily="34" charset="0"/>
              </a:rPr>
              <a:t>.</a:t>
            </a:r>
          </a:p>
          <a:p>
            <a:pPr marL="342900" indent="-342900">
              <a:buFont typeface="Wingdings 2" panose="05020102010507070707" pitchFamily="18" charset="2"/>
              <a:buAutoNum type="arabicPeriod"/>
            </a:pPr>
            <a:r>
              <a:rPr lang="en-US" altLang="en-US" b="1" dirty="0">
                <a:latin typeface="Calibri Light" panose="020F0302020204030204" pitchFamily="34" charset="0"/>
              </a:rPr>
              <a:t>Right Based </a:t>
            </a:r>
            <a:r>
              <a:rPr lang="en-US" altLang="en-US" dirty="0">
                <a:latin typeface="Calibri Light" panose="020F0302020204030204" pitchFamily="34" charset="0"/>
              </a:rPr>
              <a:t>Model – </a:t>
            </a:r>
            <a:r>
              <a:rPr lang="en-US" altLang="en-US" dirty="0" err="1">
                <a:latin typeface="Calibri Light" panose="020F0302020204030204" pitchFamily="34" charset="0"/>
              </a:rPr>
              <a:t>Penyandang</a:t>
            </a:r>
            <a:r>
              <a:rPr lang="en-US" altLang="en-US" dirty="0">
                <a:latin typeface="Calibri Light" panose="020F0302020204030204" pitchFamily="34" charset="0"/>
              </a:rPr>
              <a:t> </a:t>
            </a:r>
            <a:r>
              <a:rPr lang="en-US" altLang="en-US" dirty="0" err="1">
                <a:latin typeface="Calibri Light" panose="020F0302020204030204" pitchFamily="34" charset="0"/>
              </a:rPr>
              <a:t>disabilitas</a:t>
            </a:r>
            <a:r>
              <a:rPr lang="en-US" altLang="en-US" dirty="0">
                <a:latin typeface="Calibri Light" panose="020F0302020204030204" pitchFamily="34" charset="0"/>
              </a:rPr>
              <a:t> </a:t>
            </a:r>
            <a:r>
              <a:rPr lang="en-US" altLang="en-US" dirty="0" err="1">
                <a:latin typeface="Calibri Light" panose="020F0302020204030204" pitchFamily="34" charset="0"/>
              </a:rPr>
              <a:t>memiliki</a:t>
            </a:r>
            <a:r>
              <a:rPr lang="en-US" altLang="en-US" dirty="0">
                <a:latin typeface="Calibri Light" panose="020F0302020204030204" pitchFamily="34" charset="0"/>
              </a:rPr>
              <a:t> </a:t>
            </a:r>
            <a:r>
              <a:rPr lang="en-US" altLang="en-US" dirty="0" err="1">
                <a:latin typeface="Calibri Light" panose="020F0302020204030204" pitchFamily="34" charset="0"/>
              </a:rPr>
              <a:t>hak</a:t>
            </a:r>
            <a:r>
              <a:rPr lang="en-US" altLang="en-US" dirty="0">
                <a:latin typeface="Calibri Light" panose="020F0302020204030204" pitchFamily="34" charset="0"/>
              </a:rPr>
              <a:t> yang </a:t>
            </a:r>
            <a:r>
              <a:rPr lang="en-US" altLang="en-US" dirty="0" err="1">
                <a:latin typeface="Calibri Light" panose="020F0302020204030204" pitchFamily="34" charset="0"/>
              </a:rPr>
              <a:t>sama</a:t>
            </a:r>
            <a:r>
              <a:rPr lang="en-US" altLang="en-US" dirty="0">
                <a:latin typeface="Calibri Light" panose="020F0302020204030204" pitchFamily="34" charset="0"/>
              </a:rPr>
              <a:t> </a:t>
            </a:r>
            <a:r>
              <a:rPr lang="en-US" altLang="en-US" dirty="0" err="1">
                <a:latin typeface="Calibri Light" panose="020F0302020204030204" pitchFamily="34" charset="0"/>
              </a:rPr>
              <a:t>seperti</a:t>
            </a:r>
            <a:r>
              <a:rPr lang="en-US" altLang="en-US" dirty="0">
                <a:latin typeface="Calibri Light" panose="020F0302020204030204" pitchFamily="34" charset="0"/>
              </a:rPr>
              <a:t> non </a:t>
            </a:r>
            <a:r>
              <a:rPr lang="en-US" altLang="en-US" dirty="0" err="1">
                <a:latin typeface="Calibri Light" panose="020F0302020204030204" pitchFamily="34" charset="0"/>
              </a:rPr>
              <a:t>disabilitas</a:t>
            </a:r>
            <a:r>
              <a:rPr lang="en-US" altLang="en-US" dirty="0">
                <a:latin typeface="Calibri Light" panose="020F0302020204030204" pitchFamily="34" charset="0"/>
              </a:rPr>
              <a:t> </a:t>
            </a:r>
            <a:r>
              <a:rPr lang="en-US" altLang="en-US" dirty="0" err="1">
                <a:latin typeface="Calibri Light" panose="020F0302020204030204" pitchFamily="34" charset="0"/>
              </a:rPr>
              <a:t>dalam</a:t>
            </a:r>
            <a:r>
              <a:rPr lang="en-US" altLang="en-US" dirty="0">
                <a:latin typeface="Calibri Light" panose="020F0302020204030204" pitchFamily="34" charset="0"/>
              </a:rPr>
              <a:t> </a:t>
            </a:r>
            <a:r>
              <a:rPr lang="en-US" altLang="en-US" dirty="0" err="1">
                <a:latin typeface="Calibri Light" panose="020F0302020204030204" pitchFamily="34" charset="0"/>
              </a:rPr>
              <a:t>kehidupannya</a:t>
            </a:r>
            <a:r>
              <a:rPr lang="en-US" altLang="en-US" dirty="0">
                <a:latin typeface="Calibri Light" panose="020F0302020204030204" pitchFamily="34" charset="0"/>
              </a:rPr>
              <a:t> (</a:t>
            </a:r>
            <a:r>
              <a:rPr lang="en-US" altLang="en-US" dirty="0" err="1">
                <a:latin typeface="Calibri Light" panose="020F0302020204030204" pitchFamily="34" charset="0"/>
              </a:rPr>
              <a:t>Konvensi</a:t>
            </a:r>
            <a:r>
              <a:rPr lang="en-US" altLang="en-US" dirty="0">
                <a:latin typeface="Calibri Light" panose="020F0302020204030204" pitchFamily="34" charset="0"/>
              </a:rPr>
              <a:t> </a:t>
            </a:r>
            <a:r>
              <a:rPr lang="en-US" altLang="en-US" dirty="0" err="1">
                <a:latin typeface="Calibri Light" panose="020F0302020204030204" pitchFamily="34" charset="0"/>
              </a:rPr>
              <a:t>Hak-Hak</a:t>
            </a:r>
            <a:r>
              <a:rPr lang="en-US" altLang="en-US" dirty="0">
                <a:latin typeface="Calibri Light" panose="020F0302020204030204" pitchFamily="34" charset="0"/>
              </a:rPr>
              <a:t> </a:t>
            </a:r>
            <a:r>
              <a:rPr lang="en-US" altLang="en-US" dirty="0" err="1">
                <a:latin typeface="Calibri Light" panose="020F0302020204030204" pitchFamily="34" charset="0"/>
              </a:rPr>
              <a:t>Penyandang</a:t>
            </a:r>
            <a:r>
              <a:rPr lang="en-US" altLang="en-US" dirty="0">
                <a:latin typeface="Calibri Light" panose="020F0302020204030204" pitchFamily="34" charset="0"/>
              </a:rPr>
              <a:t> </a:t>
            </a:r>
            <a:r>
              <a:rPr lang="en-US" altLang="en-US" dirty="0" err="1">
                <a:latin typeface="Calibri Light" panose="020F0302020204030204" pitchFamily="34" charset="0"/>
              </a:rPr>
              <a:t>Disabilitas</a:t>
            </a:r>
            <a:r>
              <a:rPr lang="en-US" altLang="en-US" dirty="0">
                <a:latin typeface="Calibri Light" panose="020F0302020204030204" pitchFamily="34" charset="0"/>
              </a:rPr>
              <a:t>). </a:t>
            </a:r>
          </a:p>
          <a:p>
            <a:pPr marL="342900" indent="-342900"/>
            <a:endParaRPr lang="en-US"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xmlns="" id="{CAA5D9C2-B810-4B60-81A8-70F0841D7705}"/>
              </a:ext>
            </a:extLst>
          </p:cNvPr>
          <p:cNvSpPr>
            <a:spLocks noGrp="1"/>
          </p:cNvSpPr>
          <p:nvPr>
            <p:ph type="title"/>
          </p:nvPr>
        </p:nvSpPr>
        <p:spPr/>
        <p:txBody>
          <a:bodyPr/>
          <a:lstStyle/>
          <a:p>
            <a:r>
              <a:rPr lang="en-GB" altLang="en-US" sz="4000" b="1">
                <a:latin typeface="Candara" panose="020E0502030303020204" pitchFamily="34" charset="0"/>
              </a:rPr>
              <a:t>HAMBATAN DALAM PEMILU</a:t>
            </a:r>
            <a:endParaRPr lang="en-US" altLang="en-US" sz="4000" b="1">
              <a:latin typeface="Candara" panose="020E0502030303020204" pitchFamily="34" charset="0"/>
            </a:endParaRPr>
          </a:p>
        </p:txBody>
      </p:sp>
      <p:sp>
        <p:nvSpPr>
          <p:cNvPr id="35843" name="Content Placeholder 2">
            <a:extLst>
              <a:ext uri="{FF2B5EF4-FFF2-40B4-BE49-F238E27FC236}">
                <a16:creationId xmlns:a16="http://schemas.microsoft.com/office/drawing/2014/main" xmlns="" id="{6BFD4588-FA30-4681-B462-F44A33271334}"/>
              </a:ext>
            </a:extLst>
          </p:cNvPr>
          <p:cNvSpPr>
            <a:spLocks noGrp="1"/>
          </p:cNvSpPr>
          <p:nvPr>
            <p:ph idx="1"/>
          </p:nvPr>
        </p:nvSpPr>
        <p:spPr/>
        <p:txBody>
          <a:bodyPr>
            <a:normAutofit fontScale="92500" lnSpcReduction="10000"/>
          </a:bodyPr>
          <a:lstStyle/>
          <a:p>
            <a:pPr marL="457200" indent="-457200">
              <a:buFont typeface="Century Gothic" panose="020B0502020202020204" pitchFamily="34" charset="0"/>
              <a:buAutoNum type="arabicPeriod"/>
            </a:pPr>
            <a:r>
              <a:rPr lang="en-GB" altLang="en-US" dirty="0"/>
              <a:t>HAMBATAN HUKUM: </a:t>
            </a:r>
            <a:r>
              <a:rPr lang="en-GB" altLang="en-US" dirty="0" err="1"/>
              <a:t>Pemahaman</a:t>
            </a:r>
            <a:r>
              <a:rPr lang="en-GB" altLang="en-US" dirty="0"/>
              <a:t> </a:t>
            </a:r>
            <a:r>
              <a:rPr lang="en-GB" altLang="en-US" dirty="0" err="1"/>
              <a:t>terhadap</a:t>
            </a:r>
            <a:r>
              <a:rPr lang="en-GB" altLang="en-US" dirty="0"/>
              <a:t> </a:t>
            </a:r>
            <a:r>
              <a:rPr lang="en-GB" altLang="en-US" dirty="0" err="1"/>
              <a:t>Undang-Undang</a:t>
            </a:r>
            <a:r>
              <a:rPr lang="en-GB" altLang="en-US" dirty="0"/>
              <a:t> dan </a:t>
            </a:r>
            <a:r>
              <a:rPr lang="en-GB" altLang="en-US" dirty="0" err="1"/>
              <a:t>Konvensi</a:t>
            </a:r>
            <a:r>
              <a:rPr lang="en-GB" altLang="en-US" dirty="0"/>
              <a:t> </a:t>
            </a:r>
            <a:r>
              <a:rPr lang="en-GB" altLang="en-US" dirty="0" err="1"/>
              <a:t>mengenai</a:t>
            </a:r>
            <a:r>
              <a:rPr lang="en-GB" altLang="en-US" dirty="0"/>
              <a:t> </a:t>
            </a:r>
            <a:r>
              <a:rPr lang="en-GB" altLang="en-US" dirty="0" err="1"/>
              <a:t>hak-hak</a:t>
            </a:r>
            <a:r>
              <a:rPr lang="en-GB" altLang="en-US" dirty="0"/>
              <a:t> </a:t>
            </a:r>
            <a:r>
              <a:rPr lang="en-GB" altLang="en-US" dirty="0" err="1"/>
              <a:t>penyandang</a:t>
            </a:r>
            <a:r>
              <a:rPr lang="en-GB" altLang="en-US" dirty="0"/>
              <a:t> </a:t>
            </a:r>
            <a:r>
              <a:rPr lang="en-GB" altLang="en-US" dirty="0" err="1"/>
              <a:t>disabilitas</a:t>
            </a:r>
            <a:r>
              <a:rPr lang="en-GB" altLang="en-US" dirty="0"/>
              <a:t> </a:t>
            </a:r>
            <a:r>
              <a:rPr lang="en-GB" altLang="en-US" dirty="0" err="1"/>
              <a:t>masih</a:t>
            </a:r>
            <a:r>
              <a:rPr lang="en-GB" altLang="en-US" dirty="0"/>
              <a:t> </a:t>
            </a:r>
            <a:r>
              <a:rPr lang="en-GB" altLang="en-US" dirty="0" err="1"/>
              <a:t>terbatas</a:t>
            </a:r>
            <a:r>
              <a:rPr lang="en-GB" altLang="en-US" dirty="0"/>
              <a:t>.</a:t>
            </a:r>
          </a:p>
          <a:p>
            <a:pPr marL="457200" indent="-457200">
              <a:buFont typeface="Century Gothic" panose="020B0502020202020204" pitchFamily="34" charset="0"/>
              <a:buAutoNum type="arabicPeriod"/>
            </a:pPr>
            <a:r>
              <a:rPr lang="en-GB" altLang="en-US" dirty="0"/>
              <a:t>HAMBATAN INFORMASI: Pendidikan </a:t>
            </a:r>
            <a:r>
              <a:rPr lang="en-GB" altLang="en-US" dirty="0" err="1"/>
              <a:t>Pemilih</a:t>
            </a:r>
            <a:r>
              <a:rPr lang="en-GB" altLang="en-US" dirty="0"/>
              <a:t> di Media dan juga </a:t>
            </a:r>
            <a:r>
              <a:rPr lang="en-GB" altLang="en-US" dirty="0" err="1"/>
              <a:t>berbagai</a:t>
            </a:r>
            <a:r>
              <a:rPr lang="en-GB" altLang="en-US" dirty="0"/>
              <a:t> </a:t>
            </a:r>
            <a:r>
              <a:rPr lang="en-GB" altLang="en-US" dirty="0" err="1"/>
              <a:t>informasi</a:t>
            </a:r>
            <a:r>
              <a:rPr lang="en-GB" altLang="en-US" dirty="0"/>
              <a:t> </a:t>
            </a:r>
            <a:r>
              <a:rPr lang="en-GB" altLang="en-US" dirty="0" err="1"/>
              <a:t>kepemiluan</a:t>
            </a:r>
            <a:r>
              <a:rPr lang="en-GB" altLang="en-US" dirty="0"/>
              <a:t> </a:t>
            </a:r>
            <a:r>
              <a:rPr lang="en-GB" altLang="en-US" dirty="0" err="1"/>
              <a:t>belum</a:t>
            </a:r>
            <a:r>
              <a:rPr lang="en-GB" altLang="en-US" dirty="0"/>
              <a:t> </a:t>
            </a:r>
            <a:r>
              <a:rPr lang="en-GB" altLang="en-US" dirty="0" err="1"/>
              <a:t>dapat</a:t>
            </a:r>
            <a:r>
              <a:rPr lang="en-GB" altLang="en-US" dirty="0"/>
              <a:t> </a:t>
            </a:r>
            <a:r>
              <a:rPr lang="en-GB" altLang="en-US" dirty="0" err="1"/>
              <a:t>diakses</a:t>
            </a:r>
            <a:r>
              <a:rPr lang="en-GB" altLang="en-US" dirty="0"/>
              <a:t>/</a:t>
            </a:r>
            <a:r>
              <a:rPr lang="en-GB" altLang="en-US" dirty="0" err="1"/>
              <a:t>belum</a:t>
            </a:r>
            <a:r>
              <a:rPr lang="en-GB" altLang="en-US" dirty="0"/>
              <a:t> </a:t>
            </a:r>
            <a:r>
              <a:rPr lang="en-GB" altLang="en-US" dirty="0" err="1"/>
              <a:t>aksesibel</a:t>
            </a:r>
            <a:r>
              <a:rPr lang="en-GB" altLang="en-US" dirty="0"/>
              <a:t> </a:t>
            </a:r>
            <a:r>
              <a:rPr lang="en-GB" altLang="en-US" dirty="0" err="1"/>
              <a:t>untuk</a:t>
            </a:r>
            <a:r>
              <a:rPr lang="en-GB" altLang="en-US" dirty="0"/>
              <a:t> tuna </a:t>
            </a:r>
            <a:r>
              <a:rPr lang="en-GB" altLang="en-US" dirty="0" err="1"/>
              <a:t>rungu</a:t>
            </a:r>
            <a:r>
              <a:rPr lang="en-GB" altLang="en-US" dirty="0"/>
              <a:t> dan tuna </a:t>
            </a:r>
            <a:r>
              <a:rPr lang="en-GB" altLang="en-US" dirty="0" err="1"/>
              <a:t>netra</a:t>
            </a:r>
            <a:r>
              <a:rPr lang="en-GB" altLang="en-US" dirty="0"/>
              <a:t>.</a:t>
            </a:r>
          </a:p>
          <a:p>
            <a:pPr marL="457200" indent="-457200">
              <a:buFont typeface="Century Gothic" panose="020B0502020202020204" pitchFamily="34" charset="0"/>
              <a:buAutoNum type="arabicPeriod"/>
            </a:pPr>
            <a:r>
              <a:rPr lang="en-GB" altLang="en-US" dirty="0"/>
              <a:t>HAMBATAN FISIK: </a:t>
            </a:r>
            <a:r>
              <a:rPr lang="en-GB" altLang="en-US" dirty="0" err="1"/>
              <a:t>Lokasi</a:t>
            </a:r>
            <a:r>
              <a:rPr lang="en-GB" altLang="en-US" dirty="0"/>
              <a:t> dan </a:t>
            </a:r>
            <a:r>
              <a:rPr lang="en-GB" altLang="en-US" dirty="0" err="1"/>
              <a:t>disain</a:t>
            </a:r>
            <a:r>
              <a:rPr lang="en-GB" altLang="en-US" dirty="0"/>
              <a:t> TPS yang </a:t>
            </a:r>
            <a:r>
              <a:rPr lang="en-GB" altLang="en-US" dirty="0" err="1"/>
              <a:t>tidak</a:t>
            </a:r>
            <a:r>
              <a:rPr lang="en-GB" altLang="en-US" dirty="0"/>
              <a:t> </a:t>
            </a:r>
            <a:r>
              <a:rPr lang="en-GB" altLang="en-US" dirty="0" err="1"/>
              <a:t>aksesibel</a:t>
            </a:r>
            <a:r>
              <a:rPr lang="en-GB" altLang="en-US" dirty="0"/>
              <a:t>.</a:t>
            </a:r>
          </a:p>
          <a:p>
            <a:pPr marL="457200" indent="-457200">
              <a:buFont typeface="Century Gothic" panose="020B0502020202020204" pitchFamily="34" charset="0"/>
              <a:buAutoNum type="arabicPeriod"/>
            </a:pPr>
            <a:r>
              <a:rPr lang="en-GB" altLang="en-US" dirty="0"/>
              <a:t>HAMBATAN SIKAP: </a:t>
            </a:r>
            <a:r>
              <a:rPr lang="en-GB" altLang="en-US" dirty="0" err="1"/>
              <a:t>Stigmatisasi</a:t>
            </a:r>
            <a:r>
              <a:rPr lang="en-GB" altLang="en-US" dirty="0"/>
              <a:t> </a:t>
            </a:r>
            <a:r>
              <a:rPr lang="en-GB" altLang="en-US" dirty="0" err="1"/>
              <a:t>terhadap</a:t>
            </a:r>
            <a:r>
              <a:rPr lang="en-GB" altLang="en-US" dirty="0"/>
              <a:t> </a:t>
            </a:r>
            <a:r>
              <a:rPr lang="en-GB" altLang="en-US" dirty="0" err="1"/>
              <a:t>penyandang</a:t>
            </a:r>
            <a:r>
              <a:rPr lang="en-GB" altLang="en-US" dirty="0"/>
              <a:t> </a:t>
            </a:r>
            <a:r>
              <a:rPr lang="en-GB" altLang="en-US" dirty="0" err="1"/>
              <a:t>disabilitas</a:t>
            </a:r>
            <a:r>
              <a:rPr lang="en-GB" altLang="en-US" dirty="0"/>
              <a:t>.</a:t>
            </a:r>
          </a:p>
          <a:p>
            <a:pPr marL="457200" indent="-457200">
              <a:buFont typeface="Century Gothic" panose="020B0502020202020204" pitchFamily="34" charset="0"/>
              <a:buAutoNum type="arabicPeriod"/>
            </a:pPr>
            <a:endParaRPr lang="en-GB" altLang="en-US" dirty="0"/>
          </a:p>
          <a:p>
            <a:pPr marL="0" indent="0">
              <a:buNone/>
            </a:pPr>
            <a:r>
              <a:rPr lang="en-US" dirty="0" err="1">
                <a:latin typeface="Calibri" panose="020F0502020204030204" pitchFamily="34" charset="0"/>
                <a:cs typeface="Calibri" panose="020F0502020204030204" pitchFamily="34" charset="0"/>
              </a:rPr>
              <a:t>Mengapa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diperlukan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Aksesibilitas</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dalam</a:t>
            </a:r>
            <a:r>
              <a:rPr lang="en-US" dirty="0">
                <a:latin typeface="Calibri" panose="020F0502020204030204" pitchFamily="34" charset="0"/>
                <a:cs typeface="Calibri" panose="020F0502020204030204" pitchFamily="34" charset="0"/>
              </a:rPr>
              <a:t> Pemilu: </a:t>
            </a:r>
            <a:r>
              <a:rPr lang="en-US" dirty="0" err="1">
                <a:latin typeface="Calibri" panose="020F0502020204030204" pitchFamily="34" charset="0"/>
                <a:cs typeface="Calibri" panose="020F0502020204030204" pitchFamily="34" charset="0"/>
              </a:rPr>
              <a:t>Menjamin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penyandang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disabilitas</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dapat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berpartisipasi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dengan</a:t>
            </a:r>
            <a:r>
              <a:rPr lang="en-US" dirty="0">
                <a:latin typeface="Calibri" panose="020F0502020204030204" pitchFamily="34" charset="0"/>
                <a:cs typeface="Calibri" panose="020F0502020204030204" pitchFamily="34" charset="0"/>
              </a:rPr>
              <a:t> </a:t>
            </a:r>
            <a:r>
              <a:rPr lang="en-US" b="1" dirty="0" err="1">
                <a:latin typeface="Calibri" panose="020F0502020204030204" pitchFamily="34" charset="0"/>
                <a:cs typeface="Calibri" panose="020F0502020204030204" pitchFamily="34" charset="0"/>
              </a:rPr>
              <a:t>bebas</a:t>
            </a:r>
            <a:r>
              <a:rPr lang="en-US" b="1" dirty="0">
                <a:latin typeface="Calibri" panose="020F0502020204030204" pitchFamily="34" charset="0"/>
                <a:cs typeface="Calibri" panose="020F0502020204030204" pitchFamily="34" charset="0"/>
              </a:rPr>
              <a:t>, </a:t>
            </a:r>
            <a:r>
              <a:rPr lang="en-US" b="1" dirty="0" err="1">
                <a:latin typeface="Calibri" panose="020F0502020204030204" pitchFamily="34" charset="0"/>
                <a:cs typeface="Calibri" panose="020F0502020204030204" pitchFamily="34" charset="0"/>
              </a:rPr>
              <a:t>langsung</a:t>
            </a:r>
            <a:r>
              <a:rPr lang="en-US" b="1" dirty="0">
                <a:latin typeface="Calibri" panose="020F0502020204030204" pitchFamily="34" charset="0"/>
                <a:cs typeface="Calibri" panose="020F0502020204030204" pitchFamily="34" charset="0"/>
              </a:rPr>
              <a:t> dan </a:t>
            </a:r>
            <a:r>
              <a:rPr lang="en-US" b="1" dirty="0" err="1">
                <a:latin typeface="Calibri" panose="020F0502020204030204" pitchFamily="34" charset="0"/>
                <a:cs typeface="Calibri" panose="020F0502020204030204" pitchFamily="34" charset="0"/>
              </a:rPr>
              <a:t>tanpa</a:t>
            </a:r>
            <a:r>
              <a:rPr lang="en-US" b="1" dirty="0">
                <a:latin typeface="Calibri" panose="020F0502020204030204" pitchFamily="34" charset="0"/>
                <a:cs typeface="Calibri" panose="020F0502020204030204" pitchFamily="34" charset="0"/>
              </a:rPr>
              <a:t> </a:t>
            </a:r>
            <a:r>
              <a:rPr lang="en-US" b="1" dirty="0" err="1">
                <a:latin typeface="Calibri" panose="020F0502020204030204" pitchFamily="34" charset="0"/>
                <a:cs typeface="Calibri" panose="020F0502020204030204" pitchFamily="34" charset="0"/>
              </a:rPr>
              <a:t>hambatan</a:t>
            </a:r>
            <a:r>
              <a:rPr lang="en-US" b="1"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dalam</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suatu</a:t>
            </a:r>
            <a:r>
              <a:rPr lang="en-US" dirty="0">
                <a:latin typeface="Calibri" panose="020F0502020204030204" pitchFamily="34" charset="0"/>
                <a:cs typeface="Calibri" panose="020F0502020204030204" pitchFamily="34" charset="0"/>
              </a:rPr>
              <a:t> proses </a:t>
            </a:r>
            <a:r>
              <a:rPr lang="en-US" dirty="0" err="1">
                <a:latin typeface="Calibri" panose="020F0502020204030204" pitchFamily="34" charset="0"/>
                <a:cs typeface="Calibri" panose="020F0502020204030204" pitchFamily="34" charset="0"/>
              </a:rPr>
              <a:t>politik</a:t>
            </a:r>
            <a:r>
              <a:rPr lang="en-US" dirty="0">
                <a:latin typeface="Calibri" panose="020F0502020204030204" pitchFamily="34" charset="0"/>
                <a:cs typeface="Calibri" panose="020F0502020204030204" pitchFamily="34" charset="0"/>
              </a:rPr>
              <a:t>.</a:t>
            </a:r>
          </a:p>
          <a:p>
            <a:pPr marL="0" indent="0">
              <a:buNone/>
            </a:pPr>
            <a:endParaRPr lang="en-US"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E38E06-E85B-464F-99DE-7C19DD4C8DE8}"/>
              </a:ext>
            </a:extLst>
          </p:cNvPr>
          <p:cNvSpPr>
            <a:spLocks noGrp="1"/>
          </p:cNvSpPr>
          <p:nvPr>
            <p:ph type="title"/>
          </p:nvPr>
        </p:nvSpPr>
        <p:spPr/>
        <p:txBody>
          <a:bodyPr/>
          <a:lstStyle/>
          <a:p>
            <a:r>
              <a:rPr lang="en-US" dirty="0" err="1"/>
              <a:t>Konklusi</a:t>
            </a:r>
            <a:endParaRPr lang="en-US" dirty="0"/>
          </a:p>
        </p:txBody>
      </p:sp>
      <p:sp>
        <p:nvSpPr>
          <p:cNvPr id="3" name="Content Placeholder 2">
            <a:extLst>
              <a:ext uri="{FF2B5EF4-FFF2-40B4-BE49-F238E27FC236}">
                <a16:creationId xmlns:a16="http://schemas.microsoft.com/office/drawing/2014/main" xmlns="" id="{FE3959CF-2D3F-41B8-8827-6A38B3F56EEE}"/>
              </a:ext>
            </a:extLst>
          </p:cNvPr>
          <p:cNvSpPr>
            <a:spLocks noGrp="1"/>
          </p:cNvSpPr>
          <p:nvPr>
            <p:ph idx="1"/>
          </p:nvPr>
        </p:nvSpPr>
        <p:spPr/>
        <p:txBody>
          <a:bodyPr>
            <a:normAutofit fontScale="77500" lnSpcReduction="20000"/>
          </a:bodyPr>
          <a:lstStyle/>
          <a:p>
            <a:r>
              <a:rPr lang="en-US" altLang="en-US" dirty="0">
                <a:solidFill>
                  <a:srgbClr val="000000"/>
                </a:solidFill>
                <a:latin typeface="Calibri" panose="020F0502020204030204" pitchFamily="34" charset="0"/>
              </a:rPr>
              <a:t>Pemilu </a:t>
            </a:r>
            <a:r>
              <a:rPr lang="en-US" altLang="en-US" dirty="0" err="1">
                <a:solidFill>
                  <a:srgbClr val="000000"/>
                </a:solidFill>
                <a:latin typeface="Calibri" panose="020F0502020204030204" pitchFamily="34" charset="0"/>
              </a:rPr>
              <a:t>memberikan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kesempatan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untuk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meningkatkan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partisipasi</a:t>
            </a:r>
            <a:r>
              <a:rPr lang="en-US" altLang="en-US" dirty="0">
                <a:solidFill>
                  <a:srgbClr val="000000"/>
                </a:solidFill>
                <a:latin typeface="Calibri" panose="020F0502020204030204" pitchFamily="34" charset="0"/>
              </a:rPr>
              <a:t> dan </a:t>
            </a:r>
            <a:r>
              <a:rPr lang="en-US" altLang="en-US" dirty="0" err="1">
                <a:solidFill>
                  <a:srgbClr val="000000"/>
                </a:solidFill>
                <a:latin typeface="Calibri" panose="020F0502020204030204" pitchFamily="34" charset="0"/>
              </a:rPr>
              <a:t>mengubah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persepsi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publik</a:t>
            </a:r>
            <a:r>
              <a:rPr lang="en-US" altLang="en-US" b="1" i="1" dirty="0">
                <a:solidFill>
                  <a:srgbClr val="000000"/>
                </a:solidFill>
                <a:latin typeface="Calibri" panose="020F0502020204030204" pitchFamily="34" charset="0"/>
              </a:rPr>
              <a:t> </a:t>
            </a:r>
            <a:r>
              <a:rPr lang="en-US" altLang="en-US" b="1" i="1" dirty="0" err="1">
                <a:solidFill>
                  <a:srgbClr val="000000"/>
                </a:solidFill>
                <a:latin typeface="Calibri" panose="020F0502020204030204" pitchFamily="34" charset="0"/>
              </a:rPr>
              <a:t>atas</a:t>
            </a:r>
            <a:r>
              <a:rPr lang="en-US" altLang="en-US" b="1" i="1" dirty="0">
                <a:solidFill>
                  <a:srgbClr val="000000"/>
                </a:solidFill>
                <a:latin typeface="Calibri" panose="020F0502020204030204" pitchFamily="34" charset="0"/>
              </a:rPr>
              <a:t> </a:t>
            </a:r>
            <a:r>
              <a:rPr lang="en-US" altLang="en-US" b="1" i="1" dirty="0" err="1">
                <a:solidFill>
                  <a:srgbClr val="000000"/>
                </a:solidFill>
                <a:latin typeface="Calibri" panose="020F0502020204030204" pitchFamily="34" charset="0"/>
              </a:rPr>
              <a:t>kemampuan</a:t>
            </a:r>
            <a:r>
              <a:rPr lang="en-US" altLang="en-US" b="1" i="1" dirty="0">
                <a:solidFill>
                  <a:srgbClr val="000000"/>
                </a:solidFill>
                <a:latin typeface="Calibri" panose="020F0502020204030204" pitchFamily="34" charset="0"/>
              </a:rPr>
              <a:t> </a:t>
            </a:r>
            <a:r>
              <a:rPr lang="en-US" altLang="en-US" b="1" i="1" dirty="0" err="1">
                <a:solidFill>
                  <a:srgbClr val="000000"/>
                </a:solidFill>
                <a:latin typeface="Calibri" panose="020F0502020204030204" pitchFamily="34" charset="0"/>
              </a:rPr>
              <a:t>penyandang</a:t>
            </a:r>
            <a:r>
              <a:rPr lang="en-US" altLang="en-US" b="1" i="1" dirty="0">
                <a:solidFill>
                  <a:srgbClr val="000000"/>
                </a:solidFill>
                <a:latin typeface="Calibri" panose="020F0502020204030204" pitchFamily="34" charset="0"/>
              </a:rPr>
              <a:t> </a:t>
            </a:r>
            <a:r>
              <a:rPr lang="en-US" altLang="en-US" b="1" i="1" dirty="0" err="1">
                <a:solidFill>
                  <a:srgbClr val="000000"/>
                </a:solidFill>
                <a:latin typeface="Calibri" panose="020F0502020204030204" pitchFamily="34" charset="0"/>
              </a:rPr>
              <a:t>disabilitas</a:t>
            </a:r>
            <a:r>
              <a:rPr lang="en-US" altLang="en-US" dirty="0">
                <a:solidFill>
                  <a:srgbClr val="000000"/>
                </a:solidFill>
                <a:latin typeface="Calibri" panose="020F0502020204030204" pitchFamily="34" charset="0"/>
              </a:rPr>
              <a:t>. Yang </a:t>
            </a:r>
            <a:r>
              <a:rPr lang="en-US" altLang="en-US" dirty="0" err="1">
                <a:solidFill>
                  <a:srgbClr val="000000"/>
                </a:solidFill>
                <a:latin typeface="Calibri" panose="020F0502020204030204" pitchFamily="34" charset="0"/>
              </a:rPr>
              <a:t>hasilnya</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penyandang</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disabilitas</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dapat</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memiliki</a:t>
            </a:r>
            <a:r>
              <a:rPr lang="en-US" altLang="en-US"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suara</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politik</a:t>
            </a:r>
            <a:r>
              <a:rPr lang="en-US" altLang="en-US" b="1" dirty="0">
                <a:solidFill>
                  <a:srgbClr val="000000"/>
                </a:solidFill>
                <a:latin typeface="Calibri" panose="020F0502020204030204" pitchFamily="34" charset="0"/>
              </a:rPr>
              <a:t> yang </a:t>
            </a:r>
            <a:r>
              <a:rPr lang="en-US" altLang="en-US" b="1" dirty="0" err="1">
                <a:solidFill>
                  <a:srgbClr val="000000"/>
                </a:solidFill>
                <a:latin typeface="Calibri" panose="020F0502020204030204" pitchFamily="34" charset="0"/>
              </a:rPr>
              <a:t>lebih</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kuat</a:t>
            </a:r>
            <a:r>
              <a:rPr lang="en-US" altLang="en-US" dirty="0">
                <a:solidFill>
                  <a:srgbClr val="000000"/>
                </a:solidFill>
                <a:latin typeface="Calibri" panose="020F0502020204030204" pitchFamily="34" charset="0"/>
              </a:rPr>
              <a:t> dan </a:t>
            </a:r>
            <a:r>
              <a:rPr lang="en-US" altLang="en-US" dirty="0" err="1">
                <a:solidFill>
                  <a:srgbClr val="000000"/>
                </a:solidFill>
                <a:latin typeface="Calibri" panose="020F0502020204030204" pitchFamily="34" charset="0"/>
              </a:rPr>
              <a:t>semakin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diakui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sebagai</a:t>
            </a:r>
            <a:r>
              <a:rPr lang="en-US" altLang="en-US"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warga</a:t>
            </a:r>
            <a:r>
              <a:rPr lang="en-US" altLang="en-US" b="1" dirty="0">
                <a:solidFill>
                  <a:srgbClr val="000000"/>
                </a:solidFill>
                <a:latin typeface="Calibri" panose="020F0502020204030204" pitchFamily="34" charset="0"/>
              </a:rPr>
              <a:t> negara </a:t>
            </a:r>
            <a:r>
              <a:rPr lang="en-US" altLang="en-US" b="1" dirty="0" err="1">
                <a:solidFill>
                  <a:srgbClr val="000000"/>
                </a:solidFill>
                <a:latin typeface="Calibri" panose="020F0502020204030204" pitchFamily="34" charset="0"/>
              </a:rPr>
              <a:t>setara</a:t>
            </a:r>
            <a:r>
              <a:rPr lang="en-US" altLang="en-US" b="1" dirty="0">
                <a:solidFill>
                  <a:srgbClr val="000000"/>
                </a:solidFill>
                <a:latin typeface="Calibri" panose="020F0502020204030204" pitchFamily="34" charset="0"/>
              </a:rPr>
              <a:t>.</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Partisipasi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politik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merupakan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upaya</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untuk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mendorong</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perubahan</a:t>
            </a:r>
            <a:r>
              <a:rPr lang="en-US" altLang="en-US" dirty="0">
                <a:solidFill>
                  <a:srgbClr val="000000"/>
                </a:solidFill>
                <a:latin typeface="Calibri" panose="020F0502020204030204" pitchFamily="34" charset="0"/>
              </a:rPr>
              <a:t> yang fundamental – masa </a:t>
            </a:r>
            <a:r>
              <a:rPr lang="en-US" altLang="en-US" dirty="0" err="1">
                <a:solidFill>
                  <a:srgbClr val="000000"/>
                </a:solidFill>
                <a:latin typeface="Calibri" panose="020F0502020204030204" pitchFamily="34" charset="0"/>
              </a:rPr>
              <a:t>sekarang</a:t>
            </a:r>
            <a:r>
              <a:rPr lang="en-US" altLang="en-US" dirty="0">
                <a:solidFill>
                  <a:srgbClr val="000000"/>
                </a:solidFill>
                <a:latin typeface="Calibri" panose="020F0502020204030204" pitchFamily="34" charset="0"/>
              </a:rPr>
              <a:t> dan masa </a:t>
            </a:r>
            <a:r>
              <a:rPr lang="en-US" altLang="en-US" dirty="0" err="1">
                <a:solidFill>
                  <a:srgbClr val="000000"/>
                </a:solidFill>
                <a:latin typeface="Calibri" panose="020F0502020204030204" pitchFamily="34" charset="0"/>
              </a:rPr>
              <a:t>depan</a:t>
            </a:r>
            <a:r>
              <a:rPr lang="en-US" altLang="en-US" dirty="0">
                <a:solidFill>
                  <a:srgbClr val="000000"/>
                </a:solidFill>
                <a:latin typeface="Calibri" panose="020F0502020204030204" pitchFamily="34" charset="0"/>
              </a:rPr>
              <a:t> – </a:t>
            </a:r>
            <a:r>
              <a:rPr lang="en-US" altLang="en-US" dirty="0" err="1">
                <a:solidFill>
                  <a:srgbClr val="000000"/>
                </a:solidFill>
                <a:latin typeface="Calibri" panose="020F0502020204030204" pitchFamily="34" charset="0"/>
              </a:rPr>
              <a:t>untuk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semua</a:t>
            </a:r>
            <a:r>
              <a:rPr lang="en-US" altLang="en-US" dirty="0">
                <a:solidFill>
                  <a:srgbClr val="000000"/>
                </a:solidFill>
                <a:latin typeface="Calibri" panose="020F0502020204030204" pitchFamily="34" charset="0"/>
              </a:rPr>
              <a:t> orang.</a:t>
            </a:r>
          </a:p>
          <a:p>
            <a:r>
              <a:rPr lang="en-US" altLang="en-US" dirty="0" err="1">
                <a:solidFill>
                  <a:srgbClr val="000000"/>
                </a:solidFill>
                <a:latin typeface="Calibri" panose="020F0502020204030204" pitchFamily="34" charset="0"/>
              </a:rPr>
              <a:t>Pemenuhan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hak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pilih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bagi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penyandang</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disabilitas</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adalah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sebuah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keniscayaan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Sebagai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refleksi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kewajiban</a:t>
            </a:r>
            <a:r>
              <a:rPr lang="en-US" altLang="en-US" dirty="0">
                <a:solidFill>
                  <a:srgbClr val="000000"/>
                </a:solidFill>
                <a:latin typeface="Calibri" panose="020F0502020204030204" pitchFamily="34" charset="0"/>
              </a:rPr>
              <a:t> negara </a:t>
            </a:r>
            <a:r>
              <a:rPr lang="en-US" altLang="en-US" dirty="0" err="1">
                <a:solidFill>
                  <a:srgbClr val="000000"/>
                </a:solidFill>
                <a:latin typeface="Calibri" panose="020F0502020204030204" pitchFamily="34" charset="0"/>
              </a:rPr>
              <a:t>dalam</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pemenuhan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hak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politik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warga</a:t>
            </a:r>
            <a:r>
              <a:rPr lang="en-US" altLang="en-US" dirty="0">
                <a:solidFill>
                  <a:srgbClr val="000000"/>
                </a:solidFill>
                <a:latin typeface="Calibri" panose="020F0502020204030204" pitchFamily="34" charset="0"/>
              </a:rPr>
              <a:t> negara. </a:t>
            </a:r>
          </a:p>
          <a:p>
            <a:r>
              <a:rPr lang="en-US" altLang="en-US" dirty="0" err="1">
                <a:solidFill>
                  <a:srgbClr val="000000"/>
                </a:solidFill>
                <a:latin typeface="Calibri" panose="020F0502020204030204" pitchFamily="34" charset="0"/>
              </a:rPr>
              <a:t>Memilih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adalah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hak</a:t>
            </a:r>
            <a:r>
              <a:rPr lang="en-US" altLang="en-US" dirty="0">
                <a:solidFill>
                  <a:srgbClr val="000000"/>
                </a:solidFill>
                <a:latin typeface="Calibri" panose="020F0502020204030204" pitchFamily="34" charset="0"/>
              </a:rPr>
              <a:t> dan </a:t>
            </a:r>
            <a:r>
              <a:rPr lang="en-US" altLang="en-US" b="1" dirty="0" err="1">
                <a:solidFill>
                  <a:srgbClr val="000000"/>
                </a:solidFill>
                <a:latin typeface="Calibri" panose="020F0502020204030204" pitchFamily="34" charset="0"/>
              </a:rPr>
              <a:t>penggunaan</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hak</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pilih</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haruslah</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berdasarkan</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kehendak</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bebas</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dari</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setiap</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pemilih</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hak</a:t>
            </a:r>
            <a:r>
              <a:rPr lang="en-US" altLang="en-US" b="1" dirty="0">
                <a:solidFill>
                  <a:srgbClr val="000000"/>
                </a:solidFill>
                <a:latin typeface="Calibri" panose="020F0502020204030204" pitchFamily="34" charset="0"/>
              </a:rPr>
              <a:t> </a:t>
            </a:r>
            <a:r>
              <a:rPr lang="en-US" altLang="en-US" b="1" dirty="0" err="1">
                <a:solidFill>
                  <a:srgbClr val="000000"/>
                </a:solidFill>
                <a:latin typeface="Calibri" panose="020F0502020204030204" pitchFamily="34" charset="0"/>
              </a:rPr>
              <a:t>pilih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Tidak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bisa</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dipaksa</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dimobilisir</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diintimidasi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apalagi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dimanipulasi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Pelanggaran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atas</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hal</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itu</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merupakan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tindak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pidana</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pemilu</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Terdaftar</a:t>
            </a:r>
            <a:r>
              <a:rPr lang="en-US" altLang="en-US" dirty="0">
                <a:solidFill>
                  <a:srgbClr val="000000"/>
                </a:solidFill>
                <a:latin typeface="Calibri" panose="020F0502020204030204" pitchFamily="34" charset="0"/>
              </a:rPr>
              <a:t> di DPT </a:t>
            </a:r>
            <a:r>
              <a:rPr lang="en-US" altLang="en-US" dirty="0" err="1">
                <a:solidFill>
                  <a:srgbClr val="000000"/>
                </a:solidFill>
                <a:latin typeface="Calibri" panose="020F0502020204030204" pitchFamily="34" charset="0"/>
              </a:rPr>
              <a:t>bukan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serta</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merta</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mewajibkan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pemilih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untuk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menggunakan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haknya</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sebab</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memilih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adalah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hak</a:t>
            </a:r>
            <a:r>
              <a:rPr lang="en-US" altLang="en-US" dirty="0">
                <a:solidFill>
                  <a:srgbClr val="000000"/>
                </a:solidFill>
                <a:latin typeface="Calibri" panose="020F0502020204030204" pitchFamily="34" charset="0"/>
              </a:rPr>
              <a:t> dan </a:t>
            </a:r>
            <a:r>
              <a:rPr lang="en-US" altLang="en-US" dirty="0" err="1">
                <a:solidFill>
                  <a:srgbClr val="000000"/>
                </a:solidFill>
                <a:latin typeface="Calibri" panose="020F0502020204030204" pitchFamily="34" charset="0"/>
              </a:rPr>
              <a:t>bukan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kewajiban</a:t>
            </a:r>
            <a:r>
              <a:rPr lang="en-US" altLang="en-US" dirty="0">
                <a:solidFill>
                  <a:srgbClr val="000000"/>
                </a:solidFill>
                <a:latin typeface="Calibri" panose="020F0502020204030204" pitchFamily="34" charset="0"/>
              </a:rPr>
              <a:t>.</a:t>
            </a:r>
          </a:p>
          <a:p>
            <a:r>
              <a:rPr lang="en-US" altLang="en-US" dirty="0" err="1">
                <a:solidFill>
                  <a:srgbClr val="000000"/>
                </a:solidFill>
                <a:latin typeface="Calibri" panose="020F0502020204030204" pitchFamily="34" charset="0"/>
              </a:rPr>
              <a:t>Jangan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politisasi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pemenuhan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hak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pilih</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penyandang</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disabilitas</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untuk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konspirasi</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politik</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Hapuslah</a:t>
            </a:r>
            <a:r>
              <a:rPr lang="en-US" altLang="en-US" dirty="0">
                <a:solidFill>
                  <a:srgbClr val="000000"/>
                </a:solidFill>
                <a:latin typeface="Calibri" panose="020F0502020204030204" pitchFamily="34" charset="0"/>
              </a:rPr>
              <a:t> stigma dan </a:t>
            </a:r>
            <a:r>
              <a:rPr lang="en-US" altLang="en-US" dirty="0" err="1">
                <a:solidFill>
                  <a:srgbClr val="000000"/>
                </a:solidFill>
                <a:latin typeface="Calibri" panose="020F0502020204030204" pitchFamily="34" charset="0"/>
              </a:rPr>
              <a:t>praktikkan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penyelenggaraan</a:t>
            </a:r>
            <a:r>
              <a:rPr lang="en-US" altLang="en-US" dirty="0">
                <a:solidFill>
                  <a:srgbClr val="000000"/>
                </a:solidFill>
                <a:latin typeface="Calibri" panose="020F0502020204030204" pitchFamily="34" charset="0"/>
              </a:rPr>
              <a:t> </a:t>
            </a:r>
            <a:r>
              <a:rPr lang="en-US" altLang="en-US" dirty="0" err="1">
                <a:solidFill>
                  <a:srgbClr val="000000"/>
                </a:solidFill>
                <a:latin typeface="Calibri" panose="020F0502020204030204" pitchFamily="34" charset="0"/>
              </a:rPr>
              <a:t>pemilu</a:t>
            </a:r>
            <a:r>
              <a:rPr lang="en-US" altLang="en-US" dirty="0">
                <a:solidFill>
                  <a:srgbClr val="000000"/>
                </a:solidFill>
                <a:latin typeface="Calibri" panose="020F0502020204030204" pitchFamily="34" charset="0"/>
              </a:rPr>
              <a:t> yang </a:t>
            </a:r>
            <a:r>
              <a:rPr lang="en-US" altLang="en-US" dirty="0" err="1">
                <a:solidFill>
                  <a:srgbClr val="000000"/>
                </a:solidFill>
                <a:latin typeface="Calibri" panose="020F0502020204030204" pitchFamily="34" charset="0"/>
              </a:rPr>
              <a:t>inklusif</a:t>
            </a:r>
            <a:r>
              <a:rPr lang="en-US" altLang="en-US" dirty="0">
                <a:solidFill>
                  <a:srgbClr val="000000"/>
                </a:solidFill>
                <a:latin typeface="Calibri" panose="020F0502020204030204" pitchFamily="34" charset="0"/>
              </a:rPr>
              <a:t> dan </a:t>
            </a:r>
            <a:r>
              <a:rPr lang="en-US" altLang="en-US" dirty="0" err="1">
                <a:solidFill>
                  <a:srgbClr val="000000"/>
                </a:solidFill>
                <a:latin typeface="Calibri" panose="020F0502020204030204" pitchFamily="34" charset="0"/>
              </a:rPr>
              <a:t>aksesibel</a:t>
            </a:r>
            <a:r>
              <a:rPr lang="en-US" altLang="en-US" dirty="0">
                <a:solidFill>
                  <a:srgbClr val="000000"/>
                </a:solidFill>
                <a:latin typeface="Calibri" panose="020F0502020204030204" pitchFamily="34" charset="0"/>
              </a:rPr>
              <a:t>.</a:t>
            </a:r>
          </a:p>
        </p:txBody>
      </p:sp>
    </p:spTree>
    <p:extLst>
      <p:ext uri="{BB962C8B-B14F-4D97-AF65-F5344CB8AC3E}">
        <p14:creationId xmlns:p14="http://schemas.microsoft.com/office/powerpoint/2010/main" val="1547076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TotalTime>
  <Words>1991</Words>
  <Application>Microsoft Office PowerPoint</Application>
  <PresentationFormat>Custom</PresentationFormat>
  <Paragraphs>98</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Hak Pilih Penyandang Disabilitas Mental dan Potensi Kecurangan Pemilu</vt:lpstr>
      <vt:lpstr>Konfigurasi Pemilih Pemilu 2019</vt:lpstr>
      <vt:lpstr>Disabilitas Mental dan Kecurangan Pemilu</vt:lpstr>
      <vt:lpstr>Konstitusionalitas Penyelenggaraan Pemilu</vt:lpstr>
      <vt:lpstr>Landasan Konstitusi - UUD 1945</vt:lpstr>
      <vt:lpstr>Disabilitas (UN-CRPD, Pembukaan bagian e)</vt:lpstr>
      <vt:lpstr>Definisi Penyandang Disabilitas (Pasal 1 angka 1 UU No. 8 Tahun 2016 tentang Penyandang Disabilitas)</vt:lpstr>
      <vt:lpstr>Pokok-Pokok Isi Konvensi </vt:lpstr>
      <vt:lpstr>Pasal 29 Partisipasi dalam Kehidupan Politik dan Publik UNCRPD (UU 19/2011).</vt:lpstr>
      <vt:lpstr>Hak politik untuk Penyandang Disabilitas UU No. 8 Tahun 2016</vt:lpstr>
      <vt:lpstr>Jenis Disabilitas</vt:lpstr>
      <vt:lpstr>Putusan MK No. 135/PUU-XIII/2015</vt:lpstr>
      <vt:lpstr>Penyandang disabilitas dalam UU 7/2017 tentang Pemilihan Umum</vt:lpstr>
      <vt:lpstr>HAK MEMILIH</vt:lpstr>
      <vt:lpstr>PowerPoint Presentation</vt:lpstr>
      <vt:lpstr>PowerPoint Presentation</vt:lpstr>
      <vt:lpstr>Diskriminasi pada Penyandang Disabilitas</vt:lpstr>
      <vt:lpstr>Pendekatan terhadap Disabilitas</vt:lpstr>
      <vt:lpstr>HAMBATAN DALAM PEMILU</vt:lpstr>
      <vt:lpstr>Konklusi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Hak Pilih Penyandang Disabilitas Mental dan Potensi Kecurangan Pemilu</dc:title>
  <dc:creator>Titi Anggraini</dc:creator>
  <cp:lastModifiedBy>Pejuang Cinta</cp:lastModifiedBy>
  <cp:revision>20</cp:revision>
  <dcterms:created xsi:type="dcterms:W3CDTF">2019-01-16T00:58:41Z</dcterms:created>
  <dcterms:modified xsi:type="dcterms:W3CDTF">2019-01-17T03:36:20Z</dcterms:modified>
</cp:coreProperties>
</file>