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8" r:id="rId1"/>
  </p:sldMasterIdLst>
  <p:handoutMasterIdLst>
    <p:handoutMasterId r:id="rId14"/>
  </p:handoutMasterIdLst>
  <p:sldIdLst>
    <p:sldId id="256" r:id="rId2"/>
    <p:sldId id="257" r:id="rId3"/>
    <p:sldId id="265" r:id="rId4"/>
    <p:sldId id="261" r:id="rId5"/>
    <p:sldId id="266" r:id="rId6"/>
    <p:sldId id="267" r:id="rId7"/>
    <p:sldId id="260" r:id="rId8"/>
    <p:sldId id="263" r:id="rId9"/>
    <p:sldId id="259" r:id="rId10"/>
    <p:sldId id="258" r:id="rId11"/>
    <p:sldId id="264" r:id="rId12"/>
    <p:sldId id="262" r:id="rId13"/>
  </p:sldIdLst>
  <p:sldSz cx="12192000" cy="6858000"/>
  <p:notesSz cx="7102475" cy="89725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3" autoAdjust="0"/>
    <p:restoredTop sz="94660"/>
  </p:normalViewPr>
  <p:slideViewPr>
    <p:cSldViewPr snapToGrid="0">
      <p:cViewPr>
        <p:scale>
          <a:sx n="70" d="100"/>
          <a:sy n="70" d="100"/>
        </p:scale>
        <p:origin x="64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7739" cy="45018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23092" y="0"/>
            <a:ext cx="3077739" cy="45018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38D15A-D899-4B2B-B040-E3F144071A61}" type="datetimeFigureOut">
              <a:rPr lang="en-US" smtClean="0"/>
              <a:t>3/14/2017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522366"/>
            <a:ext cx="3077739" cy="45018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23092" y="8522366"/>
            <a:ext cx="3077739" cy="45018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238892-8C08-4013-B536-648DE19B67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124531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761999"/>
            <a:ext cx="9141619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70263" y="761999"/>
            <a:ext cx="2925318" cy="5334001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9848" y="1298448"/>
            <a:ext cx="7315200" cy="3255264"/>
          </a:xfrm>
        </p:spPr>
        <p:txBody>
          <a:bodyPr anchor="b">
            <a:normAutofit/>
          </a:bodyPr>
          <a:lstStyle>
            <a:lvl1pPr algn="l">
              <a:defRPr sz="5900" spc="-100" baseline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15" y="4670246"/>
            <a:ext cx="7315200" cy="914400"/>
          </a:xfrm>
        </p:spPr>
        <p:txBody>
          <a:bodyPr anchor="t">
            <a:normAutofit/>
          </a:bodyPr>
          <a:lstStyle>
            <a:lvl1pPr marL="0" indent="0" algn="l">
              <a:buNone/>
              <a:defRPr sz="2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9846-D733-4B74-88A6-0D01A9D8C09D}" type="datetimeFigureOut">
              <a:rPr lang="en-US" smtClean="0"/>
              <a:t>3/13/2017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FCB04-0896-4C4B-B8C9-49E078C7BE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92474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9846-D733-4B74-88A6-0D01A9D8C09D}" type="datetimeFigureOut">
              <a:rPr lang="en-US" smtClean="0"/>
              <a:t>3/13/2017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FCB04-0896-4C4B-B8C9-49E078C7BE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99034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67912" y="1298448"/>
            <a:ext cx="7315200" cy="3255264"/>
          </a:xfrm>
        </p:spPr>
        <p:txBody>
          <a:bodyPr anchor="b">
            <a:normAutofit/>
          </a:bodyPr>
          <a:lstStyle>
            <a:lvl1pPr>
              <a:defRPr sz="5900" b="0" spc="-1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86200" y="4672584"/>
            <a:ext cx="7315200" cy="914400"/>
          </a:xfrm>
        </p:spPr>
        <p:txBody>
          <a:bodyPr anchor="t">
            <a:normAutofit/>
          </a:bodyPr>
          <a:lstStyle>
            <a:lvl1pPr marL="0" indent="0">
              <a:buNone/>
              <a:defRPr sz="2200" cap="none" spc="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9846-D733-4B74-88A6-0D01A9D8C09D}" type="datetimeFigureOut">
              <a:rPr lang="en-US" smtClean="0"/>
              <a:t>3/13/2017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FCB04-0896-4C4B-B8C9-49E078C7BE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50059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67912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818120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9846-D733-4B74-88A6-0D01A9D8C09D}" type="datetimeFigureOut">
              <a:rPr lang="en-US" smtClean="0"/>
              <a:t>3/13/2017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FCB04-0896-4C4B-B8C9-49E078C7BE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0448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7912" y="1023586"/>
            <a:ext cx="3474720" cy="8077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7912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818463" y="1023586"/>
            <a:ext cx="3474720" cy="813171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818463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9846-D733-4B74-88A6-0D01A9D8C09D}" type="datetimeFigureOut">
              <a:rPr lang="en-US" smtClean="0"/>
              <a:t>3/13/2017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FCB04-0896-4C4B-B8C9-49E078C7BE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99833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9846-D733-4B74-88A6-0D01A9D8C09D}" type="datetimeFigureOut">
              <a:rPr lang="en-US" smtClean="0"/>
              <a:t>3/13/2017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FCB04-0896-4C4B-B8C9-49E078C7BE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31598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9846-D733-4B74-88A6-0D01A9D8C09D}" type="datetimeFigureOut">
              <a:rPr lang="en-US" smtClean="0"/>
              <a:t>3/13/2017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FCB04-0896-4C4B-B8C9-49E078C7BE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91879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7912" y="868680"/>
            <a:ext cx="731520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4176"/>
            <a:ext cx="2834640" cy="2321990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9846-D733-4B74-88A6-0D01A9D8C09D}" type="datetimeFigureOut">
              <a:rPr lang="en-US" smtClean="0"/>
              <a:t>3/13/2017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FCB04-0896-4C4B-B8C9-49E078C7BE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91365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70644" y="767419"/>
            <a:ext cx="8115230" cy="5330952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3008"/>
            <a:ext cx="2834640" cy="2322576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9846-D733-4B74-88A6-0D01A9D8C09D}" type="datetimeFigureOut">
              <a:rPr lang="en-US" smtClean="0"/>
              <a:t>3/13/2017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3499101" y="6356350"/>
            <a:ext cx="5911517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FCB04-0896-4C4B-B8C9-49E078C7BE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59847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9846-D733-4B74-88A6-0D01A9D8C09D}" type="datetimeFigureOut">
              <a:rPr lang="en-US" smtClean="0"/>
              <a:t>3/13/2017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FCB04-0896-4C4B-B8C9-49E078C7BE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75747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81000" y="990600"/>
            <a:ext cx="2819400" cy="4953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67912" y="868680"/>
            <a:ext cx="7315200" cy="5120640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9846-D733-4B74-88A6-0D01A9D8C09D}" type="datetimeFigureOut">
              <a:rPr lang="en-US" smtClean="0"/>
              <a:t>3/13/2017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FCB04-0896-4C4B-B8C9-49E078C7BE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85276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758952"/>
            <a:ext cx="3443590" cy="5330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7482" cy="46011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8" name="Rectangle 37"/>
          <p:cNvSpPr/>
          <p:nvPr/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9268" y="864108"/>
            <a:ext cx="7315200" cy="51206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93B9846-D733-4B74-88A6-0D01A9D8C09D}" type="datetimeFigureOut">
              <a:rPr lang="en-US" smtClean="0"/>
              <a:t>3/13/2017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accent1"/>
                </a:solidFill>
              </a:defRPr>
            </a:lvl1pPr>
          </a:lstStyle>
          <a:p>
            <a:fld id="{486FCB04-0896-4C4B-B8C9-49E078C7BE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93260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9" r:id="rId1"/>
    <p:sldLayoutId id="2147483740" r:id="rId2"/>
    <p:sldLayoutId id="2147483741" r:id="rId3"/>
    <p:sldLayoutId id="2147483742" r:id="rId4"/>
    <p:sldLayoutId id="2147483743" r:id="rId5"/>
    <p:sldLayoutId id="2147483744" r:id="rId6"/>
    <p:sldLayoutId id="2147483745" r:id="rId7"/>
    <p:sldLayoutId id="2147483746" r:id="rId8"/>
    <p:sldLayoutId id="2147483747" r:id="rId9"/>
    <p:sldLayoutId id="2147483748" r:id="rId10"/>
    <p:sldLayoutId id="214748374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spc="-60" baseline="0">
          <a:solidFill>
            <a:srgbClr val="FFFFFF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Font typeface="Wingdings 2" pitchFamily="18" charset="2"/>
        <a:buChar char="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hyperlink" Target="evotingindonesia.org" TargetMode="External"/><Relationship Id="rId7" Type="http://schemas.openxmlformats.org/officeDocument/2006/relationships/image" Target="../media/image7.png"/><Relationship Id="rId2" Type="http://schemas.openxmlformats.org/officeDocument/2006/relationships/hyperlink" Target="mailto:evotingindonesia@gmail.com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>
                <a:ln>
                  <a:solidFill>
                    <a:schemeClr val="bg2">
                      <a:lumMod val="50000"/>
                    </a:schemeClr>
                  </a:solidFill>
                </a:ln>
              </a:rPr>
              <a:t>E-VOTING INDONESIA</a:t>
            </a:r>
            <a:endParaRPr lang="en-US" dirty="0">
              <a:ln>
                <a:solidFill>
                  <a:schemeClr val="bg2">
                    <a:lumMod val="50000"/>
                  </a:schemeClr>
                </a:solidFill>
              </a:ln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15" y="4670245"/>
            <a:ext cx="7315200" cy="1138883"/>
          </a:xfrm>
        </p:spPr>
        <p:txBody>
          <a:bodyPr>
            <a:normAutofit fontScale="85000" lnSpcReduction="20000"/>
          </a:bodyPr>
          <a:lstStyle/>
          <a:p>
            <a:r>
              <a:rPr lang="en-US" sz="2800" i="1" dirty="0" smtClean="0"/>
              <a:t>CHALLENGES AND ROADMAP: A brief overview</a:t>
            </a:r>
          </a:p>
          <a:p>
            <a:endParaRPr lang="en-US" i="1" dirty="0"/>
          </a:p>
          <a:p>
            <a:r>
              <a:rPr lang="en-US" sz="2900" dirty="0" smtClean="0"/>
              <a:t>Manik Hapsara - 2017</a:t>
            </a:r>
            <a:endParaRPr lang="en-US" sz="2900" dirty="0"/>
          </a:p>
        </p:txBody>
      </p:sp>
      <p:sp>
        <p:nvSpPr>
          <p:cNvPr id="4" name="TextBox 3"/>
          <p:cNvSpPr txBox="1"/>
          <p:nvPr/>
        </p:nvSpPr>
        <p:spPr>
          <a:xfrm>
            <a:off x="9291918" y="2799386"/>
            <a:ext cx="290008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“More than machinery we need humanity. More than cleverness we need kindness and gentleness .“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  <a:latin typeface="Andalus" panose="02020603050405020304" pitchFamily="18" charset="-78"/>
              <a:cs typeface="Andalus" panose="02020603050405020304" pitchFamily="18" charset="-78"/>
            </a:endParaRPr>
          </a:p>
          <a:p>
            <a:pPr algn="just"/>
            <a:r>
              <a:rPr 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Sir Charles Spencer Chaplin, </a:t>
            </a:r>
            <a:r>
              <a:rPr lang="en-US" sz="1600" i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The Great Dictator</a:t>
            </a:r>
            <a:r>
              <a:rPr 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, 1940</a:t>
            </a:r>
            <a:endParaRPr lang="en-US" sz="1600" i="1" dirty="0">
              <a:solidFill>
                <a:schemeClr val="tx1">
                  <a:lumMod val="75000"/>
                  <a:lumOff val="25000"/>
                </a:schemeClr>
              </a:solidFill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289954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400" dirty="0" smtClean="0"/>
              <a:t>E-voting</a:t>
            </a:r>
            <a:br>
              <a:rPr lang="en-US" sz="4400" dirty="0" smtClean="0"/>
            </a:br>
            <a:r>
              <a:rPr lang="en-US" sz="4400" dirty="0" err="1" smtClean="0"/>
              <a:t>adalah</a:t>
            </a:r>
            <a:r>
              <a:rPr lang="en-US" sz="4400" dirty="0" smtClean="0"/>
              <a:t>:</a:t>
            </a:r>
            <a:endParaRPr lang="en-US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dirty="0" smtClean="0"/>
              <a:t>A system, device, or machine that </a:t>
            </a:r>
            <a:r>
              <a:rPr lang="en-US" sz="2800" dirty="0" smtClean="0">
                <a:solidFill>
                  <a:srgbClr val="0070C0"/>
                </a:solidFill>
              </a:rPr>
              <a:t>records</a:t>
            </a:r>
            <a:r>
              <a:rPr lang="en-US" sz="2800" dirty="0" smtClean="0"/>
              <a:t>, </a:t>
            </a:r>
            <a:r>
              <a:rPr lang="en-US" sz="2800" dirty="0" smtClean="0">
                <a:solidFill>
                  <a:srgbClr val="0070C0"/>
                </a:solidFill>
              </a:rPr>
              <a:t>stores</a:t>
            </a:r>
            <a:r>
              <a:rPr lang="en-US" sz="2800" dirty="0" smtClean="0"/>
              <a:t>, and </a:t>
            </a:r>
            <a:r>
              <a:rPr lang="en-US" sz="2800" dirty="0" smtClean="0">
                <a:solidFill>
                  <a:srgbClr val="0070C0"/>
                </a:solidFill>
              </a:rPr>
              <a:t>processes </a:t>
            </a:r>
            <a:r>
              <a:rPr lang="en-US" sz="2800" dirty="0" smtClean="0">
                <a:solidFill>
                  <a:srgbClr val="FF0000"/>
                </a:solidFill>
              </a:rPr>
              <a:t>election data </a:t>
            </a:r>
            <a:r>
              <a:rPr lang="en-US" sz="2800" dirty="0" smtClean="0"/>
              <a:t>electronically*</a:t>
            </a:r>
            <a:endParaRPr lang="en-US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40344" y="6338047"/>
            <a:ext cx="1204856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600" dirty="0" smtClean="0"/>
              <a:t>*</a:t>
            </a:r>
            <a:r>
              <a:rPr lang="en-US" sz="1600" i="1" dirty="0" smtClean="0"/>
              <a:t>Network Voting System Standards, </a:t>
            </a:r>
            <a:r>
              <a:rPr lang="en-US" sz="1600" dirty="0" err="1" smtClean="0"/>
              <a:t>VoteHere</a:t>
            </a:r>
            <a:r>
              <a:rPr lang="en-US" sz="1600" dirty="0" smtClean="0"/>
              <a:t>, Inc., 2002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3062848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Asumsi</a:t>
            </a:r>
            <a:r>
              <a:rPr lang="en-US" dirty="0" smtClean="0"/>
              <a:t> </a:t>
            </a:r>
            <a:r>
              <a:rPr lang="en-US" dirty="0" err="1"/>
              <a:t>K</a:t>
            </a:r>
            <a:r>
              <a:rPr lang="en-US" dirty="0" err="1" smtClean="0"/>
              <a:t>eunggulan</a:t>
            </a: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>E-Voting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E-Voting </a:t>
            </a:r>
            <a:r>
              <a:rPr lang="en-US" sz="2800" dirty="0" err="1" smtClean="0">
                <a:solidFill>
                  <a:srgbClr val="0070C0"/>
                </a:solidFill>
              </a:rPr>
              <a:t>mudah</a:t>
            </a:r>
            <a:r>
              <a:rPr lang="en-US" sz="2800" dirty="0" smtClean="0">
                <a:solidFill>
                  <a:srgbClr val="0070C0"/>
                </a:solidFill>
              </a:rPr>
              <a:t> </a:t>
            </a:r>
            <a:r>
              <a:rPr lang="en-US" sz="2800" dirty="0" err="1" smtClean="0"/>
              <a:t>digunakan</a:t>
            </a:r>
            <a:endParaRPr lang="en-US" sz="2800" dirty="0" smtClean="0"/>
          </a:p>
          <a:p>
            <a:r>
              <a:rPr lang="en-US" sz="2800" dirty="0" smtClean="0"/>
              <a:t>E-Voting </a:t>
            </a:r>
            <a:r>
              <a:rPr lang="en-US" sz="2800" dirty="0" err="1" smtClean="0"/>
              <a:t>memper</a:t>
            </a:r>
            <a:r>
              <a:rPr lang="en-US" sz="2800" dirty="0" err="1" smtClean="0">
                <a:solidFill>
                  <a:srgbClr val="0070C0"/>
                </a:solidFill>
              </a:rPr>
              <a:t>cepat</a:t>
            </a:r>
            <a:r>
              <a:rPr lang="en-US" sz="2800" dirty="0" smtClean="0"/>
              <a:t> proses </a:t>
            </a:r>
            <a:r>
              <a:rPr lang="en-US" sz="2800" dirty="0" smtClean="0">
                <a:sym typeface="Wingdings" panose="05000000000000000000" pitchFamily="2" charset="2"/>
              </a:rPr>
              <a:t> </a:t>
            </a:r>
            <a:r>
              <a:rPr lang="en-US" sz="2800" dirty="0" err="1" smtClean="0">
                <a:sym typeface="Wingdings" panose="05000000000000000000" pitchFamily="2" charset="2"/>
              </a:rPr>
              <a:t>pendataan</a:t>
            </a:r>
            <a:r>
              <a:rPr lang="en-US" sz="2800" dirty="0" smtClean="0">
                <a:sym typeface="Wingdings" panose="05000000000000000000" pitchFamily="2" charset="2"/>
              </a:rPr>
              <a:t>, </a:t>
            </a:r>
            <a:r>
              <a:rPr lang="en-US" sz="2800" dirty="0" err="1" smtClean="0">
                <a:sym typeface="Wingdings" panose="05000000000000000000" pitchFamily="2" charset="2"/>
              </a:rPr>
              <a:t>pemungutan</a:t>
            </a:r>
            <a:r>
              <a:rPr lang="en-US" sz="2800" dirty="0" smtClean="0">
                <a:sym typeface="Wingdings" panose="05000000000000000000" pitchFamily="2" charset="2"/>
              </a:rPr>
              <a:t>, </a:t>
            </a:r>
            <a:r>
              <a:rPr lang="en-US" sz="2800" dirty="0" err="1" smtClean="0">
                <a:sym typeface="Wingdings" panose="05000000000000000000" pitchFamily="2" charset="2"/>
              </a:rPr>
              <a:t>dan</a:t>
            </a:r>
            <a:r>
              <a:rPr lang="en-US" sz="2800" dirty="0" smtClean="0">
                <a:sym typeface="Wingdings" panose="05000000000000000000" pitchFamily="2" charset="2"/>
              </a:rPr>
              <a:t> </a:t>
            </a:r>
            <a:r>
              <a:rPr lang="en-US" sz="2800" dirty="0" err="1" smtClean="0">
                <a:sym typeface="Wingdings" panose="05000000000000000000" pitchFamily="2" charset="2"/>
              </a:rPr>
              <a:t>perhitungan</a:t>
            </a:r>
            <a:endParaRPr lang="en-US" sz="2800" dirty="0" smtClean="0">
              <a:sym typeface="Wingdings" panose="05000000000000000000" pitchFamily="2" charset="2"/>
            </a:endParaRPr>
          </a:p>
          <a:p>
            <a:r>
              <a:rPr lang="en-US" sz="2800" dirty="0" smtClean="0">
                <a:sym typeface="Wingdings" panose="05000000000000000000" pitchFamily="2" charset="2"/>
              </a:rPr>
              <a:t>E-Voting </a:t>
            </a:r>
            <a:r>
              <a:rPr lang="en-US" sz="2800" dirty="0" err="1" smtClean="0">
                <a:solidFill>
                  <a:srgbClr val="0070C0"/>
                </a:solidFill>
                <a:sym typeface="Wingdings" panose="05000000000000000000" pitchFamily="2" charset="2"/>
              </a:rPr>
              <a:t>murah</a:t>
            </a:r>
            <a:endParaRPr lang="en-US" sz="2800" dirty="0" smtClean="0">
              <a:solidFill>
                <a:srgbClr val="0070C0"/>
              </a:solidFill>
              <a:sym typeface="Wingdings" panose="05000000000000000000" pitchFamily="2" charset="2"/>
            </a:endParaRPr>
          </a:p>
          <a:p>
            <a:r>
              <a:rPr lang="en-US" sz="2800" dirty="0" smtClean="0">
                <a:sym typeface="Wingdings" panose="05000000000000000000" pitchFamily="2" charset="2"/>
              </a:rPr>
              <a:t>E-Voting </a:t>
            </a:r>
            <a:r>
              <a:rPr lang="en-US" sz="2800" dirty="0" err="1" smtClean="0">
                <a:sym typeface="Wingdings" panose="05000000000000000000" pitchFamily="2" charset="2"/>
              </a:rPr>
              <a:t>dapat</a:t>
            </a:r>
            <a:r>
              <a:rPr lang="en-US" sz="2800" dirty="0" smtClean="0">
                <a:sym typeface="Wingdings" panose="05000000000000000000" pitchFamily="2" charset="2"/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  <a:sym typeface="Wingdings" panose="05000000000000000000" pitchFamily="2" charset="2"/>
              </a:rPr>
              <a:t>digunakan</a:t>
            </a:r>
            <a:r>
              <a:rPr lang="en-US" sz="2800" dirty="0" smtClean="0">
                <a:solidFill>
                  <a:srgbClr val="0070C0"/>
                </a:solidFill>
                <a:sym typeface="Wingdings" panose="05000000000000000000" pitchFamily="2" charset="2"/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  <a:sym typeface="Wingdings" panose="05000000000000000000" pitchFamily="2" charset="2"/>
              </a:rPr>
              <a:t>berkali</a:t>
            </a:r>
            <a:r>
              <a:rPr lang="en-US" sz="2800" dirty="0" smtClean="0">
                <a:solidFill>
                  <a:srgbClr val="0070C0"/>
                </a:solidFill>
                <a:sym typeface="Wingdings" panose="05000000000000000000" pitchFamily="2" charset="2"/>
              </a:rPr>
              <a:t>-kali</a:t>
            </a:r>
          </a:p>
          <a:p>
            <a:r>
              <a:rPr lang="en-US" sz="2800" dirty="0" smtClean="0">
                <a:sym typeface="Wingdings" panose="05000000000000000000" pitchFamily="2" charset="2"/>
              </a:rPr>
              <a:t>E-Voting </a:t>
            </a:r>
            <a:r>
              <a:rPr lang="en-US" sz="2800" dirty="0" err="1" smtClean="0">
                <a:solidFill>
                  <a:srgbClr val="0070C0"/>
                </a:solidFill>
                <a:sym typeface="Wingdings" panose="05000000000000000000" pitchFamily="2" charset="2"/>
              </a:rPr>
              <a:t>aman</a:t>
            </a:r>
            <a:r>
              <a:rPr lang="en-US" sz="2800" dirty="0" smtClean="0">
                <a:solidFill>
                  <a:srgbClr val="0070C0"/>
                </a:solidFill>
                <a:sym typeface="Wingdings" panose="05000000000000000000" pitchFamily="2" charset="2"/>
              </a:rPr>
              <a:t> </a:t>
            </a:r>
            <a:r>
              <a:rPr lang="en-US" sz="2800" dirty="0" err="1" smtClean="0">
                <a:sym typeface="Wingdings" panose="05000000000000000000" pitchFamily="2" charset="2"/>
              </a:rPr>
              <a:t>dan</a:t>
            </a:r>
            <a:r>
              <a:rPr lang="en-US" sz="2800" dirty="0" smtClean="0">
                <a:sym typeface="Wingdings" panose="05000000000000000000" pitchFamily="2" charset="2"/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  <a:sym typeface="Wingdings" panose="05000000000000000000" pitchFamily="2" charset="2"/>
              </a:rPr>
              <a:t>terpercaya</a:t>
            </a:r>
            <a:endParaRPr lang="en-US" sz="2800" dirty="0" smtClean="0">
              <a:solidFill>
                <a:srgbClr val="0070C0"/>
              </a:solidFill>
              <a:sym typeface="Wingdings" panose="05000000000000000000" pitchFamily="2" charset="2"/>
            </a:endParaRPr>
          </a:p>
          <a:p>
            <a:r>
              <a:rPr lang="en-US" sz="2800" dirty="0" smtClean="0">
                <a:sym typeface="Wingdings" panose="05000000000000000000" pitchFamily="2" charset="2"/>
              </a:rPr>
              <a:t>E-Voting </a:t>
            </a:r>
            <a:r>
              <a:rPr lang="en-US" sz="2800" dirty="0" err="1" smtClean="0">
                <a:solidFill>
                  <a:srgbClr val="0070C0"/>
                </a:solidFill>
                <a:sym typeface="Wingdings" panose="05000000000000000000" pitchFamily="2" charset="2"/>
              </a:rPr>
              <a:t>meningkatkan</a:t>
            </a:r>
            <a:r>
              <a:rPr lang="en-US" sz="2800" dirty="0" smtClean="0">
                <a:solidFill>
                  <a:srgbClr val="0070C0"/>
                </a:solidFill>
                <a:sym typeface="Wingdings" panose="05000000000000000000" pitchFamily="2" charset="2"/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  <a:sym typeface="Wingdings" panose="05000000000000000000" pitchFamily="2" charset="2"/>
              </a:rPr>
              <a:t>partisipasi</a:t>
            </a:r>
            <a:endParaRPr lang="en-US" sz="28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2238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Isu-isu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err="1" smtClean="0"/>
              <a:t>penerapan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E-Voting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2200" dirty="0" err="1" smtClean="0"/>
              <a:t>Pemilihan</a:t>
            </a:r>
            <a:r>
              <a:rPr lang="en-US" sz="2200" dirty="0" smtClean="0"/>
              <a:t> </a:t>
            </a:r>
            <a:r>
              <a:rPr lang="en-US" sz="2200" dirty="0" err="1" smtClean="0"/>
              <a:t>Umum</a:t>
            </a:r>
            <a:r>
              <a:rPr lang="en-US" sz="2200" dirty="0" smtClean="0"/>
              <a:t> di Indonesia </a:t>
            </a:r>
            <a:r>
              <a:rPr lang="en-US" sz="2200" dirty="0" err="1" smtClean="0"/>
              <a:t>adalah</a:t>
            </a:r>
            <a:r>
              <a:rPr lang="en-US" sz="2200" dirty="0" smtClean="0"/>
              <a:t> </a:t>
            </a:r>
            <a:r>
              <a:rPr lang="en-US" sz="2200" dirty="0" err="1" smtClean="0">
                <a:solidFill>
                  <a:srgbClr val="FF0000"/>
                </a:solidFill>
              </a:rPr>
              <a:t>perhelatan</a:t>
            </a:r>
            <a:r>
              <a:rPr lang="en-US" sz="2200" dirty="0" smtClean="0">
                <a:solidFill>
                  <a:srgbClr val="FF0000"/>
                </a:solidFill>
              </a:rPr>
              <a:t> </a:t>
            </a:r>
            <a:r>
              <a:rPr lang="en-US" sz="2200" dirty="0" err="1" smtClean="0">
                <a:solidFill>
                  <a:srgbClr val="FF0000"/>
                </a:solidFill>
              </a:rPr>
              <a:t>masif</a:t>
            </a:r>
            <a:endParaRPr lang="en-US" sz="2200" dirty="0" smtClean="0">
              <a:solidFill>
                <a:srgbClr val="FF0000"/>
              </a:solidFill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2200" dirty="0" smtClean="0"/>
              <a:t>Tingkat </a:t>
            </a:r>
            <a:r>
              <a:rPr lang="en-US" sz="2200" dirty="0" err="1" smtClean="0">
                <a:solidFill>
                  <a:srgbClr val="FF0000"/>
                </a:solidFill>
              </a:rPr>
              <a:t>iliterasi</a:t>
            </a:r>
            <a:r>
              <a:rPr lang="en-US" sz="2200" dirty="0" smtClean="0">
                <a:solidFill>
                  <a:srgbClr val="FF0000"/>
                </a:solidFill>
              </a:rPr>
              <a:t> </a:t>
            </a:r>
            <a:r>
              <a:rPr lang="en-US" sz="2200" dirty="0" err="1" smtClean="0">
                <a:solidFill>
                  <a:srgbClr val="FF0000"/>
                </a:solidFill>
              </a:rPr>
              <a:t>teknologi</a:t>
            </a:r>
            <a:r>
              <a:rPr lang="en-US" sz="2200" dirty="0" smtClean="0">
                <a:solidFill>
                  <a:srgbClr val="FF0000"/>
                </a:solidFill>
              </a:rPr>
              <a:t> </a:t>
            </a:r>
            <a:r>
              <a:rPr lang="en-US" sz="2200" dirty="0" smtClean="0"/>
              <a:t>yang </a:t>
            </a:r>
            <a:r>
              <a:rPr lang="en-US" sz="2200" dirty="0" err="1" smtClean="0"/>
              <a:t>tinggi</a:t>
            </a:r>
            <a:endParaRPr lang="en-US" sz="2200" dirty="0" smtClean="0"/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2200" dirty="0" err="1" smtClean="0">
                <a:solidFill>
                  <a:srgbClr val="FF0000"/>
                </a:solidFill>
              </a:rPr>
              <a:t>Kepahaman</a:t>
            </a:r>
            <a:r>
              <a:rPr lang="en-US" sz="2200" dirty="0" smtClean="0">
                <a:solidFill>
                  <a:srgbClr val="FF0000"/>
                </a:solidFill>
              </a:rPr>
              <a:t> </a:t>
            </a:r>
            <a:r>
              <a:rPr lang="en-US" sz="2200" dirty="0" err="1" smtClean="0">
                <a:solidFill>
                  <a:srgbClr val="FF0000"/>
                </a:solidFill>
              </a:rPr>
              <a:t>demokrasi</a:t>
            </a:r>
            <a:r>
              <a:rPr lang="en-US" sz="2200" dirty="0" smtClean="0">
                <a:solidFill>
                  <a:srgbClr val="FF0000"/>
                </a:solidFill>
              </a:rPr>
              <a:t> </a:t>
            </a:r>
            <a:r>
              <a:rPr lang="en-US" sz="2200" dirty="0" err="1" smtClean="0"/>
              <a:t>masyarakat</a:t>
            </a:r>
            <a:r>
              <a:rPr lang="en-US" sz="2200" dirty="0" smtClean="0"/>
              <a:t> </a:t>
            </a:r>
            <a:r>
              <a:rPr lang="en-US" sz="2200" dirty="0" err="1" smtClean="0"/>
              <a:t>masih</a:t>
            </a:r>
            <a:r>
              <a:rPr lang="en-US" sz="2200" dirty="0" smtClean="0"/>
              <a:t> </a:t>
            </a:r>
            <a:r>
              <a:rPr lang="en-US" sz="2200" dirty="0" err="1" smtClean="0"/>
              <a:t>rendah</a:t>
            </a:r>
            <a:endParaRPr lang="en-US" sz="2200" dirty="0" smtClean="0"/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2200" dirty="0" err="1" smtClean="0"/>
              <a:t>Kebelumsiapan</a:t>
            </a:r>
            <a:r>
              <a:rPr lang="en-US" sz="2200" dirty="0" smtClean="0"/>
              <a:t> </a:t>
            </a:r>
            <a:r>
              <a:rPr lang="en-US" sz="2200" dirty="0" err="1" smtClean="0">
                <a:solidFill>
                  <a:srgbClr val="FF0000"/>
                </a:solidFill>
              </a:rPr>
              <a:t>infrastruktur</a:t>
            </a:r>
            <a:r>
              <a:rPr lang="en-US" sz="2200" dirty="0" smtClean="0">
                <a:solidFill>
                  <a:srgbClr val="FF0000"/>
                </a:solidFill>
              </a:rPr>
              <a:t> </a:t>
            </a:r>
            <a:r>
              <a:rPr lang="en-US" sz="2200" dirty="0" smtClean="0">
                <a:sym typeface="Wingdings" panose="05000000000000000000" pitchFamily="2" charset="2"/>
              </a:rPr>
              <a:t> </a:t>
            </a:r>
            <a:r>
              <a:rPr lang="en-US" sz="2200" dirty="0" err="1" smtClean="0">
                <a:sym typeface="Wingdings" panose="05000000000000000000" pitchFamily="2" charset="2"/>
              </a:rPr>
              <a:t>teknologi</a:t>
            </a:r>
            <a:r>
              <a:rPr lang="en-US" sz="2200" dirty="0" smtClean="0">
                <a:sym typeface="Wingdings" panose="05000000000000000000" pitchFamily="2" charset="2"/>
              </a:rPr>
              <a:t>, industry, </a:t>
            </a:r>
            <a:r>
              <a:rPr lang="en-US" sz="2200" dirty="0" err="1" smtClean="0">
                <a:sym typeface="Wingdings" panose="05000000000000000000" pitchFamily="2" charset="2"/>
              </a:rPr>
              <a:t>regulasi</a:t>
            </a:r>
            <a:r>
              <a:rPr lang="en-US" sz="2200" dirty="0" smtClean="0">
                <a:sym typeface="Wingdings" panose="05000000000000000000" pitchFamily="2" charset="2"/>
              </a:rPr>
              <a:t>, </a:t>
            </a:r>
            <a:r>
              <a:rPr lang="en-US" sz="2200" dirty="0" err="1" smtClean="0">
                <a:sym typeface="Wingdings" panose="05000000000000000000" pitchFamily="2" charset="2"/>
              </a:rPr>
              <a:t>politik</a:t>
            </a:r>
            <a:endParaRPr lang="en-US" sz="2200" dirty="0" smtClean="0">
              <a:sym typeface="Wingdings" panose="05000000000000000000" pitchFamily="2" charset="2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2200" dirty="0" err="1" smtClean="0">
                <a:sym typeface="Wingdings" panose="05000000000000000000" pitchFamily="2" charset="2"/>
              </a:rPr>
              <a:t>Belum</a:t>
            </a:r>
            <a:r>
              <a:rPr lang="en-US" sz="2200" dirty="0" smtClean="0">
                <a:sym typeface="Wingdings" panose="05000000000000000000" pitchFamily="2" charset="2"/>
              </a:rPr>
              <a:t> </a:t>
            </a:r>
            <a:r>
              <a:rPr lang="en-US" sz="2200" dirty="0" err="1" smtClean="0">
                <a:sym typeface="Wingdings" panose="05000000000000000000" pitchFamily="2" charset="2"/>
              </a:rPr>
              <a:t>adanya</a:t>
            </a:r>
            <a:r>
              <a:rPr lang="en-US" sz="2200" dirty="0" smtClean="0">
                <a:sym typeface="Wingdings" panose="05000000000000000000" pitchFamily="2" charset="2"/>
              </a:rPr>
              <a:t> </a:t>
            </a:r>
            <a:r>
              <a:rPr lang="en-US" sz="2200" dirty="0" err="1" smtClean="0">
                <a:solidFill>
                  <a:srgbClr val="FF0000"/>
                </a:solidFill>
                <a:sym typeface="Wingdings" panose="05000000000000000000" pitchFamily="2" charset="2"/>
              </a:rPr>
              <a:t>standar</a:t>
            </a:r>
            <a:r>
              <a:rPr lang="en-US" sz="2200" dirty="0" smtClean="0">
                <a:solidFill>
                  <a:srgbClr val="FF0000"/>
                </a:solidFill>
                <a:sym typeface="Wingdings" panose="05000000000000000000" pitchFamily="2" charset="2"/>
              </a:rPr>
              <a:t> </a:t>
            </a:r>
            <a:r>
              <a:rPr lang="en-US" sz="2200" dirty="0" err="1" smtClean="0">
                <a:solidFill>
                  <a:srgbClr val="FF0000"/>
                </a:solidFill>
                <a:sym typeface="Wingdings" panose="05000000000000000000" pitchFamily="2" charset="2"/>
              </a:rPr>
              <a:t>dan</a:t>
            </a:r>
            <a:r>
              <a:rPr lang="en-US" sz="2200" dirty="0" smtClean="0">
                <a:solidFill>
                  <a:srgbClr val="FF0000"/>
                </a:solidFill>
                <a:sym typeface="Wingdings" panose="05000000000000000000" pitchFamily="2" charset="2"/>
              </a:rPr>
              <a:t> </a:t>
            </a:r>
            <a:r>
              <a:rPr lang="en-US" sz="2200" dirty="0" err="1" smtClean="0">
                <a:solidFill>
                  <a:srgbClr val="FF0000"/>
                </a:solidFill>
                <a:sym typeface="Wingdings" panose="05000000000000000000" pitchFamily="2" charset="2"/>
              </a:rPr>
              <a:t>kerangka</a:t>
            </a:r>
            <a:r>
              <a:rPr lang="en-US" sz="2200" dirty="0" smtClean="0">
                <a:solidFill>
                  <a:srgbClr val="FF0000"/>
                </a:solidFill>
                <a:sym typeface="Wingdings" panose="05000000000000000000" pitchFamily="2" charset="2"/>
              </a:rPr>
              <a:t> </a:t>
            </a:r>
            <a:r>
              <a:rPr lang="en-US" sz="2200" dirty="0" err="1" smtClean="0">
                <a:solidFill>
                  <a:srgbClr val="FF0000"/>
                </a:solidFill>
                <a:sym typeface="Wingdings" panose="05000000000000000000" pitchFamily="2" charset="2"/>
              </a:rPr>
              <a:t>kerja</a:t>
            </a:r>
            <a:r>
              <a:rPr lang="en-US" sz="2200" dirty="0" smtClean="0">
                <a:solidFill>
                  <a:srgbClr val="FF0000"/>
                </a:solidFill>
                <a:sym typeface="Wingdings" panose="05000000000000000000" pitchFamily="2" charset="2"/>
              </a:rPr>
              <a:t> </a:t>
            </a:r>
            <a:r>
              <a:rPr lang="en-US" sz="2200" dirty="0" err="1" smtClean="0">
                <a:sym typeface="Wingdings" panose="05000000000000000000" pitchFamily="2" charset="2"/>
              </a:rPr>
              <a:t>implementasi</a:t>
            </a:r>
            <a:endParaRPr lang="en-US" sz="2200" dirty="0" smtClean="0">
              <a:sym typeface="Wingdings" panose="05000000000000000000" pitchFamily="2" charset="2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2200" dirty="0" smtClean="0"/>
              <a:t>E-Voting </a:t>
            </a:r>
            <a:r>
              <a:rPr lang="en-US" sz="2200" dirty="0" err="1" smtClean="0"/>
              <a:t>tidak</a:t>
            </a:r>
            <a:r>
              <a:rPr lang="en-US" sz="2200" dirty="0" smtClean="0"/>
              <a:t> </a:t>
            </a:r>
            <a:r>
              <a:rPr lang="en-US" sz="2200" dirty="0" err="1" smtClean="0"/>
              <a:t>sama</a:t>
            </a:r>
            <a:r>
              <a:rPr lang="en-US" sz="2200" dirty="0" smtClean="0"/>
              <a:t> </a:t>
            </a:r>
            <a:r>
              <a:rPr lang="en-US" sz="2200" dirty="0" err="1" smtClean="0"/>
              <a:t>dengan</a:t>
            </a:r>
            <a:r>
              <a:rPr lang="en-US" sz="2200" dirty="0" smtClean="0"/>
              <a:t> </a:t>
            </a:r>
            <a:r>
              <a:rPr lang="en-US" sz="2200" dirty="0" err="1" smtClean="0"/>
              <a:t>sistem</a:t>
            </a:r>
            <a:r>
              <a:rPr lang="en-US" sz="2200" dirty="0" smtClean="0"/>
              <a:t> </a:t>
            </a:r>
            <a:r>
              <a:rPr lang="en-US" sz="2200" dirty="0" err="1" smtClean="0"/>
              <a:t>elektronik</a:t>
            </a:r>
            <a:r>
              <a:rPr lang="en-US" sz="2200" dirty="0" smtClean="0"/>
              <a:t> lain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2200" dirty="0" smtClean="0"/>
              <a:t>E-Voting </a:t>
            </a:r>
            <a:r>
              <a:rPr lang="en-US" sz="2200" dirty="0" err="1" smtClean="0"/>
              <a:t>adalah</a:t>
            </a:r>
            <a:r>
              <a:rPr lang="en-US" sz="2200" dirty="0" smtClean="0"/>
              <a:t> </a:t>
            </a:r>
            <a:r>
              <a:rPr lang="en-US" sz="2200" dirty="0" err="1" smtClean="0"/>
              <a:t>sebuah</a:t>
            </a:r>
            <a:r>
              <a:rPr lang="en-US" sz="2200" dirty="0" smtClean="0"/>
              <a:t> </a:t>
            </a:r>
            <a:r>
              <a:rPr lang="en-US" sz="2200" i="1" dirty="0" smtClean="0">
                <a:solidFill>
                  <a:srgbClr val="FF0000"/>
                </a:solidFill>
              </a:rPr>
              <a:t>safety-critical system</a:t>
            </a:r>
            <a:endParaRPr lang="en-US" sz="2200" dirty="0" smtClean="0">
              <a:solidFill>
                <a:srgbClr val="FF0000"/>
              </a:solidFill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2200" i="1" dirty="0" smtClean="0">
                <a:solidFill>
                  <a:srgbClr val="FF0000"/>
                </a:solidFill>
              </a:rPr>
              <a:t>Technological gaps </a:t>
            </a:r>
            <a:r>
              <a:rPr lang="en-US" sz="2200" dirty="0" smtClean="0">
                <a:sym typeface="Wingdings" panose="05000000000000000000" pitchFamily="2" charset="2"/>
              </a:rPr>
              <a:t> </a:t>
            </a:r>
            <a:r>
              <a:rPr lang="en-US" sz="2200" dirty="0" err="1" smtClean="0">
                <a:sym typeface="Wingdings" panose="05000000000000000000" pitchFamily="2" charset="2"/>
              </a:rPr>
              <a:t>inkompatibilitas</a:t>
            </a:r>
            <a:r>
              <a:rPr lang="en-US" sz="2200" dirty="0" smtClean="0">
                <a:sym typeface="Wingdings" panose="05000000000000000000" pitchFamily="2" charset="2"/>
              </a:rPr>
              <a:t> </a:t>
            </a:r>
            <a:r>
              <a:rPr lang="en-US" sz="2200" dirty="0" err="1" smtClean="0">
                <a:sym typeface="Wingdings" panose="05000000000000000000" pitchFamily="2" charset="2"/>
              </a:rPr>
              <a:t>antar</a:t>
            </a:r>
            <a:r>
              <a:rPr lang="en-US" sz="2200" dirty="0" smtClean="0">
                <a:sym typeface="Wingdings" panose="05000000000000000000" pitchFamily="2" charset="2"/>
              </a:rPr>
              <a:t> </a:t>
            </a:r>
            <a:r>
              <a:rPr lang="en-US" sz="2200" dirty="0" err="1" smtClean="0">
                <a:sym typeface="Wingdings" panose="05000000000000000000" pitchFamily="2" charset="2"/>
              </a:rPr>
              <a:t>komponen</a:t>
            </a:r>
            <a:r>
              <a:rPr lang="en-US" sz="2200" dirty="0" smtClean="0">
                <a:sym typeface="Wingdings" panose="05000000000000000000" pitchFamily="2" charset="2"/>
              </a:rPr>
              <a:t> </a:t>
            </a:r>
            <a:r>
              <a:rPr lang="en-US" sz="2200" dirty="0" err="1" smtClean="0">
                <a:sym typeface="Wingdings" panose="05000000000000000000" pitchFamily="2" charset="2"/>
              </a:rPr>
              <a:t>sistem</a:t>
            </a:r>
            <a:endParaRPr lang="en-US" sz="2200" dirty="0" smtClean="0">
              <a:sym typeface="Wingdings" panose="05000000000000000000" pitchFamily="2" charset="2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2200" i="1" dirty="0" smtClean="0">
                <a:solidFill>
                  <a:srgbClr val="FF0000"/>
                </a:solidFill>
                <a:sym typeface="Wingdings" panose="05000000000000000000" pitchFamily="2" charset="2"/>
              </a:rPr>
              <a:t>Social gaps</a:t>
            </a:r>
            <a:r>
              <a:rPr lang="en-US" sz="2200" dirty="0" smtClean="0">
                <a:solidFill>
                  <a:srgbClr val="FF0000"/>
                </a:solidFill>
                <a:sym typeface="Wingdings" panose="05000000000000000000" pitchFamily="2" charset="2"/>
              </a:rPr>
              <a:t> </a:t>
            </a:r>
            <a:r>
              <a:rPr lang="en-US" sz="2200" dirty="0" smtClean="0">
                <a:sym typeface="Wingdings" panose="05000000000000000000" pitchFamily="2" charset="2"/>
              </a:rPr>
              <a:t> </a:t>
            </a:r>
            <a:r>
              <a:rPr lang="en-US" sz="2200" i="1" dirty="0" smtClean="0">
                <a:sym typeface="Wingdings" panose="05000000000000000000" pitchFamily="2" charset="2"/>
              </a:rPr>
              <a:t>social policies vs human behavior</a:t>
            </a:r>
            <a:r>
              <a:rPr lang="en-US" sz="2200" dirty="0" smtClean="0">
                <a:sym typeface="Wingdings" panose="05000000000000000000" pitchFamily="2" charset="2"/>
              </a:rPr>
              <a:t>, i.e. </a:t>
            </a:r>
            <a:r>
              <a:rPr lang="en-US" sz="2200" dirty="0" err="1" smtClean="0">
                <a:sym typeface="Wingdings" panose="05000000000000000000" pitchFamily="2" charset="2"/>
              </a:rPr>
              <a:t>diskrepansi</a:t>
            </a:r>
            <a:r>
              <a:rPr lang="en-US" sz="2200" dirty="0" smtClean="0">
                <a:sym typeface="Wingdings" panose="05000000000000000000" pitchFamily="2" charset="2"/>
              </a:rPr>
              <a:t> moral </a:t>
            </a:r>
            <a:r>
              <a:rPr lang="en-US" sz="2200" dirty="0" err="1" smtClean="0">
                <a:sym typeface="Wingdings" panose="05000000000000000000" pitchFamily="2" charset="2"/>
              </a:rPr>
              <a:t>antara</a:t>
            </a:r>
            <a:r>
              <a:rPr lang="en-US" sz="2200" dirty="0" smtClean="0">
                <a:sym typeface="Wingdings" panose="05000000000000000000" pitchFamily="2" charset="2"/>
              </a:rPr>
              <a:t> </a:t>
            </a:r>
            <a:r>
              <a:rPr lang="en-US" sz="2200" dirty="0" err="1" smtClean="0">
                <a:sym typeface="Wingdings" panose="05000000000000000000" pitchFamily="2" charset="2"/>
              </a:rPr>
              <a:t>pengguna</a:t>
            </a:r>
            <a:r>
              <a:rPr lang="en-US" sz="2200" dirty="0" smtClean="0">
                <a:sym typeface="Wingdings" panose="05000000000000000000" pitchFamily="2" charset="2"/>
              </a:rPr>
              <a:t> </a:t>
            </a:r>
            <a:r>
              <a:rPr lang="en-US" sz="2200" dirty="0" err="1" smtClean="0">
                <a:sym typeface="Wingdings" panose="05000000000000000000" pitchFamily="2" charset="2"/>
              </a:rPr>
              <a:t>dengan</a:t>
            </a:r>
            <a:r>
              <a:rPr lang="en-US" sz="2200" dirty="0" smtClean="0">
                <a:sym typeface="Wingdings" panose="05000000000000000000" pitchFamily="2" charset="2"/>
              </a:rPr>
              <a:t> </a:t>
            </a:r>
            <a:r>
              <a:rPr lang="en-US" sz="2200" dirty="0" err="1" smtClean="0">
                <a:sym typeface="Wingdings" panose="05000000000000000000" pitchFamily="2" charset="2"/>
              </a:rPr>
              <a:t>nilai-nilai</a:t>
            </a:r>
            <a:r>
              <a:rPr lang="en-US" sz="2200" dirty="0" smtClean="0">
                <a:sym typeface="Wingdings" panose="05000000000000000000" pitchFamily="2" charset="2"/>
              </a:rPr>
              <a:t> </a:t>
            </a:r>
            <a:r>
              <a:rPr lang="en-US" sz="2200" dirty="0" err="1" smtClean="0">
                <a:sym typeface="Wingdings" panose="05000000000000000000" pitchFamily="2" charset="2"/>
              </a:rPr>
              <a:t>sosial</a:t>
            </a:r>
            <a:r>
              <a:rPr lang="en-US" sz="2200" dirty="0" smtClean="0">
                <a:sym typeface="Wingdings" panose="05000000000000000000" pitchFamily="2" charset="2"/>
              </a:rPr>
              <a:t>, </a:t>
            </a:r>
            <a:r>
              <a:rPr lang="en-US" sz="2200" dirty="0" err="1" smtClean="0">
                <a:sym typeface="Wingdings" panose="05000000000000000000" pitchFamily="2" charset="2"/>
              </a:rPr>
              <a:t>antara</a:t>
            </a:r>
            <a:r>
              <a:rPr lang="en-US" sz="2200" dirty="0" smtClean="0">
                <a:sym typeface="Wingdings" panose="05000000000000000000" pitchFamily="2" charset="2"/>
              </a:rPr>
              <a:t> </a:t>
            </a:r>
            <a:r>
              <a:rPr lang="en-US" sz="2200" dirty="0" err="1" smtClean="0">
                <a:sym typeface="Wingdings" panose="05000000000000000000" pitchFamily="2" charset="2"/>
              </a:rPr>
              <a:t>budaya</a:t>
            </a:r>
            <a:r>
              <a:rPr lang="en-US" sz="2200" dirty="0" smtClean="0">
                <a:sym typeface="Wingdings" panose="05000000000000000000" pitchFamily="2" charset="2"/>
              </a:rPr>
              <a:t> </a:t>
            </a:r>
            <a:r>
              <a:rPr lang="en-US" sz="2200" dirty="0" err="1" smtClean="0">
                <a:sym typeface="Wingdings" panose="05000000000000000000" pitchFamily="2" charset="2"/>
              </a:rPr>
              <a:t>demokrasi</a:t>
            </a:r>
            <a:r>
              <a:rPr lang="en-US" sz="2200" dirty="0" smtClean="0">
                <a:sym typeface="Wingdings" panose="05000000000000000000" pitchFamily="2" charset="2"/>
              </a:rPr>
              <a:t> </a:t>
            </a:r>
            <a:r>
              <a:rPr lang="en-US" sz="2200" dirty="0" err="1" smtClean="0">
                <a:sym typeface="Wingdings" panose="05000000000000000000" pitchFamily="2" charset="2"/>
              </a:rPr>
              <a:t>dengan</a:t>
            </a:r>
            <a:r>
              <a:rPr lang="en-US" sz="2200" dirty="0" smtClean="0">
                <a:sym typeface="Wingdings" panose="05000000000000000000" pitchFamily="2" charset="2"/>
              </a:rPr>
              <a:t> </a:t>
            </a:r>
            <a:r>
              <a:rPr lang="en-US" sz="2200" dirty="0" err="1" smtClean="0">
                <a:sym typeface="Wingdings" panose="05000000000000000000" pitchFamily="2" charset="2"/>
              </a:rPr>
              <a:t>protokol</a:t>
            </a:r>
            <a:r>
              <a:rPr lang="en-US" sz="2200" dirty="0" smtClean="0">
                <a:sym typeface="Wingdings" panose="05000000000000000000" pitchFamily="2" charset="2"/>
              </a:rPr>
              <a:t> </a:t>
            </a:r>
            <a:r>
              <a:rPr lang="en-US" sz="2200" dirty="0" err="1" smtClean="0">
                <a:sym typeface="Wingdings" panose="05000000000000000000" pitchFamily="2" charset="2"/>
              </a:rPr>
              <a:t>pemilihan</a:t>
            </a:r>
            <a:endParaRPr lang="en-US" sz="2200" dirty="0" smtClean="0">
              <a:sym typeface="Wingdings" panose="05000000000000000000" pitchFamily="2" charset="2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2200" i="1" dirty="0" smtClean="0">
                <a:solidFill>
                  <a:srgbClr val="FF0000"/>
                </a:solidFill>
                <a:sym typeface="Wingdings" panose="05000000000000000000" pitchFamily="2" charset="2"/>
              </a:rPr>
              <a:t>Socio-technical gaps</a:t>
            </a:r>
            <a:r>
              <a:rPr lang="en-US" sz="2200" dirty="0" smtClean="0">
                <a:solidFill>
                  <a:srgbClr val="FF0000"/>
                </a:solidFill>
                <a:sym typeface="Wingdings" panose="05000000000000000000" pitchFamily="2" charset="2"/>
              </a:rPr>
              <a:t> </a:t>
            </a:r>
            <a:r>
              <a:rPr lang="en-US" sz="2200" dirty="0" smtClean="0">
                <a:sym typeface="Wingdings" panose="05000000000000000000" pitchFamily="2" charset="2"/>
              </a:rPr>
              <a:t> </a:t>
            </a:r>
            <a:r>
              <a:rPr lang="en-US" sz="2200" i="1" dirty="0" smtClean="0">
                <a:sym typeface="Wingdings" panose="05000000000000000000" pitchFamily="2" charset="2"/>
              </a:rPr>
              <a:t>social agents vs computer policies</a:t>
            </a:r>
            <a:r>
              <a:rPr lang="en-US" sz="2200" dirty="0" smtClean="0">
                <a:sym typeface="Wingdings" panose="05000000000000000000" pitchFamily="2" charset="2"/>
              </a:rPr>
              <a:t>, i.e. </a:t>
            </a:r>
            <a:r>
              <a:rPr lang="en-US" sz="2200" dirty="0" err="1" smtClean="0">
                <a:sym typeface="Wingdings" panose="05000000000000000000" pitchFamily="2" charset="2"/>
              </a:rPr>
              <a:t>keterbelakangan</a:t>
            </a:r>
            <a:r>
              <a:rPr lang="en-US" sz="2200" dirty="0" smtClean="0">
                <a:sym typeface="Wingdings" panose="05000000000000000000" pitchFamily="2" charset="2"/>
              </a:rPr>
              <a:t> </a:t>
            </a:r>
            <a:r>
              <a:rPr lang="en-US" sz="2200" dirty="0" err="1" smtClean="0">
                <a:sym typeface="Wingdings" panose="05000000000000000000" pitchFamily="2" charset="2"/>
              </a:rPr>
              <a:t>teknologi</a:t>
            </a:r>
            <a:r>
              <a:rPr lang="en-US" sz="2200" dirty="0" smtClean="0">
                <a:sym typeface="Wingdings" panose="05000000000000000000" pitchFamily="2" charset="2"/>
              </a:rPr>
              <a:t>, </a:t>
            </a:r>
            <a:r>
              <a:rPr lang="en-US" sz="2200" dirty="0" err="1" smtClean="0">
                <a:sym typeface="Wingdings" panose="05000000000000000000" pitchFamily="2" charset="2"/>
              </a:rPr>
              <a:t>termasuk</a:t>
            </a:r>
            <a:r>
              <a:rPr lang="en-US" sz="2200" dirty="0" smtClean="0">
                <a:sym typeface="Wingdings" panose="05000000000000000000" pitchFamily="2" charset="2"/>
              </a:rPr>
              <a:t> </a:t>
            </a:r>
            <a:r>
              <a:rPr lang="en-US" sz="2200" i="1" dirty="0" smtClean="0">
                <a:solidFill>
                  <a:srgbClr val="FF0000"/>
                </a:solidFill>
                <a:sym typeface="Wingdings" panose="05000000000000000000" pitchFamily="2" charset="2"/>
              </a:rPr>
              <a:t>generation-technology gap</a:t>
            </a:r>
            <a:endParaRPr lang="en-US" sz="2200" i="1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7456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Isu-isu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 smtClean="0"/>
              <a:t>penerapan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E-Voting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Negara-</a:t>
            </a:r>
            <a:r>
              <a:rPr lang="en-US" sz="1800" dirty="0" err="1" smtClean="0"/>
              <a:t>negara</a:t>
            </a:r>
            <a:r>
              <a:rPr lang="en-US" sz="1800" dirty="0" smtClean="0"/>
              <a:t> </a:t>
            </a:r>
            <a:r>
              <a:rPr lang="en-US" sz="1800" dirty="0" err="1" smtClean="0"/>
              <a:t>maju</a:t>
            </a:r>
            <a:r>
              <a:rPr lang="en-US" sz="1800" dirty="0" smtClean="0"/>
              <a:t> </a:t>
            </a:r>
            <a:r>
              <a:rPr lang="en-US" sz="1800" dirty="0" err="1" smtClean="0"/>
              <a:t>banyak</a:t>
            </a:r>
            <a:r>
              <a:rPr lang="en-US" sz="1800" dirty="0" smtClean="0"/>
              <a:t> </a:t>
            </a:r>
            <a:r>
              <a:rPr lang="en-US" sz="1800" dirty="0" err="1" smtClean="0"/>
              <a:t>meninggalkan</a:t>
            </a:r>
            <a:r>
              <a:rPr lang="en-US" sz="1800" dirty="0" smtClean="0"/>
              <a:t> e-voting, </a:t>
            </a:r>
            <a:r>
              <a:rPr lang="en-US" sz="1800" dirty="0" err="1" smtClean="0"/>
              <a:t>kembali</a:t>
            </a:r>
            <a:r>
              <a:rPr lang="en-US" sz="1800" dirty="0" smtClean="0"/>
              <a:t> </a:t>
            </a:r>
            <a:r>
              <a:rPr lang="en-US" sz="1800" dirty="0" err="1" smtClean="0"/>
              <a:t>ke</a:t>
            </a:r>
            <a:r>
              <a:rPr lang="en-US" sz="1800" dirty="0" smtClean="0"/>
              <a:t> </a:t>
            </a:r>
            <a:r>
              <a:rPr lang="en-US" sz="1800" dirty="0" err="1" smtClean="0"/>
              <a:t>sistem</a:t>
            </a:r>
            <a:r>
              <a:rPr lang="en-US" sz="1800" dirty="0" smtClean="0"/>
              <a:t> </a:t>
            </a:r>
            <a:r>
              <a:rPr lang="en-US" sz="1800" dirty="0" err="1" smtClean="0"/>
              <a:t>pemilihan</a:t>
            </a:r>
            <a:r>
              <a:rPr lang="en-US" sz="1800" dirty="0" smtClean="0"/>
              <a:t> manual</a:t>
            </a:r>
          </a:p>
          <a:p>
            <a: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600" dirty="0" err="1" smtClean="0"/>
              <a:t>Belanda</a:t>
            </a:r>
            <a:r>
              <a:rPr lang="en-US" sz="1600" dirty="0" smtClean="0"/>
              <a:t> </a:t>
            </a:r>
            <a:r>
              <a:rPr lang="en-US" sz="1600" dirty="0" err="1" smtClean="0"/>
              <a:t>sejak</a:t>
            </a:r>
            <a:r>
              <a:rPr lang="en-US" sz="1600" dirty="0" smtClean="0"/>
              <a:t> </a:t>
            </a:r>
            <a:r>
              <a:rPr lang="en-US" sz="2400" b="1" dirty="0" smtClean="0">
                <a:latin typeface="Aparajita" panose="020B0604020202020204" pitchFamily="34" charset="0"/>
                <a:cs typeface="Aparajita" panose="020B0604020202020204" pitchFamily="34" charset="0"/>
              </a:rPr>
              <a:t>2007</a:t>
            </a:r>
            <a:r>
              <a:rPr lang="en-US" sz="2400" dirty="0" smtClean="0"/>
              <a:t> </a:t>
            </a:r>
            <a:r>
              <a:rPr lang="en-US" sz="1600" dirty="0" smtClean="0">
                <a:sym typeface="Wingdings" panose="05000000000000000000" pitchFamily="2" charset="2"/>
              </a:rPr>
              <a:t> </a:t>
            </a:r>
            <a:r>
              <a:rPr lang="en-US" sz="1600" i="1" dirty="0" err="1" smtClean="0">
                <a:sym typeface="Wingdings" panose="05000000000000000000" pitchFamily="2" charset="2"/>
              </a:rPr>
              <a:t>Wij</a:t>
            </a:r>
            <a:r>
              <a:rPr lang="en-US" sz="1600" i="1" dirty="0" smtClean="0">
                <a:sym typeface="Wingdings" panose="05000000000000000000" pitchFamily="2" charset="2"/>
              </a:rPr>
              <a:t> </a:t>
            </a:r>
            <a:r>
              <a:rPr lang="en-US" sz="1600" i="1" dirty="0" err="1" smtClean="0">
                <a:sym typeface="Wingdings" panose="05000000000000000000" pitchFamily="2" charset="2"/>
              </a:rPr>
              <a:t>vertrouwen</a:t>
            </a:r>
            <a:r>
              <a:rPr lang="en-US" sz="1600" i="1" dirty="0" smtClean="0">
                <a:sym typeface="Wingdings" panose="05000000000000000000" pitchFamily="2" charset="2"/>
              </a:rPr>
              <a:t> </a:t>
            </a:r>
            <a:r>
              <a:rPr lang="en-US" sz="1600" i="1" dirty="0" err="1" smtClean="0">
                <a:sym typeface="Wingdings" panose="05000000000000000000" pitchFamily="2" charset="2"/>
              </a:rPr>
              <a:t>stemcomputers</a:t>
            </a:r>
            <a:r>
              <a:rPr lang="en-US" sz="1600" i="1" dirty="0" smtClean="0">
                <a:sym typeface="Wingdings" panose="05000000000000000000" pitchFamily="2" charset="2"/>
              </a:rPr>
              <a:t> </a:t>
            </a:r>
            <a:r>
              <a:rPr lang="en-US" sz="1600" i="1" dirty="0" err="1" smtClean="0">
                <a:sym typeface="Wingdings" panose="05000000000000000000" pitchFamily="2" charset="2"/>
              </a:rPr>
              <a:t>niet</a:t>
            </a:r>
            <a:endParaRPr lang="en-US" sz="1600" i="1" dirty="0" smtClean="0">
              <a:sym typeface="Wingdings" panose="05000000000000000000" pitchFamily="2" charset="2"/>
            </a:endParaRPr>
          </a:p>
          <a:p>
            <a: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600" dirty="0" err="1" smtClean="0">
                <a:sym typeface="Wingdings" panose="05000000000000000000" pitchFamily="2" charset="2"/>
              </a:rPr>
              <a:t>Jerman</a:t>
            </a:r>
            <a:r>
              <a:rPr lang="en-US" sz="1600" dirty="0" smtClean="0">
                <a:sym typeface="Wingdings" panose="05000000000000000000" pitchFamily="2" charset="2"/>
              </a:rPr>
              <a:t> </a:t>
            </a:r>
            <a:r>
              <a:rPr lang="en-US" sz="1600" dirty="0" err="1" smtClean="0">
                <a:sym typeface="Wingdings" panose="05000000000000000000" pitchFamily="2" charset="2"/>
              </a:rPr>
              <a:t>sejak</a:t>
            </a:r>
            <a:r>
              <a:rPr lang="en-US" sz="1600" dirty="0" smtClean="0">
                <a:sym typeface="Wingdings" panose="05000000000000000000" pitchFamily="2" charset="2"/>
              </a:rPr>
              <a:t> </a:t>
            </a:r>
            <a:r>
              <a:rPr lang="en-US" sz="2400" b="1" dirty="0" smtClean="0">
                <a:latin typeface="Aparajita" panose="020B0604020202020204" pitchFamily="34" charset="0"/>
                <a:cs typeface="Aparajita" panose="020B0604020202020204" pitchFamily="34" charset="0"/>
                <a:sym typeface="Wingdings" panose="05000000000000000000" pitchFamily="2" charset="2"/>
              </a:rPr>
              <a:t>2009</a:t>
            </a:r>
            <a:r>
              <a:rPr lang="en-US" sz="2400" dirty="0" smtClean="0">
                <a:sym typeface="Wingdings" panose="05000000000000000000" pitchFamily="2" charset="2"/>
              </a:rPr>
              <a:t> </a:t>
            </a:r>
            <a:r>
              <a:rPr lang="en-US" sz="1600" dirty="0" smtClean="0">
                <a:sym typeface="Wingdings" panose="05000000000000000000" pitchFamily="2" charset="2"/>
              </a:rPr>
              <a:t> </a:t>
            </a:r>
            <a:r>
              <a:rPr lang="en-US" sz="1600" i="1" dirty="0" smtClean="0">
                <a:sym typeface="Wingdings" panose="05000000000000000000" pitchFamily="2" charset="2"/>
              </a:rPr>
              <a:t>Chaos Computer Club</a:t>
            </a:r>
          </a:p>
          <a:p>
            <a: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600" dirty="0" smtClean="0">
                <a:sym typeface="Wingdings" panose="05000000000000000000" pitchFamily="2" charset="2"/>
              </a:rPr>
              <a:t>Australia </a:t>
            </a:r>
            <a:r>
              <a:rPr lang="en-US" sz="1600" dirty="0" err="1" smtClean="0">
                <a:sym typeface="Wingdings" panose="05000000000000000000" pitchFamily="2" charset="2"/>
              </a:rPr>
              <a:t>sejak</a:t>
            </a:r>
            <a:r>
              <a:rPr lang="en-US" sz="1600" dirty="0" smtClean="0">
                <a:sym typeface="Wingdings" panose="05000000000000000000" pitchFamily="2" charset="2"/>
              </a:rPr>
              <a:t> </a:t>
            </a:r>
            <a:r>
              <a:rPr lang="en-US" sz="2400" b="1" dirty="0" smtClean="0">
                <a:latin typeface="Aparajita" panose="020B0604020202020204" pitchFamily="34" charset="0"/>
                <a:cs typeface="Aparajita" panose="020B0604020202020204" pitchFamily="34" charset="0"/>
                <a:sym typeface="Wingdings" panose="05000000000000000000" pitchFamily="2" charset="2"/>
              </a:rPr>
              <a:t>2005 </a:t>
            </a:r>
            <a:r>
              <a:rPr lang="en-US" sz="1600" b="1" dirty="0" smtClean="0">
                <a:cs typeface="Aparajita" panose="020B0604020202020204" pitchFamily="34" charset="0"/>
                <a:sym typeface="Wingdings" panose="05000000000000000000" pitchFamily="2" charset="2"/>
              </a:rPr>
              <a:t> </a:t>
            </a:r>
            <a:r>
              <a:rPr lang="en-US" sz="1600" dirty="0" smtClean="0">
                <a:cs typeface="Aparajita" panose="020B0604020202020204" pitchFamily="34" charset="0"/>
                <a:sym typeface="Wingdings" panose="05000000000000000000" pitchFamily="2" charset="2"/>
              </a:rPr>
              <a:t>onwards </a:t>
            </a:r>
            <a:r>
              <a:rPr lang="en-US" sz="1600" dirty="0" err="1" smtClean="0">
                <a:cs typeface="Aparajita" panose="020B0604020202020204" pitchFamily="34" charset="0"/>
                <a:sym typeface="Wingdings" panose="05000000000000000000" pitchFamily="2" charset="2"/>
              </a:rPr>
              <a:t>hanya</a:t>
            </a:r>
            <a:r>
              <a:rPr lang="en-US" sz="1600" dirty="0" smtClean="0">
                <a:cs typeface="Aparajita" panose="020B0604020202020204" pitchFamily="34" charset="0"/>
                <a:sym typeface="Wingdings" panose="05000000000000000000" pitchFamily="2" charset="2"/>
              </a:rPr>
              <a:t> </a:t>
            </a:r>
            <a:r>
              <a:rPr lang="en-US" sz="1600" dirty="0" err="1" smtClean="0">
                <a:cs typeface="Aparajita" panose="020B0604020202020204" pitchFamily="34" charset="0"/>
                <a:sym typeface="Wingdings" panose="05000000000000000000" pitchFamily="2" charset="2"/>
              </a:rPr>
              <a:t>untuk</a:t>
            </a:r>
            <a:r>
              <a:rPr lang="en-US" sz="1600" dirty="0" smtClean="0">
                <a:cs typeface="Aparajita" panose="020B0604020202020204" pitchFamily="34" charset="0"/>
                <a:sym typeface="Wingdings" panose="05000000000000000000" pitchFamily="2" charset="2"/>
              </a:rPr>
              <a:t> </a:t>
            </a:r>
            <a:r>
              <a:rPr lang="en-US" sz="1600" dirty="0" err="1" smtClean="0">
                <a:cs typeface="Aparajita" panose="020B0604020202020204" pitchFamily="34" charset="0"/>
                <a:sym typeface="Wingdings" panose="05000000000000000000" pitchFamily="2" charset="2"/>
              </a:rPr>
              <a:t>difabel</a:t>
            </a:r>
            <a:r>
              <a:rPr lang="en-US" sz="1600" dirty="0" smtClean="0">
                <a:cs typeface="Aparajita" panose="020B0604020202020204" pitchFamily="34" charset="0"/>
                <a:sym typeface="Wingdings" panose="05000000000000000000" pitchFamily="2" charset="2"/>
              </a:rPr>
              <a:t> </a:t>
            </a:r>
            <a:r>
              <a:rPr lang="en-US" sz="1600" dirty="0" err="1" smtClean="0">
                <a:cs typeface="Aparajita" panose="020B0604020202020204" pitchFamily="34" charset="0"/>
                <a:sym typeface="Wingdings" panose="05000000000000000000" pitchFamily="2" charset="2"/>
              </a:rPr>
              <a:t>dan</a:t>
            </a:r>
            <a:r>
              <a:rPr lang="en-US" sz="1600" dirty="0" smtClean="0">
                <a:cs typeface="Aparajita" panose="020B0604020202020204" pitchFamily="34" charset="0"/>
                <a:sym typeface="Wingdings" panose="05000000000000000000" pitchFamily="2" charset="2"/>
              </a:rPr>
              <a:t> </a:t>
            </a:r>
            <a:r>
              <a:rPr lang="en-US" sz="1600" dirty="0" err="1" smtClean="0">
                <a:cs typeface="Aparajita" panose="020B0604020202020204" pitchFamily="34" charset="0"/>
                <a:sym typeface="Wingdings" panose="05000000000000000000" pitchFamily="2" charset="2"/>
              </a:rPr>
              <a:t>berhalangan</a:t>
            </a:r>
            <a:endParaRPr lang="en-US" sz="1600" b="1" dirty="0" smtClean="0">
              <a:latin typeface="Aparajita" panose="020B0604020202020204" pitchFamily="34" charset="0"/>
              <a:cs typeface="Aparajita" panose="020B0604020202020204" pitchFamily="34" charset="0"/>
              <a:sym typeface="Wingdings" panose="05000000000000000000" pitchFamily="2" charset="2"/>
            </a:endParaRPr>
          </a:p>
          <a:p>
            <a: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600" dirty="0" err="1" smtClean="0">
                <a:sym typeface="Wingdings" panose="05000000000000000000" pitchFamily="2" charset="2"/>
              </a:rPr>
              <a:t>Irlandia</a:t>
            </a:r>
            <a:r>
              <a:rPr lang="en-US" sz="1600" dirty="0" smtClean="0">
                <a:sym typeface="Wingdings" panose="05000000000000000000" pitchFamily="2" charset="2"/>
              </a:rPr>
              <a:t> </a:t>
            </a:r>
            <a:r>
              <a:rPr lang="en-US" sz="1600" dirty="0" err="1" smtClean="0">
                <a:sym typeface="Wingdings" panose="05000000000000000000" pitchFamily="2" charset="2"/>
              </a:rPr>
              <a:t>sejak</a:t>
            </a:r>
            <a:r>
              <a:rPr lang="en-US" sz="1600" dirty="0" smtClean="0">
                <a:sym typeface="Wingdings" panose="05000000000000000000" pitchFamily="2" charset="2"/>
              </a:rPr>
              <a:t> </a:t>
            </a:r>
            <a:r>
              <a:rPr lang="en-US" sz="2400" b="1" dirty="0" smtClean="0">
                <a:latin typeface="Aparajita" panose="020B0604020202020204" pitchFamily="34" charset="0"/>
                <a:cs typeface="Aparajita" panose="020B0604020202020204" pitchFamily="34" charset="0"/>
                <a:sym typeface="Wingdings" panose="05000000000000000000" pitchFamily="2" charset="2"/>
              </a:rPr>
              <a:t>2004</a:t>
            </a:r>
            <a:endParaRPr lang="en-US" sz="1600" b="1" dirty="0" smtClean="0">
              <a:latin typeface="Aparajita" panose="020B0604020202020204" pitchFamily="34" charset="0"/>
              <a:cs typeface="Aparajita" panose="020B0604020202020204" pitchFamily="34" charset="0"/>
              <a:sym typeface="Wingdings" panose="05000000000000000000" pitchFamily="2" charset="2"/>
            </a:endParaRPr>
          </a:p>
          <a:p>
            <a: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600" dirty="0" smtClean="0">
                <a:sym typeface="Wingdings" panose="05000000000000000000" pitchFamily="2" charset="2"/>
              </a:rPr>
              <a:t>UK </a:t>
            </a:r>
            <a:r>
              <a:rPr lang="en-US" sz="1600" dirty="0" err="1" smtClean="0">
                <a:sym typeface="Wingdings" panose="05000000000000000000" pitchFamily="2" charset="2"/>
              </a:rPr>
              <a:t>tidak</a:t>
            </a:r>
            <a:r>
              <a:rPr lang="en-US" sz="1600" dirty="0" smtClean="0">
                <a:sym typeface="Wingdings" panose="05000000000000000000" pitchFamily="2" charset="2"/>
              </a:rPr>
              <a:t> </a:t>
            </a:r>
            <a:r>
              <a:rPr lang="en-US" sz="1600" dirty="0" err="1" smtClean="0">
                <a:sym typeface="Wingdings" panose="05000000000000000000" pitchFamily="2" charset="2"/>
              </a:rPr>
              <a:t>lagi</a:t>
            </a:r>
            <a:r>
              <a:rPr lang="en-US" sz="1600" dirty="0" smtClean="0">
                <a:sym typeface="Wingdings" panose="05000000000000000000" pitchFamily="2" charset="2"/>
              </a:rPr>
              <a:t> </a:t>
            </a:r>
            <a:r>
              <a:rPr lang="en-US" sz="1600" dirty="0" err="1" smtClean="0">
                <a:sym typeface="Wingdings" panose="05000000000000000000" pitchFamily="2" charset="2"/>
              </a:rPr>
              <a:t>menyetujui</a:t>
            </a:r>
            <a:r>
              <a:rPr lang="en-US" sz="1600" dirty="0" smtClean="0">
                <a:sym typeface="Wingdings" panose="05000000000000000000" pitchFamily="2" charset="2"/>
              </a:rPr>
              <a:t> e-voting </a:t>
            </a:r>
            <a:r>
              <a:rPr lang="en-US" sz="1600" dirty="0" err="1" smtClean="0">
                <a:sym typeface="Wingdings" panose="05000000000000000000" pitchFamily="2" charset="2"/>
              </a:rPr>
              <a:t>sejak</a:t>
            </a:r>
            <a:r>
              <a:rPr lang="en-US" sz="1600" dirty="0" smtClean="0">
                <a:sym typeface="Wingdings" panose="05000000000000000000" pitchFamily="2" charset="2"/>
              </a:rPr>
              <a:t> </a:t>
            </a:r>
            <a:r>
              <a:rPr lang="en-US" sz="1600" dirty="0" err="1" smtClean="0">
                <a:sym typeface="Wingdings" panose="05000000000000000000" pitchFamily="2" charset="2"/>
              </a:rPr>
              <a:t>kegagalan</a:t>
            </a:r>
            <a:r>
              <a:rPr lang="en-US" sz="1600" dirty="0" smtClean="0">
                <a:sym typeface="Wingdings" panose="05000000000000000000" pitchFamily="2" charset="2"/>
              </a:rPr>
              <a:t> </a:t>
            </a:r>
            <a:r>
              <a:rPr lang="en-US" sz="1600" dirty="0" err="1" smtClean="0">
                <a:sym typeface="Wingdings" panose="05000000000000000000" pitchFamily="2" charset="2"/>
              </a:rPr>
              <a:t>Irlandia</a:t>
            </a:r>
            <a:r>
              <a:rPr lang="en-US" sz="1600" dirty="0" smtClean="0">
                <a:sym typeface="Wingdings" panose="05000000000000000000" pitchFamily="2" charset="2"/>
              </a:rPr>
              <a:t>, </a:t>
            </a:r>
            <a:r>
              <a:rPr lang="en-US" sz="1600" dirty="0" err="1" smtClean="0">
                <a:sym typeface="Wingdings" panose="05000000000000000000" pitchFamily="2" charset="2"/>
              </a:rPr>
              <a:t>dll</a:t>
            </a:r>
            <a:endParaRPr lang="en-US" sz="1600" dirty="0" smtClean="0"/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US </a:t>
            </a:r>
            <a:r>
              <a:rPr lang="en-US" sz="1800" dirty="0" err="1" smtClean="0"/>
              <a:t>telah</a:t>
            </a:r>
            <a:r>
              <a:rPr lang="en-US" sz="1800" dirty="0" smtClean="0"/>
              <a:t> </a:t>
            </a:r>
            <a:r>
              <a:rPr lang="en-US" sz="1800" dirty="0" err="1" smtClean="0"/>
              <a:t>menggunakan</a:t>
            </a:r>
            <a:r>
              <a:rPr lang="en-US" sz="1800" dirty="0" smtClean="0"/>
              <a:t> e-voting </a:t>
            </a:r>
            <a:r>
              <a:rPr lang="en-US" sz="1800" dirty="0" err="1" smtClean="0"/>
              <a:t>sejak</a:t>
            </a:r>
            <a:r>
              <a:rPr lang="en-US" sz="1800" dirty="0" smtClean="0"/>
              <a:t> </a:t>
            </a:r>
            <a:r>
              <a:rPr lang="en-US" sz="2400" b="1" dirty="0" smtClean="0">
                <a:latin typeface="Aparajita" panose="020B0604020202020204" pitchFamily="34" charset="0"/>
                <a:cs typeface="Aparajita" panose="020B0604020202020204" pitchFamily="34" charset="0"/>
              </a:rPr>
              <a:t>1990</a:t>
            </a:r>
            <a:r>
              <a:rPr lang="en-US" sz="1800" dirty="0" smtClean="0">
                <a:cs typeface="Aparajita" panose="020B0604020202020204" pitchFamily="34" charset="0"/>
              </a:rPr>
              <a:t>-an</a:t>
            </a:r>
            <a:r>
              <a:rPr lang="en-US" sz="2800" dirty="0" smtClean="0"/>
              <a:t> </a:t>
            </a:r>
            <a:r>
              <a:rPr lang="en-US" sz="1800" dirty="0" err="1" smtClean="0"/>
              <a:t>untuk</a:t>
            </a:r>
            <a:r>
              <a:rPr lang="en-US" sz="1800" dirty="0" smtClean="0"/>
              <a:t> </a:t>
            </a:r>
            <a:r>
              <a:rPr lang="en-US" sz="1800" i="1" dirty="0" smtClean="0"/>
              <a:t>federal elections</a:t>
            </a:r>
            <a:r>
              <a:rPr lang="en-US" sz="1800" dirty="0" smtClean="0"/>
              <a:t> </a:t>
            </a:r>
            <a:r>
              <a:rPr lang="en-US" sz="1800" dirty="0" err="1" smtClean="0"/>
              <a:t>dan</a:t>
            </a:r>
            <a:r>
              <a:rPr lang="en-US" sz="1800" dirty="0" smtClean="0"/>
              <a:t> </a:t>
            </a:r>
            <a:r>
              <a:rPr lang="en-US" sz="1800" dirty="0" err="1" smtClean="0"/>
              <a:t>hingga</a:t>
            </a:r>
            <a:r>
              <a:rPr lang="en-US" sz="1800" dirty="0" smtClean="0"/>
              <a:t> </a:t>
            </a:r>
            <a:r>
              <a:rPr lang="en-US" sz="1800" dirty="0" err="1" smtClean="0"/>
              <a:t>sekarang</a:t>
            </a:r>
            <a:r>
              <a:rPr lang="en-US" sz="1800" dirty="0" smtClean="0"/>
              <a:t> </a:t>
            </a:r>
            <a:r>
              <a:rPr lang="en-US" sz="1800" dirty="0" err="1" smtClean="0"/>
              <a:t>tercatat</a:t>
            </a:r>
            <a:r>
              <a:rPr lang="en-US" sz="1800" dirty="0" smtClean="0"/>
              <a:t> </a:t>
            </a:r>
            <a:r>
              <a:rPr lang="en-US" sz="1800" dirty="0" err="1" smtClean="0"/>
              <a:t>masih</a:t>
            </a:r>
            <a:r>
              <a:rPr lang="en-US" sz="1800" dirty="0" smtClean="0"/>
              <a:t> </a:t>
            </a:r>
            <a:r>
              <a:rPr lang="en-US" sz="1800" dirty="0" err="1" smtClean="0"/>
              <a:t>banyak</a:t>
            </a:r>
            <a:r>
              <a:rPr lang="en-US" sz="1800" dirty="0" smtClean="0"/>
              <a:t> </a:t>
            </a:r>
            <a:r>
              <a:rPr lang="en-US" sz="1800" dirty="0" err="1" smtClean="0"/>
              <a:t>bermasalah</a:t>
            </a:r>
            <a:endParaRPr lang="en-US" sz="1800" dirty="0" smtClean="0"/>
          </a:p>
          <a:p>
            <a: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600" dirty="0" err="1" smtClean="0"/>
              <a:t>Unilect</a:t>
            </a:r>
            <a:r>
              <a:rPr lang="en-US" sz="1600" dirty="0" smtClean="0"/>
              <a:t> Patriot DRE </a:t>
            </a:r>
            <a:r>
              <a:rPr lang="en-US" sz="1600" dirty="0" err="1" smtClean="0"/>
              <a:t>kehilangan</a:t>
            </a:r>
            <a:r>
              <a:rPr lang="en-US" sz="1600" dirty="0" smtClean="0"/>
              <a:t> </a:t>
            </a:r>
            <a:r>
              <a:rPr lang="en-US" sz="2400" b="1" dirty="0" smtClean="0">
                <a:latin typeface="Aparajita" panose="020B0604020202020204" pitchFamily="34" charset="0"/>
                <a:cs typeface="Aparajita" panose="020B0604020202020204" pitchFamily="34" charset="0"/>
              </a:rPr>
              <a:t>4,438</a:t>
            </a:r>
            <a:r>
              <a:rPr lang="en-US" sz="2400" dirty="0" smtClean="0"/>
              <a:t> </a:t>
            </a:r>
            <a:r>
              <a:rPr lang="en-US" sz="1600" dirty="0" err="1" smtClean="0"/>
              <a:t>suara</a:t>
            </a:r>
            <a:r>
              <a:rPr lang="en-US" sz="1600" dirty="0" smtClean="0"/>
              <a:t> – North Carolina</a:t>
            </a:r>
          </a:p>
          <a:p>
            <a: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600" dirty="0" smtClean="0"/>
              <a:t>ES&amp;S Unity Tally </a:t>
            </a:r>
            <a:r>
              <a:rPr lang="en-US" sz="1600" dirty="0" err="1" smtClean="0"/>
              <a:t>menghitung</a:t>
            </a:r>
            <a:r>
              <a:rPr lang="en-US" sz="1600" dirty="0" smtClean="0"/>
              <a:t> </a:t>
            </a:r>
            <a:r>
              <a:rPr lang="en-US" sz="1600" dirty="0" err="1" smtClean="0"/>
              <a:t>mundur</a:t>
            </a:r>
            <a:r>
              <a:rPr lang="en-US" sz="1600" dirty="0" smtClean="0"/>
              <a:t> </a:t>
            </a:r>
            <a:r>
              <a:rPr lang="en-US" sz="1600" dirty="0" err="1" smtClean="0"/>
              <a:t>setelah</a:t>
            </a:r>
            <a:r>
              <a:rPr lang="en-US" sz="1600" dirty="0" smtClean="0"/>
              <a:t> </a:t>
            </a:r>
            <a:r>
              <a:rPr lang="en-US" sz="2400" b="1" dirty="0" smtClean="0">
                <a:latin typeface="Aparajita" panose="020B0604020202020204" pitchFamily="34" charset="0"/>
                <a:cs typeface="Aparajita" panose="020B0604020202020204" pitchFamily="34" charset="0"/>
              </a:rPr>
              <a:t>32,767</a:t>
            </a:r>
            <a:r>
              <a:rPr lang="en-US" sz="2000" dirty="0" smtClean="0"/>
              <a:t> </a:t>
            </a:r>
            <a:r>
              <a:rPr lang="en-US" sz="1600" dirty="0" err="1" smtClean="0"/>
              <a:t>suara</a:t>
            </a:r>
            <a:r>
              <a:rPr lang="en-US" sz="1600" dirty="0" smtClean="0"/>
              <a:t> – Florida</a:t>
            </a:r>
          </a:p>
          <a:p>
            <a: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600" dirty="0" smtClean="0"/>
              <a:t>Sequoia AVC Advantage DRE </a:t>
            </a:r>
            <a:r>
              <a:rPr lang="en-US" sz="1600" dirty="0" err="1" smtClean="0"/>
              <a:t>dapat</a:t>
            </a:r>
            <a:r>
              <a:rPr lang="en-US" sz="1600" dirty="0" smtClean="0"/>
              <a:t> di-</a:t>
            </a:r>
            <a:r>
              <a:rPr lang="en-US" sz="1600" i="1" dirty="0" smtClean="0"/>
              <a:t>hack</a:t>
            </a:r>
            <a:r>
              <a:rPr lang="en-US" sz="1600" dirty="0" smtClean="0"/>
              <a:t> </a:t>
            </a:r>
            <a:r>
              <a:rPr lang="en-US" sz="1600" dirty="0" err="1" smtClean="0"/>
              <a:t>hanya</a:t>
            </a:r>
            <a:r>
              <a:rPr lang="en-US" sz="1600" dirty="0" smtClean="0"/>
              <a:t> </a:t>
            </a:r>
            <a:r>
              <a:rPr lang="en-US" sz="1600" dirty="0" err="1" smtClean="0"/>
              <a:t>dalam</a:t>
            </a:r>
            <a:r>
              <a:rPr lang="en-US" sz="1600" dirty="0" smtClean="0"/>
              <a:t> </a:t>
            </a:r>
            <a:r>
              <a:rPr lang="en-US" sz="2400" b="1" dirty="0" smtClean="0">
                <a:latin typeface="Aparajita" panose="020B0604020202020204" pitchFamily="34" charset="0"/>
                <a:cs typeface="Aparajita" panose="020B0604020202020204" pitchFamily="34" charset="0"/>
              </a:rPr>
              <a:t>7</a:t>
            </a:r>
            <a:r>
              <a:rPr lang="en-US" sz="1600" dirty="0" smtClean="0"/>
              <a:t> </a:t>
            </a:r>
            <a:r>
              <a:rPr lang="en-US" sz="1600" dirty="0" err="1" smtClean="0"/>
              <a:t>menit</a:t>
            </a:r>
            <a:r>
              <a:rPr lang="en-US" sz="1600" dirty="0" smtClean="0"/>
              <a:t> </a:t>
            </a:r>
            <a:r>
              <a:rPr lang="en-US" sz="1600" dirty="0" err="1" smtClean="0"/>
              <a:t>dan</a:t>
            </a:r>
            <a:r>
              <a:rPr lang="en-US" sz="1600" dirty="0" smtClean="0"/>
              <a:t> </a:t>
            </a:r>
            <a:r>
              <a:rPr lang="en-US" sz="1600" dirty="0" err="1" smtClean="0"/>
              <a:t>hasilnya</a:t>
            </a:r>
            <a:r>
              <a:rPr lang="en-US" sz="1600" dirty="0" smtClean="0"/>
              <a:t> </a:t>
            </a:r>
            <a:r>
              <a:rPr lang="en-US" sz="1600" dirty="0" err="1" smtClean="0"/>
              <a:t>tidak</a:t>
            </a:r>
            <a:r>
              <a:rPr lang="en-US" sz="1600" dirty="0" smtClean="0"/>
              <a:t> </a:t>
            </a:r>
            <a:r>
              <a:rPr lang="en-US" sz="1600" dirty="0" err="1" smtClean="0"/>
              <a:t>dapat</a:t>
            </a:r>
            <a:r>
              <a:rPr lang="en-US" sz="1600" dirty="0" smtClean="0"/>
              <a:t> </a:t>
            </a:r>
            <a:r>
              <a:rPr lang="en-US" sz="1600" dirty="0" err="1" smtClean="0"/>
              <a:t>dideteksi</a:t>
            </a:r>
            <a:endParaRPr lang="en-US" sz="1600" dirty="0" smtClean="0"/>
          </a:p>
          <a:p>
            <a: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600" dirty="0" smtClean="0"/>
              <a:t>Premier Election Solutions </a:t>
            </a:r>
            <a:r>
              <a:rPr lang="en-US" sz="1600" dirty="0" err="1" smtClean="0"/>
              <a:t>menarik</a:t>
            </a:r>
            <a:r>
              <a:rPr lang="en-US" sz="1600" dirty="0" smtClean="0"/>
              <a:t> </a:t>
            </a:r>
            <a:r>
              <a:rPr lang="en-US" sz="1600" dirty="0" err="1" smtClean="0"/>
              <a:t>kembali</a:t>
            </a:r>
            <a:r>
              <a:rPr lang="en-US" sz="1600" dirty="0" smtClean="0"/>
              <a:t> </a:t>
            </a:r>
            <a:r>
              <a:rPr lang="en-US" sz="1600" dirty="0" err="1" smtClean="0"/>
              <a:t>ribuan</a:t>
            </a:r>
            <a:r>
              <a:rPr lang="en-US" sz="1600" dirty="0" smtClean="0"/>
              <a:t> </a:t>
            </a:r>
            <a:r>
              <a:rPr lang="en-US" sz="1600" dirty="0" err="1" smtClean="0"/>
              <a:t>mesinnya</a:t>
            </a:r>
            <a:r>
              <a:rPr lang="en-US" sz="1600" dirty="0" smtClean="0"/>
              <a:t> </a:t>
            </a:r>
            <a:r>
              <a:rPr lang="en-US" sz="1600" dirty="0" err="1" smtClean="0"/>
              <a:t>dari</a:t>
            </a:r>
            <a:r>
              <a:rPr lang="en-US" sz="1600" dirty="0" smtClean="0"/>
              <a:t> </a:t>
            </a:r>
            <a:r>
              <a:rPr lang="en-US" sz="2400" b="1" dirty="0" smtClean="0">
                <a:latin typeface="Aparajita" panose="020B0604020202020204" pitchFamily="34" charset="0"/>
                <a:cs typeface="Aparajita" panose="020B0604020202020204" pitchFamily="34" charset="0"/>
              </a:rPr>
              <a:t>1,750</a:t>
            </a:r>
            <a:r>
              <a:rPr lang="en-US" sz="2000" dirty="0" smtClean="0"/>
              <a:t> </a:t>
            </a:r>
            <a:r>
              <a:rPr lang="en-US" sz="1600" dirty="0" err="1" smtClean="0"/>
              <a:t>jurisdiksi</a:t>
            </a:r>
            <a:r>
              <a:rPr lang="en-US" sz="1600" dirty="0" smtClean="0"/>
              <a:t> </a:t>
            </a:r>
            <a:r>
              <a:rPr lang="en-US" sz="1600" dirty="0" err="1" smtClean="0"/>
              <a:t>akibat</a:t>
            </a:r>
            <a:r>
              <a:rPr lang="en-US" sz="1600" dirty="0" smtClean="0"/>
              <a:t> </a:t>
            </a:r>
            <a:r>
              <a:rPr lang="en-US" sz="1600" dirty="0" err="1" smtClean="0"/>
              <a:t>kegagalan</a:t>
            </a:r>
            <a:r>
              <a:rPr lang="en-US" sz="1600" dirty="0" smtClean="0"/>
              <a:t> </a:t>
            </a:r>
            <a:r>
              <a:rPr lang="en-US" sz="1600" i="1" dirty="0" smtClean="0"/>
              <a:t>optical scanner</a:t>
            </a:r>
            <a:endParaRPr lang="en-US" sz="1600" dirty="0" smtClean="0"/>
          </a:p>
          <a:p>
            <a: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600" dirty="0" smtClean="0"/>
              <a:t>Diebold </a:t>
            </a:r>
            <a:r>
              <a:rPr lang="en-US" sz="1600" dirty="0" err="1" smtClean="0"/>
              <a:t>menunjukkan</a:t>
            </a:r>
            <a:r>
              <a:rPr lang="en-US" sz="1600" dirty="0" smtClean="0"/>
              <a:t> </a:t>
            </a:r>
            <a:r>
              <a:rPr lang="en-US" sz="1600" dirty="0" err="1" smtClean="0"/>
              <a:t>hasil</a:t>
            </a:r>
            <a:r>
              <a:rPr lang="en-US" sz="1600" dirty="0" smtClean="0"/>
              <a:t> </a:t>
            </a:r>
            <a:r>
              <a:rPr lang="en-US" sz="1600" dirty="0" err="1" smtClean="0"/>
              <a:t>perhitungan</a:t>
            </a:r>
            <a:r>
              <a:rPr lang="en-US" sz="1600" dirty="0" smtClean="0"/>
              <a:t> </a:t>
            </a:r>
            <a:r>
              <a:rPr lang="en-US" sz="2400" b="1" dirty="0" smtClean="0">
                <a:latin typeface="Aparajita" panose="020B0604020202020204" pitchFamily="34" charset="0"/>
                <a:cs typeface="Aparajita" panose="020B0604020202020204" pitchFamily="34" charset="0"/>
              </a:rPr>
              <a:t>27,000</a:t>
            </a:r>
            <a:r>
              <a:rPr lang="en-US" sz="1600" dirty="0" smtClean="0"/>
              <a:t> </a:t>
            </a:r>
            <a:r>
              <a:rPr lang="en-US" sz="1600" dirty="0" err="1" smtClean="0"/>
              <a:t>suara</a:t>
            </a:r>
            <a:r>
              <a:rPr lang="en-US" sz="1600" dirty="0" smtClean="0"/>
              <a:t> </a:t>
            </a:r>
            <a:r>
              <a:rPr lang="en-US" sz="1600" dirty="0" err="1" smtClean="0"/>
              <a:t>untuk</a:t>
            </a:r>
            <a:r>
              <a:rPr lang="en-US" sz="1600" dirty="0" smtClean="0"/>
              <a:t> </a:t>
            </a:r>
            <a:r>
              <a:rPr lang="en-US" sz="1600" dirty="0" err="1" smtClean="0"/>
              <a:t>daerah</a:t>
            </a:r>
            <a:r>
              <a:rPr lang="en-US" sz="1600" dirty="0" smtClean="0"/>
              <a:t> </a:t>
            </a:r>
            <a:r>
              <a:rPr lang="en-US" sz="1600" dirty="0" err="1" smtClean="0"/>
              <a:t>pemilihan</a:t>
            </a:r>
            <a:r>
              <a:rPr lang="en-US" sz="1600" dirty="0" smtClean="0"/>
              <a:t> </a:t>
            </a:r>
            <a:r>
              <a:rPr lang="en-US" sz="1600" dirty="0" err="1" smtClean="0"/>
              <a:t>dengan</a:t>
            </a:r>
            <a:r>
              <a:rPr lang="en-US" sz="1600" dirty="0" smtClean="0"/>
              <a:t> </a:t>
            </a:r>
            <a:r>
              <a:rPr lang="en-US" sz="2400" b="1" dirty="0" smtClean="0">
                <a:latin typeface="Aparajita" panose="020B0604020202020204" pitchFamily="34" charset="0"/>
                <a:cs typeface="Aparajita" panose="020B0604020202020204" pitchFamily="34" charset="0"/>
              </a:rPr>
              <a:t>16,000</a:t>
            </a:r>
            <a:r>
              <a:rPr lang="en-US" sz="2000" dirty="0" smtClean="0"/>
              <a:t> </a:t>
            </a:r>
            <a:r>
              <a:rPr lang="en-US" sz="1600" dirty="0" err="1" smtClean="0"/>
              <a:t>pemilih</a:t>
            </a:r>
            <a:endParaRPr lang="en-US" sz="1600" dirty="0" smtClean="0"/>
          </a:p>
          <a:p>
            <a: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600" dirty="0" smtClean="0"/>
              <a:t>Diebold </a:t>
            </a:r>
            <a:r>
              <a:rPr lang="en-US" sz="1600" dirty="0" err="1" smtClean="0"/>
              <a:t>meng</a:t>
            </a:r>
            <a:r>
              <a:rPr lang="en-US" sz="1600" dirty="0" smtClean="0"/>
              <a:t>-install </a:t>
            </a:r>
            <a:r>
              <a:rPr lang="en-US" sz="1600" dirty="0" err="1" smtClean="0"/>
              <a:t>perangkat</a:t>
            </a:r>
            <a:r>
              <a:rPr lang="en-US" sz="1600" dirty="0" smtClean="0"/>
              <a:t> </a:t>
            </a:r>
            <a:r>
              <a:rPr lang="en-US" sz="1600" dirty="0" err="1" smtClean="0"/>
              <a:t>lunak</a:t>
            </a:r>
            <a:r>
              <a:rPr lang="en-US" sz="1600" dirty="0"/>
              <a:t> </a:t>
            </a:r>
            <a:r>
              <a:rPr lang="en-US" sz="1600" i="1" dirty="0" smtClean="0"/>
              <a:t>uncertified</a:t>
            </a:r>
            <a:r>
              <a:rPr lang="en-US" sz="1600" dirty="0" smtClean="0"/>
              <a:t> </a:t>
            </a:r>
            <a:r>
              <a:rPr lang="en-US" sz="1600" dirty="0" err="1" smtClean="0"/>
              <a:t>tanpa</a:t>
            </a:r>
            <a:r>
              <a:rPr lang="en-US" sz="1600" dirty="0" smtClean="0"/>
              <a:t> </a:t>
            </a:r>
            <a:r>
              <a:rPr lang="en-US" sz="1600" dirty="0" err="1" smtClean="0"/>
              <a:t>memberi</a:t>
            </a:r>
            <a:r>
              <a:rPr lang="en-US" sz="1600" dirty="0" smtClean="0"/>
              <a:t> </a:t>
            </a:r>
            <a:r>
              <a:rPr lang="en-US" sz="1600" dirty="0" err="1" smtClean="0"/>
              <a:t>tahu</a:t>
            </a:r>
            <a:r>
              <a:rPr lang="en-US" sz="1600" dirty="0" smtClean="0"/>
              <a:t> </a:t>
            </a:r>
            <a:r>
              <a:rPr lang="en-US" sz="1600" dirty="0" err="1" smtClean="0"/>
              <a:t>komite</a:t>
            </a:r>
            <a:r>
              <a:rPr lang="en-US" sz="1600" dirty="0" smtClean="0"/>
              <a:t> </a:t>
            </a:r>
            <a:r>
              <a:rPr lang="en-US" sz="1600" dirty="0" err="1" smtClean="0"/>
              <a:t>pemilihan</a:t>
            </a:r>
            <a:r>
              <a:rPr lang="en-US" sz="1600" dirty="0" smtClean="0"/>
              <a:t>, </a:t>
            </a:r>
            <a:r>
              <a:rPr lang="en-US" sz="1600" dirty="0" err="1" smtClean="0"/>
              <a:t>dll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2462920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E-Voting di</a:t>
            </a:r>
            <a:br>
              <a:rPr lang="en-US" dirty="0" smtClean="0"/>
            </a:br>
            <a:r>
              <a:rPr lang="en-US" dirty="0" smtClean="0"/>
              <a:t>Negara </a:t>
            </a:r>
            <a:r>
              <a:rPr lang="en-US" dirty="0" err="1" smtClean="0"/>
              <a:t>Berkembang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9268" y="618444"/>
            <a:ext cx="7315200" cy="5120640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600" dirty="0" smtClean="0"/>
              <a:t>E-voting </a:t>
            </a:r>
            <a:r>
              <a:rPr lang="en-US" sz="1600" dirty="0" err="1" smtClean="0"/>
              <a:t>berkembang</a:t>
            </a:r>
            <a:r>
              <a:rPr lang="en-US" sz="1600" dirty="0" smtClean="0"/>
              <a:t> </a:t>
            </a:r>
            <a:r>
              <a:rPr lang="en-US" sz="1600" dirty="0" err="1" smtClean="0"/>
              <a:t>jauh</a:t>
            </a:r>
            <a:r>
              <a:rPr lang="en-US" sz="1600" dirty="0" smtClean="0"/>
              <a:t> </a:t>
            </a:r>
            <a:r>
              <a:rPr lang="en-US" sz="1600" dirty="0" err="1" smtClean="0"/>
              <a:t>lebih</a:t>
            </a:r>
            <a:r>
              <a:rPr lang="en-US" sz="1600" dirty="0" smtClean="0"/>
              <a:t> </a:t>
            </a:r>
            <a:r>
              <a:rPr lang="en-US" sz="1600" dirty="0" err="1" smtClean="0"/>
              <a:t>pesat</a:t>
            </a:r>
            <a:r>
              <a:rPr lang="en-US" sz="1600" dirty="0" smtClean="0"/>
              <a:t> di </a:t>
            </a:r>
            <a:r>
              <a:rPr lang="en-US" sz="1600" dirty="0" err="1" smtClean="0"/>
              <a:t>negara</a:t>
            </a:r>
            <a:r>
              <a:rPr lang="en-US" sz="1600" dirty="0" smtClean="0"/>
              <a:t> </a:t>
            </a:r>
            <a:r>
              <a:rPr lang="en-US" sz="1600" dirty="0" err="1" smtClean="0"/>
              <a:t>berkembang</a:t>
            </a:r>
            <a:r>
              <a:rPr lang="en-US" sz="1600" dirty="0" smtClean="0"/>
              <a:t> </a:t>
            </a:r>
            <a:r>
              <a:rPr lang="en-US" sz="1600" dirty="0" smtClean="0">
                <a:sym typeface="Wingdings" panose="05000000000000000000" pitchFamily="2" charset="2"/>
              </a:rPr>
              <a:t> Nigeria, India, Brazil, Venezuela, </a:t>
            </a:r>
            <a:r>
              <a:rPr lang="en-US" sz="1600" dirty="0" err="1" smtClean="0">
                <a:sym typeface="Wingdings" panose="05000000000000000000" pitchFamily="2" charset="2"/>
              </a:rPr>
              <a:t>dll</a:t>
            </a:r>
            <a:endParaRPr lang="en-US" sz="1600" dirty="0" smtClean="0"/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600" i="1" dirty="0" smtClean="0">
                <a:solidFill>
                  <a:srgbClr val="FF0000"/>
                </a:solidFill>
              </a:rPr>
              <a:t>Technological determinism</a:t>
            </a:r>
            <a:r>
              <a:rPr lang="en-US" sz="1600" dirty="0" smtClean="0">
                <a:solidFill>
                  <a:srgbClr val="FF0000"/>
                </a:solidFill>
              </a:rPr>
              <a:t> </a:t>
            </a:r>
            <a:r>
              <a:rPr lang="en-US" sz="1600" dirty="0" smtClean="0">
                <a:sym typeface="Wingdings" panose="05000000000000000000" pitchFamily="2" charset="2"/>
              </a:rPr>
              <a:t> </a:t>
            </a:r>
            <a:r>
              <a:rPr lang="en-US" sz="1600" dirty="0" err="1" smtClean="0">
                <a:sym typeface="Wingdings" panose="05000000000000000000" pitchFamily="2" charset="2"/>
              </a:rPr>
              <a:t>pemanfaatan</a:t>
            </a:r>
            <a:r>
              <a:rPr lang="en-US" sz="1600" dirty="0" smtClean="0">
                <a:sym typeface="Wingdings" panose="05000000000000000000" pitchFamily="2" charset="2"/>
              </a:rPr>
              <a:t> </a:t>
            </a:r>
            <a:r>
              <a:rPr lang="en-US" sz="1600" dirty="0" err="1" smtClean="0">
                <a:sym typeface="Wingdings" panose="05000000000000000000" pitchFamily="2" charset="2"/>
              </a:rPr>
              <a:t>teknologi</a:t>
            </a:r>
            <a:r>
              <a:rPr lang="en-US" sz="1600" dirty="0" smtClean="0">
                <a:sym typeface="Wingdings" panose="05000000000000000000" pitchFamily="2" charset="2"/>
              </a:rPr>
              <a:t> </a:t>
            </a:r>
            <a:r>
              <a:rPr lang="en-US" sz="1600" dirty="0" err="1" smtClean="0">
                <a:sym typeface="Wingdings" panose="05000000000000000000" pitchFamily="2" charset="2"/>
              </a:rPr>
              <a:t>dianggap</a:t>
            </a:r>
            <a:r>
              <a:rPr lang="en-US" sz="1600" dirty="0" smtClean="0">
                <a:sym typeface="Wingdings" panose="05000000000000000000" pitchFamily="2" charset="2"/>
              </a:rPr>
              <a:t> </a:t>
            </a:r>
            <a:r>
              <a:rPr lang="en-US" sz="1600" i="1" dirty="0" smtClean="0">
                <a:sym typeface="Wingdings" panose="05000000000000000000" pitchFamily="2" charset="2"/>
              </a:rPr>
              <a:t>inevitable, </a:t>
            </a:r>
            <a:r>
              <a:rPr lang="en-US" sz="1600" dirty="0" smtClean="0">
                <a:sym typeface="Wingdings" panose="05000000000000000000" pitchFamily="2" charset="2"/>
              </a:rPr>
              <a:t>e-voting </a:t>
            </a:r>
            <a:r>
              <a:rPr lang="en-US" sz="1600" dirty="0" err="1" smtClean="0">
                <a:sym typeface="Wingdings" panose="05000000000000000000" pitchFamily="2" charset="2"/>
              </a:rPr>
              <a:t>dianggap</a:t>
            </a:r>
            <a:r>
              <a:rPr lang="en-US" sz="1600" dirty="0" smtClean="0">
                <a:sym typeface="Wingdings" panose="05000000000000000000" pitchFamily="2" charset="2"/>
              </a:rPr>
              <a:t> </a:t>
            </a:r>
            <a:r>
              <a:rPr lang="en-US" sz="1600" i="1" dirty="0" smtClean="0">
                <a:sym typeface="Wingdings" panose="05000000000000000000" pitchFamily="2" charset="2"/>
              </a:rPr>
              <a:t>a necessity</a:t>
            </a:r>
            <a:r>
              <a:rPr lang="en-US" sz="1600" dirty="0">
                <a:sym typeface="Wingdings" panose="05000000000000000000" pitchFamily="2" charset="2"/>
              </a:rPr>
              <a:t> </a:t>
            </a:r>
            <a:r>
              <a:rPr lang="en-US" sz="1600" dirty="0" err="1" smtClean="0">
                <a:sym typeface="Wingdings" panose="05000000000000000000" pitchFamily="2" charset="2"/>
              </a:rPr>
              <a:t>dan</a:t>
            </a:r>
            <a:r>
              <a:rPr lang="en-US" sz="1600" dirty="0" smtClean="0">
                <a:sym typeface="Wingdings" panose="05000000000000000000" pitchFamily="2" charset="2"/>
              </a:rPr>
              <a:t> </a:t>
            </a:r>
            <a:r>
              <a:rPr lang="en-US" sz="1600" dirty="0" err="1" smtClean="0">
                <a:sym typeface="Wingdings" panose="05000000000000000000" pitchFamily="2" charset="2"/>
              </a:rPr>
              <a:t>satu-satunya</a:t>
            </a:r>
            <a:r>
              <a:rPr lang="en-US" sz="1600" dirty="0" smtClean="0">
                <a:sym typeface="Wingdings" panose="05000000000000000000" pitchFamily="2" charset="2"/>
              </a:rPr>
              <a:t> </a:t>
            </a:r>
            <a:r>
              <a:rPr lang="en-US" sz="1600" dirty="0" err="1" smtClean="0">
                <a:sym typeface="Wingdings" panose="05000000000000000000" pitchFamily="2" charset="2"/>
              </a:rPr>
              <a:t>solusi</a:t>
            </a:r>
            <a:r>
              <a:rPr lang="en-US" sz="1600" dirty="0" smtClean="0">
                <a:sym typeface="Wingdings" panose="05000000000000000000" pitchFamily="2" charset="2"/>
              </a:rPr>
              <a:t> </a:t>
            </a:r>
            <a:r>
              <a:rPr lang="en-US" sz="1600" dirty="0" err="1" smtClean="0">
                <a:sym typeface="Wingdings" panose="05000000000000000000" pitchFamily="2" charset="2"/>
              </a:rPr>
              <a:t>untuk</a:t>
            </a:r>
            <a:r>
              <a:rPr lang="en-US" sz="1600" dirty="0" smtClean="0">
                <a:sym typeface="Wingdings" panose="05000000000000000000" pitchFamily="2" charset="2"/>
              </a:rPr>
              <a:t> </a:t>
            </a:r>
            <a:r>
              <a:rPr lang="en-US" sz="1600" dirty="0" err="1" smtClean="0">
                <a:sym typeface="Wingdings" panose="05000000000000000000" pitchFamily="2" charset="2"/>
              </a:rPr>
              <a:t>pemilihan</a:t>
            </a:r>
            <a:r>
              <a:rPr lang="en-US" sz="1600" dirty="0" smtClean="0">
                <a:sym typeface="Wingdings" panose="05000000000000000000" pitchFamily="2" charset="2"/>
              </a:rPr>
              <a:t> </a:t>
            </a:r>
            <a:r>
              <a:rPr lang="en-US" sz="1600" dirty="0" err="1" smtClean="0">
                <a:sym typeface="Wingdings" panose="05000000000000000000" pitchFamily="2" charset="2"/>
              </a:rPr>
              <a:t>umum</a:t>
            </a:r>
            <a:r>
              <a:rPr lang="en-US" sz="1600" dirty="0" smtClean="0">
                <a:sym typeface="Wingdings" panose="05000000000000000000" pitchFamily="2" charset="2"/>
              </a:rPr>
              <a:t> yang </a:t>
            </a:r>
            <a:r>
              <a:rPr lang="en-US" sz="1600" dirty="0" err="1" smtClean="0">
                <a:sym typeface="Wingdings" panose="05000000000000000000" pitchFamily="2" charset="2"/>
              </a:rPr>
              <a:t>kredibel</a:t>
            </a:r>
            <a:endParaRPr lang="en-US" sz="1600" dirty="0" smtClean="0">
              <a:sym typeface="Wingdings" panose="05000000000000000000" pitchFamily="2" charset="2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600" dirty="0" err="1" smtClean="0">
                <a:sym typeface="Wingdings" panose="05000000000000000000" pitchFamily="2" charset="2"/>
              </a:rPr>
              <a:t>Hanya</a:t>
            </a:r>
            <a:r>
              <a:rPr lang="en-US" sz="1600" dirty="0" smtClean="0">
                <a:sym typeface="Wingdings" panose="05000000000000000000" pitchFamily="2" charset="2"/>
              </a:rPr>
              <a:t> </a:t>
            </a:r>
            <a:r>
              <a:rPr lang="en-US" sz="2400" b="1" dirty="0" smtClean="0">
                <a:latin typeface="Aparajita" panose="020B0604020202020204" pitchFamily="34" charset="0"/>
                <a:cs typeface="Aparajita" panose="020B0604020202020204" pitchFamily="34" charset="0"/>
                <a:sym typeface="Wingdings" panose="05000000000000000000" pitchFamily="2" charset="2"/>
              </a:rPr>
              <a:t>25%</a:t>
            </a:r>
            <a:r>
              <a:rPr lang="en-US" sz="1600" dirty="0" smtClean="0">
                <a:sym typeface="Wingdings" panose="05000000000000000000" pitchFamily="2" charset="2"/>
              </a:rPr>
              <a:t> </a:t>
            </a:r>
            <a:r>
              <a:rPr lang="en-US" sz="1600" dirty="0" err="1" smtClean="0">
                <a:sym typeface="Wingdings" panose="05000000000000000000" pitchFamily="2" charset="2"/>
              </a:rPr>
              <a:t>dari</a:t>
            </a:r>
            <a:r>
              <a:rPr lang="en-US" sz="1600" dirty="0" smtClean="0">
                <a:sym typeface="Wingdings" panose="05000000000000000000" pitchFamily="2" charset="2"/>
              </a:rPr>
              <a:t> </a:t>
            </a:r>
            <a:r>
              <a:rPr lang="en-US" sz="1600" dirty="0" err="1" smtClean="0">
                <a:sym typeface="Wingdings" panose="05000000000000000000" pitchFamily="2" charset="2"/>
              </a:rPr>
              <a:t>negara</a:t>
            </a:r>
            <a:r>
              <a:rPr lang="en-US" sz="1600" dirty="0" smtClean="0">
                <a:sym typeface="Wingdings" panose="05000000000000000000" pitchFamily="2" charset="2"/>
              </a:rPr>
              <a:t> </a:t>
            </a:r>
            <a:r>
              <a:rPr lang="en-US" sz="1600" dirty="0" err="1" smtClean="0">
                <a:sym typeface="Wingdings" panose="05000000000000000000" pitchFamily="2" charset="2"/>
              </a:rPr>
              <a:t>berkembang</a:t>
            </a:r>
            <a:r>
              <a:rPr lang="en-US" sz="1600" dirty="0" smtClean="0">
                <a:sym typeface="Wingdings" panose="05000000000000000000" pitchFamily="2" charset="2"/>
              </a:rPr>
              <a:t> yang </a:t>
            </a:r>
            <a:r>
              <a:rPr lang="en-US" sz="1600" dirty="0" err="1" smtClean="0">
                <a:sym typeface="Wingdings" panose="05000000000000000000" pitchFamily="2" charset="2"/>
              </a:rPr>
              <a:t>pernah</a:t>
            </a:r>
            <a:r>
              <a:rPr lang="en-US" sz="1600" dirty="0" smtClean="0">
                <a:sym typeface="Wingdings" panose="05000000000000000000" pitchFamily="2" charset="2"/>
              </a:rPr>
              <a:t> </a:t>
            </a:r>
            <a:r>
              <a:rPr lang="en-US" sz="1600" dirty="0" err="1" smtClean="0">
                <a:sym typeface="Wingdings" panose="05000000000000000000" pitchFamily="2" charset="2"/>
              </a:rPr>
              <a:t>mewacanakan</a:t>
            </a:r>
            <a:r>
              <a:rPr lang="en-US" sz="1600" dirty="0" smtClean="0">
                <a:sym typeface="Wingdings" panose="05000000000000000000" pitchFamily="2" charset="2"/>
              </a:rPr>
              <a:t> e-voting </a:t>
            </a:r>
            <a:r>
              <a:rPr lang="en-US" sz="1600" dirty="0" err="1" smtClean="0">
                <a:sym typeface="Wingdings" panose="05000000000000000000" pitchFamily="2" charset="2"/>
              </a:rPr>
              <a:t>melewati</a:t>
            </a:r>
            <a:r>
              <a:rPr lang="en-US" sz="1600" dirty="0" smtClean="0">
                <a:sym typeface="Wingdings" panose="05000000000000000000" pitchFamily="2" charset="2"/>
              </a:rPr>
              <a:t> </a:t>
            </a:r>
            <a:r>
              <a:rPr lang="en-US" sz="1600" dirty="0" err="1" smtClean="0">
                <a:sym typeface="Wingdings" panose="05000000000000000000" pitchFamily="2" charset="2"/>
              </a:rPr>
              <a:t>Fase</a:t>
            </a:r>
            <a:r>
              <a:rPr lang="en-US" sz="1600" dirty="0" smtClean="0">
                <a:sym typeface="Wingdings" panose="05000000000000000000" pitchFamily="2" charset="2"/>
              </a:rPr>
              <a:t> I (</a:t>
            </a:r>
            <a:r>
              <a:rPr lang="en-US" sz="1600" i="1" dirty="0" smtClean="0">
                <a:sym typeface="Wingdings" panose="05000000000000000000" pitchFamily="2" charset="2"/>
              </a:rPr>
              <a:t>Strategic Design</a:t>
            </a:r>
            <a:r>
              <a:rPr lang="en-US" sz="1600" dirty="0" smtClean="0">
                <a:sym typeface="Wingdings" panose="05000000000000000000" pitchFamily="2" charset="2"/>
              </a:rPr>
              <a:t>)*  </a:t>
            </a:r>
            <a:r>
              <a:rPr lang="en-US" sz="1600" i="1" dirty="0" smtClean="0">
                <a:solidFill>
                  <a:srgbClr val="FF0000"/>
                </a:solidFill>
                <a:sym typeface="Wingdings" panose="05000000000000000000" pitchFamily="2" charset="2"/>
              </a:rPr>
              <a:t>technological leapfrogging</a:t>
            </a:r>
            <a:endParaRPr lang="en-US" sz="1600" dirty="0" smtClean="0">
              <a:solidFill>
                <a:srgbClr val="FF0000"/>
              </a:solidFill>
              <a:sym typeface="Wingdings" panose="05000000000000000000" pitchFamily="2" charset="2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2400" b="1" dirty="0" smtClean="0">
                <a:latin typeface="Aparajita" panose="020B0604020202020204" pitchFamily="34" charset="0"/>
                <a:cs typeface="Aparajita" panose="020B0604020202020204" pitchFamily="34" charset="0"/>
              </a:rPr>
              <a:t>60%</a:t>
            </a:r>
            <a:r>
              <a:rPr lang="en-US" sz="1600" b="1" dirty="0" smtClean="0">
                <a:latin typeface="Aparajita" panose="020B0604020202020204" pitchFamily="34" charset="0"/>
                <a:cs typeface="Aparajita" panose="020B0604020202020204" pitchFamily="34" charset="0"/>
              </a:rPr>
              <a:t> </a:t>
            </a:r>
            <a:r>
              <a:rPr lang="en-US" sz="1600" dirty="0" err="1" smtClean="0"/>
              <a:t>langsung</a:t>
            </a:r>
            <a:r>
              <a:rPr lang="en-US" sz="1600" dirty="0" smtClean="0"/>
              <a:t> </a:t>
            </a:r>
            <a:r>
              <a:rPr lang="en-US" sz="1600" dirty="0" err="1" smtClean="0"/>
              <a:t>lompat</a:t>
            </a:r>
            <a:r>
              <a:rPr lang="en-US" sz="1600" dirty="0" smtClean="0"/>
              <a:t> </a:t>
            </a:r>
            <a:r>
              <a:rPr lang="en-US" sz="1600" dirty="0" err="1" smtClean="0"/>
              <a:t>ke</a:t>
            </a:r>
            <a:r>
              <a:rPr lang="en-US" sz="1600" dirty="0" smtClean="0"/>
              <a:t> </a:t>
            </a:r>
            <a:r>
              <a:rPr lang="en-US" sz="1600" dirty="0" err="1" smtClean="0"/>
              <a:t>Fase</a:t>
            </a:r>
            <a:r>
              <a:rPr lang="en-US" sz="1600" dirty="0" smtClean="0"/>
              <a:t> II (</a:t>
            </a:r>
            <a:r>
              <a:rPr lang="en-US" sz="1600" i="1" dirty="0" smtClean="0"/>
              <a:t>Socio-technical System Design</a:t>
            </a:r>
            <a:r>
              <a:rPr lang="en-US" sz="1600" dirty="0" smtClean="0"/>
              <a:t>)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2400" b="1" dirty="0" smtClean="0">
                <a:latin typeface="Aparajita" panose="020B0604020202020204" pitchFamily="34" charset="0"/>
                <a:cs typeface="Aparajita" panose="020B0604020202020204" pitchFamily="34" charset="0"/>
              </a:rPr>
              <a:t>15%</a:t>
            </a:r>
            <a:r>
              <a:rPr lang="en-US" sz="1600" dirty="0" smtClean="0"/>
              <a:t> </a:t>
            </a:r>
            <a:r>
              <a:rPr lang="en-US" sz="1600" dirty="0" err="1" smtClean="0"/>
              <a:t>ke</a:t>
            </a:r>
            <a:r>
              <a:rPr lang="en-US" sz="1600" dirty="0" smtClean="0"/>
              <a:t> </a:t>
            </a:r>
            <a:r>
              <a:rPr lang="en-US" sz="1600" dirty="0" err="1" smtClean="0"/>
              <a:t>Fase</a:t>
            </a:r>
            <a:r>
              <a:rPr lang="en-US" sz="1600" dirty="0" smtClean="0"/>
              <a:t> III (</a:t>
            </a:r>
            <a:r>
              <a:rPr lang="en-US" sz="1600" i="1" dirty="0" smtClean="0"/>
              <a:t>Implementation and Ongoing Management</a:t>
            </a:r>
            <a:r>
              <a:rPr lang="en-US" sz="1600" dirty="0" smtClean="0"/>
              <a:t>)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600" dirty="0" err="1" smtClean="0"/>
              <a:t>Pertanyaan</a:t>
            </a:r>
            <a:r>
              <a:rPr lang="en-US" sz="1600" dirty="0" smtClean="0"/>
              <a:t> </a:t>
            </a:r>
            <a:r>
              <a:rPr lang="en-US" sz="1600" dirty="0" err="1" smtClean="0"/>
              <a:t>sekarang</a:t>
            </a:r>
            <a:r>
              <a:rPr lang="en-US" sz="1600" dirty="0" smtClean="0"/>
              <a:t> </a:t>
            </a:r>
            <a:r>
              <a:rPr lang="en-US" sz="1600" dirty="0" err="1" smtClean="0"/>
              <a:t>bukan</a:t>
            </a:r>
            <a:r>
              <a:rPr lang="en-US" sz="1600" dirty="0" smtClean="0"/>
              <a:t> </a:t>
            </a:r>
            <a:r>
              <a:rPr lang="en-US" sz="1600" dirty="0" err="1" smtClean="0"/>
              <a:t>lagi</a:t>
            </a:r>
            <a:r>
              <a:rPr lang="en-US" sz="1600" dirty="0" smtClean="0"/>
              <a:t> </a:t>
            </a:r>
            <a:r>
              <a:rPr lang="en-US" sz="1600" b="1" dirty="0" smtClean="0"/>
              <a:t>MENGAPA </a:t>
            </a:r>
            <a:r>
              <a:rPr lang="en-US" sz="1600" dirty="0" err="1" smtClean="0"/>
              <a:t>namun</a:t>
            </a:r>
            <a:r>
              <a:rPr lang="en-US" sz="1600" dirty="0" smtClean="0"/>
              <a:t> </a:t>
            </a:r>
            <a:r>
              <a:rPr lang="en-US" sz="1600" b="1" dirty="0" smtClean="0"/>
              <a:t>BAGAIMANA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600" dirty="0" err="1" smtClean="0"/>
              <a:t>Masalah</a:t>
            </a:r>
            <a:r>
              <a:rPr lang="en-US" sz="1600" dirty="0" smtClean="0"/>
              <a:t> E-voting </a:t>
            </a:r>
            <a:r>
              <a:rPr lang="en-US" sz="1600" b="1" dirty="0" smtClean="0">
                <a:solidFill>
                  <a:srgbClr val="FF0000"/>
                </a:solidFill>
              </a:rPr>
              <a:t>≠</a:t>
            </a:r>
            <a:r>
              <a:rPr lang="en-US" sz="1600" dirty="0" smtClean="0">
                <a:solidFill>
                  <a:srgbClr val="FF0000"/>
                </a:solidFill>
              </a:rPr>
              <a:t> </a:t>
            </a:r>
            <a:r>
              <a:rPr lang="en-US" sz="1600" dirty="0" err="1" smtClean="0"/>
              <a:t>Masalah</a:t>
            </a:r>
            <a:r>
              <a:rPr lang="en-US" sz="1600" dirty="0" smtClean="0"/>
              <a:t> </a:t>
            </a:r>
            <a:r>
              <a:rPr lang="en-US" sz="1600" dirty="0" err="1" smtClean="0"/>
              <a:t>Pemilihan</a:t>
            </a:r>
            <a:endParaRPr lang="en-US" sz="1600" dirty="0" smtClean="0"/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600" dirty="0" err="1" smtClean="0"/>
              <a:t>Mengacuhkan</a:t>
            </a:r>
            <a:r>
              <a:rPr lang="en-US" sz="1600" dirty="0" smtClean="0"/>
              <a:t> </a:t>
            </a:r>
            <a:r>
              <a:rPr lang="en-US" sz="1600" dirty="0" err="1" smtClean="0"/>
              <a:t>isu-isu</a:t>
            </a:r>
            <a:r>
              <a:rPr lang="en-US" sz="1600" dirty="0" smtClean="0"/>
              <a:t> </a:t>
            </a:r>
            <a:r>
              <a:rPr lang="en-US" sz="1600" dirty="0" err="1" smtClean="0"/>
              <a:t>antara</a:t>
            </a:r>
            <a:r>
              <a:rPr lang="en-US" sz="1600" dirty="0" smtClean="0"/>
              <a:t> lain:</a:t>
            </a:r>
          </a:p>
          <a:p>
            <a:pPr lvl="1">
              <a:lnSpc>
                <a:spcPct val="100000"/>
              </a:lnSpc>
              <a:spcBef>
                <a:spcPts val="0"/>
              </a:spcBef>
            </a:pPr>
            <a:r>
              <a:rPr lang="en-US" sz="1600" dirty="0" err="1" smtClean="0">
                <a:solidFill>
                  <a:srgbClr val="FF0000"/>
                </a:solidFill>
              </a:rPr>
              <a:t>sosio-kultur</a:t>
            </a:r>
            <a:r>
              <a:rPr lang="en-US" sz="1600" dirty="0">
                <a:solidFill>
                  <a:srgbClr val="FF0000"/>
                </a:solidFill>
              </a:rPr>
              <a:t> </a:t>
            </a:r>
            <a:r>
              <a:rPr lang="en-US" sz="1600" dirty="0" err="1" smtClean="0">
                <a:solidFill>
                  <a:srgbClr val="FF0000"/>
                </a:solidFill>
              </a:rPr>
              <a:t>dan</a:t>
            </a:r>
            <a:r>
              <a:rPr lang="en-US" sz="1600" dirty="0" smtClean="0">
                <a:solidFill>
                  <a:srgbClr val="FF0000"/>
                </a:solidFill>
              </a:rPr>
              <a:t> </a:t>
            </a:r>
            <a:r>
              <a:rPr lang="en-US" sz="1600" dirty="0" err="1" smtClean="0">
                <a:solidFill>
                  <a:srgbClr val="FF0000"/>
                </a:solidFill>
              </a:rPr>
              <a:t>sosio-politik</a:t>
            </a:r>
            <a:r>
              <a:rPr lang="en-US" sz="1600" dirty="0">
                <a:solidFill>
                  <a:srgbClr val="FF0000"/>
                </a:solidFill>
              </a:rPr>
              <a:t>;</a:t>
            </a:r>
            <a:r>
              <a:rPr lang="en-US" sz="1600" dirty="0" smtClean="0">
                <a:solidFill>
                  <a:srgbClr val="FF0000"/>
                </a:solidFill>
              </a:rPr>
              <a:t> </a:t>
            </a:r>
            <a:r>
              <a:rPr lang="en-US" sz="1600" dirty="0" err="1" smtClean="0">
                <a:solidFill>
                  <a:srgbClr val="FF0000"/>
                </a:solidFill>
              </a:rPr>
              <a:t>aspek</a:t>
            </a:r>
            <a:r>
              <a:rPr lang="en-US" sz="1600" dirty="0" smtClean="0">
                <a:solidFill>
                  <a:srgbClr val="FF0000"/>
                </a:solidFill>
              </a:rPr>
              <a:t> </a:t>
            </a:r>
            <a:r>
              <a:rPr lang="en-US" sz="1600" dirty="0" err="1" smtClean="0">
                <a:solidFill>
                  <a:srgbClr val="FF0000"/>
                </a:solidFill>
              </a:rPr>
              <a:t>organisasional</a:t>
            </a:r>
            <a:r>
              <a:rPr lang="en-US" sz="1600" dirty="0" smtClean="0">
                <a:solidFill>
                  <a:srgbClr val="FF0000"/>
                </a:solidFill>
              </a:rPr>
              <a:t>; </a:t>
            </a:r>
            <a:r>
              <a:rPr lang="en-US" sz="1600" i="1" dirty="0" smtClean="0">
                <a:solidFill>
                  <a:srgbClr val="FF0000"/>
                </a:solidFill>
              </a:rPr>
              <a:t>strategic intent </a:t>
            </a:r>
            <a:r>
              <a:rPr lang="en-US" sz="1600" dirty="0" err="1" smtClean="0">
                <a:solidFill>
                  <a:srgbClr val="FF0000"/>
                </a:solidFill>
              </a:rPr>
              <a:t>dan</a:t>
            </a:r>
            <a:r>
              <a:rPr lang="en-US" sz="1600" dirty="0" smtClean="0">
                <a:solidFill>
                  <a:srgbClr val="FF0000"/>
                </a:solidFill>
              </a:rPr>
              <a:t> motif </a:t>
            </a:r>
            <a:r>
              <a:rPr lang="en-US" sz="1600" dirty="0" err="1" smtClean="0">
                <a:solidFill>
                  <a:srgbClr val="FF0000"/>
                </a:solidFill>
              </a:rPr>
              <a:t>inisiasi</a:t>
            </a:r>
            <a:endParaRPr lang="en-US" sz="1600" dirty="0" smtClean="0">
              <a:solidFill>
                <a:srgbClr val="FF0000"/>
              </a:solidFill>
            </a:endParaRPr>
          </a:p>
          <a:p>
            <a:pPr lvl="1">
              <a:lnSpc>
                <a:spcPct val="100000"/>
              </a:lnSpc>
              <a:spcBef>
                <a:spcPts val="0"/>
              </a:spcBef>
            </a:pPr>
            <a:r>
              <a:rPr lang="en-US" sz="1600" dirty="0" err="1" smtClean="0">
                <a:solidFill>
                  <a:srgbClr val="FF0000"/>
                </a:solidFill>
              </a:rPr>
              <a:t>kepemilikan</a:t>
            </a:r>
            <a:r>
              <a:rPr lang="en-US" sz="1600" dirty="0" smtClean="0">
                <a:solidFill>
                  <a:srgbClr val="FF0000"/>
                </a:solidFill>
              </a:rPr>
              <a:t> </a:t>
            </a:r>
            <a:r>
              <a:rPr lang="en-US" sz="1600" dirty="0" err="1" smtClean="0">
                <a:solidFill>
                  <a:srgbClr val="FF0000"/>
                </a:solidFill>
              </a:rPr>
              <a:t>sistem</a:t>
            </a:r>
            <a:r>
              <a:rPr lang="en-US" sz="1600" dirty="0">
                <a:solidFill>
                  <a:srgbClr val="FF0000"/>
                </a:solidFill>
              </a:rPr>
              <a:t>;</a:t>
            </a:r>
            <a:r>
              <a:rPr lang="en-US" sz="1600" dirty="0" smtClean="0">
                <a:solidFill>
                  <a:srgbClr val="FF0000"/>
                </a:solidFill>
              </a:rPr>
              <a:t> </a:t>
            </a:r>
            <a:r>
              <a:rPr lang="en-US" sz="1600" dirty="0" err="1" smtClean="0">
                <a:solidFill>
                  <a:srgbClr val="FF0000"/>
                </a:solidFill>
              </a:rPr>
              <a:t>manajemen</a:t>
            </a:r>
            <a:r>
              <a:rPr lang="en-US" sz="1600" dirty="0" smtClean="0">
                <a:solidFill>
                  <a:srgbClr val="FF0000"/>
                </a:solidFill>
              </a:rPr>
              <a:t> </a:t>
            </a:r>
            <a:r>
              <a:rPr lang="en-US" sz="1600" dirty="0" err="1" smtClean="0">
                <a:solidFill>
                  <a:srgbClr val="FF0000"/>
                </a:solidFill>
              </a:rPr>
              <a:t>perubahan</a:t>
            </a:r>
            <a:r>
              <a:rPr lang="en-US" sz="1600" dirty="0" smtClean="0">
                <a:solidFill>
                  <a:srgbClr val="FF0000"/>
                </a:solidFill>
              </a:rPr>
              <a:t> </a:t>
            </a:r>
            <a:r>
              <a:rPr lang="en-US" sz="1600" dirty="0" err="1" smtClean="0">
                <a:solidFill>
                  <a:srgbClr val="FF0000"/>
                </a:solidFill>
              </a:rPr>
              <a:t>organisasi</a:t>
            </a:r>
            <a:r>
              <a:rPr lang="en-US" sz="1600" dirty="0" smtClean="0">
                <a:solidFill>
                  <a:srgbClr val="FF0000"/>
                </a:solidFill>
              </a:rPr>
              <a:t> </a:t>
            </a:r>
            <a:r>
              <a:rPr lang="en-US" sz="1600" dirty="0" err="1" smtClean="0">
                <a:solidFill>
                  <a:srgbClr val="FF0000"/>
                </a:solidFill>
              </a:rPr>
              <a:t>dan</a:t>
            </a:r>
            <a:r>
              <a:rPr lang="en-US" sz="1600" dirty="0" smtClean="0">
                <a:solidFill>
                  <a:srgbClr val="FF0000"/>
                </a:solidFill>
              </a:rPr>
              <a:t> </a:t>
            </a:r>
            <a:r>
              <a:rPr lang="en-US" sz="1600" dirty="0" err="1" smtClean="0">
                <a:solidFill>
                  <a:srgbClr val="FF0000"/>
                </a:solidFill>
              </a:rPr>
              <a:t>politik</a:t>
            </a:r>
            <a:r>
              <a:rPr lang="en-US" sz="1600" dirty="0" smtClean="0">
                <a:solidFill>
                  <a:srgbClr val="FF0000"/>
                </a:solidFill>
              </a:rPr>
              <a:t>; </a:t>
            </a:r>
            <a:r>
              <a:rPr lang="en-US" sz="1600" i="1" dirty="0" smtClean="0">
                <a:solidFill>
                  <a:srgbClr val="FF0000"/>
                </a:solidFill>
              </a:rPr>
              <a:t>digital divide, </a:t>
            </a:r>
            <a:r>
              <a:rPr lang="en-US" sz="1600" dirty="0" err="1" smtClean="0">
                <a:solidFill>
                  <a:srgbClr val="FF0000"/>
                </a:solidFill>
              </a:rPr>
              <a:t>dll</a:t>
            </a:r>
            <a:endParaRPr lang="en-US" sz="1600" dirty="0" smtClean="0">
              <a:solidFill>
                <a:srgbClr val="FF0000"/>
              </a:solidFill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600" dirty="0" smtClean="0"/>
              <a:t>E-voting </a:t>
            </a:r>
            <a:r>
              <a:rPr lang="en-US" sz="1600" dirty="0" err="1" smtClean="0"/>
              <a:t>telah</a:t>
            </a:r>
            <a:r>
              <a:rPr lang="en-US" sz="1600" dirty="0" smtClean="0"/>
              <a:t> </a:t>
            </a:r>
            <a:r>
              <a:rPr lang="en-US" sz="1600" dirty="0" err="1" smtClean="0"/>
              <a:t>gagal</a:t>
            </a:r>
            <a:r>
              <a:rPr lang="en-US" sz="1600" dirty="0" smtClean="0"/>
              <a:t> </a:t>
            </a:r>
            <a:r>
              <a:rPr lang="en-US" sz="1600" dirty="0" err="1" smtClean="0"/>
              <a:t>meningkatkan</a:t>
            </a:r>
            <a:r>
              <a:rPr lang="en-US" sz="1600" dirty="0" smtClean="0"/>
              <a:t> </a:t>
            </a:r>
            <a:r>
              <a:rPr lang="en-US" sz="1600" i="1" dirty="0" smtClean="0"/>
              <a:t>voter turnouts</a:t>
            </a:r>
            <a:endParaRPr lang="en-US" sz="1600" dirty="0" smtClean="0"/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600" dirty="0" err="1" smtClean="0"/>
              <a:t>Adopsi</a:t>
            </a:r>
            <a:r>
              <a:rPr lang="en-US" sz="1600" dirty="0"/>
              <a:t> </a:t>
            </a:r>
            <a:r>
              <a:rPr lang="en-US" sz="1600" dirty="0" smtClean="0"/>
              <a:t>di-</a:t>
            </a:r>
            <a:r>
              <a:rPr lang="en-US" sz="1600" i="1" dirty="0" smtClean="0"/>
              <a:t>drive</a:t>
            </a:r>
            <a:r>
              <a:rPr lang="en-US" sz="1600" dirty="0" smtClean="0"/>
              <a:t> </a:t>
            </a:r>
            <a:r>
              <a:rPr lang="en-US" sz="1600" dirty="0" err="1" smtClean="0"/>
              <a:t>oleh</a:t>
            </a:r>
            <a:r>
              <a:rPr lang="en-US" sz="1600" dirty="0" smtClean="0"/>
              <a:t> </a:t>
            </a:r>
            <a:r>
              <a:rPr lang="en-US" sz="1600" i="1" dirty="0" smtClean="0">
                <a:solidFill>
                  <a:srgbClr val="FF0000"/>
                </a:solidFill>
              </a:rPr>
              <a:t>over-acknowledgement of technological possibilities and bureaucratic convenience</a:t>
            </a:r>
            <a:endParaRPr lang="en-US" sz="1600" dirty="0" smtClean="0">
              <a:solidFill>
                <a:srgbClr val="FF0000"/>
              </a:solidFill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600" dirty="0" err="1" smtClean="0"/>
              <a:t>Tidak</a:t>
            </a:r>
            <a:r>
              <a:rPr lang="en-US" sz="1600" dirty="0" smtClean="0"/>
              <a:t> </a:t>
            </a:r>
            <a:r>
              <a:rPr lang="en-US" sz="1600" dirty="0" err="1" smtClean="0"/>
              <a:t>ada</a:t>
            </a:r>
            <a:r>
              <a:rPr lang="en-US" sz="1600" dirty="0" smtClean="0"/>
              <a:t> </a:t>
            </a:r>
            <a:r>
              <a:rPr lang="en-US" sz="1600" dirty="0" err="1" smtClean="0"/>
              <a:t>sokongan</a:t>
            </a:r>
            <a:r>
              <a:rPr lang="en-US" sz="1600" dirty="0" smtClean="0"/>
              <a:t> </a:t>
            </a:r>
            <a:r>
              <a:rPr lang="en-US" sz="1600" dirty="0" err="1" smtClean="0">
                <a:solidFill>
                  <a:srgbClr val="FF0000"/>
                </a:solidFill>
              </a:rPr>
              <a:t>industri</a:t>
            </a:r>
            <a:r>
              <a:rPr lang="en-US" sz="1600" dirty="0" smtClean="0">
                <a:solidFill>
                  <a:srgbClr val="FF0000"/>
                </a:solidFill>
              </a:rPr>
              <a:t> </a:t>
            </a:r>
            <a:r>
              <a:rPr lang="en-US" sz="1600" dirty="0" err="1" smtClean="0">
                <a:solidFill>
                  <a:srgbClr val="FF0000"/>
                </a:solidFill>
              </a:rPr>
              <a:t>dalam</a:t>
            </a:r>
            <a:r>
              <a:rPr lang="en-US" sz="1600" dirty="0" smtClean="0">
                <a:solidFill>
                  <a:srgbClr val="FF0000"/>
                </a:solidFill>
              </a:rPr>
              <a:t> </a:t>
            </a:r>
            <a:r>
              <a:rPr lang="en-US" sz="1600" dirty="0" err="1" smtClean="0">
                <a:solidFill>
                  <a:srgbClr val="FF0000"/>
                </a:solidFill>
              </a:rPr>
              <a:t>negeri</a:t>
            </a:r>
            <a:r>
              <a:rPr lang="en-US" sz="1600" dirty="0" smtClean="0">
                <a:solidFill>
                  <a:srgbClr val="FF0000"/>
                </a:solidFill>
              </a:rPr>
              <a:t> </a:t>
            </a:r>
            <a:r>
              <a:rPr lang="en-US" sz="1600" dirty="0" smtClean="0"/>
              <a:t>yang </a:t>
            </a:r>
            <a:r>
              <a:rPr lang="en-US" sz="1600" dirty="0" err="1" smtClean="0"/>
              <a:t>kuat</a:t>
            </a:r>
            <a:endParaRPr lang="en-US" sz="1600" dirty="0"/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600" dirty="0" err="1" smtClean="0"/>
              <a:t>Ketergantungan</a:t>
            </a:r>
            <a:r>
              <a:rPr lang="en-US" sz="1600" dirty="0" smtClean="0"/>
              <a:t> </a:t>
            </a:r>
            <a:r>
              <a:rPr lang="en-US" sz="1600" dirty="0" err="1" smtClean="0"/>
              <a:t>pada</a:t>
            </a:r>
            <a:r>
              <a:rPr lang="en-US" sz="1600" dirty="0" smtClean="0"/>
              <a:t> </a:t>
            </a:r>
            <a:r>
              <a:rPr lang="en-US" sz="1600" dirty="0" err="1" smtClean="0"/>
              <a:t>penyedia</a:t>
            </a:r>
            <a:r>
              <a:rPr lang="en-US" sz="1600" dirty="0" smtClean="0"/>
              <a:t> </a:t>
            </a:r>
            <a:r>
              <a:rPr lang="en-US" sz="1600" dirty="0" err="1" smtClean="0"/>
              <a:t>sistem</a:t>
            </a:r>
            <a:r>
              <a:rPr lang="en-US" sz="1600" dirty="0" smtClean="0"/>
              <a:t> </a:t>
            </a:r>
            <a:r>
              <a:rPr lang="en-US" sz="1600" dirty="0" err="1" smtClean="0"/>
              <a:t>internasional</a:t>
            </a:r>
            <a:r>
              <a:rPr lang="en-US" sz="1600" dirty="0" smtClean="0"/>
              <a:t> </a:t>
            </a:r>
            <a:r>
              <a:rPr lang="en-US" sz="1600" dirty="0" smtClean="0">
                <a:sym typeface="Wingdings" panose="05000000000000000000" pitchFamily="2" charset="2"/>
              </a:rPr>
              <a:t> </a:t>
            </a:r>
            <a:r>
              <a:rPr lang="en-US" sz="1600" dirty="0" err="1" smtClean="0">
                <a:solidFill>
                  <a:srgbClr val="FF0000"/>
                </a:solidFill>
                <a:sym typeface="Wingdings" panose="05000000000000000000" pitchFamily="2" charset="2"/>
              </a:rPr>
              <a:t>kehilangan</a:t>
            </a:r>
            <a:r>
              <a:rPr lang="en-US" sz="1600" dirty="0" smtClean="0">
                <a:solidFill>
                  <a:srgbClr val="FF0000"/>
                </a:solidFill>
                <a:sym typeface="Wingdings" panose="05000000000000000000" pitchFamily="2" charset="2"/>
              </a:rPr>
              <a:t> </a:t>
            </a:r>
            <a:r>
              <a:rPr lang="en-US" sz="1600" dirty="0" err="1" smtClean="0">
                <a:solidFill>
                  <a:srgbClr val="FF0000"/>
                </a:solidFill>
                <a:sym typeface="Wingdings" panose="05000000000000000000" pitchFamily="2" charset="2"/>
              </a:rPr>
              <a:t>kontrol</a:t>
            </a:r>
            <a:r>
              <a:rPr lang="en-US" sz="1600" dirty="0" smtClean="0">
                <a:solidFill>
                  <a:srgbClr val="FF0000"/>
                </a:solidFill>
                <a:sym typeface="Wingdings" panose="05000000000000000000" pitchFamily="2" charset="2"/>
              </a:rPr>
              <a:t> </a:t>
            </a:r>
            <a:r>
              <a:rPr lang="en-US" sz="1600" dirty="0" err="1" smtClean="0">
                <a:solidFill>
                  <a:srgbClr val="FF0000"/>
                </a:solidFill>
                <a:sym typeface="Wingdings" panose="05000000000000000000" pitchFamily="2" charset="2"/>
              </a:rPr>
              <a:t>atas</a:t>
            </a:r>
            <a:r>
              <a:rPr lang="en-US" sz="1600" dirty="0" smtClean="0">
                <a:solidFill>
                  <a:srgbClr val="FF0000"/>
                </a:solidFill>
                <a:sym typeface="Wingdings" panose="05000000000000000000" pitchFamily="2" charset="2"/>
              </a:rPr>
              <a:t> </a:t>
            </a:r>
            <a:r>
              <a:rPr lang="en-US" sz="1600" dirty="0" err="1" smtClean="0">
                <a:solidFill>
                  <a:srgbClr val="FF0000"/>
                </a:solidFill>
                <a:sym typeface="Wingdings" panose="05000000000000000000" pitchFamily="2" charset="2"/>
              </a:rPr>
              <a:t>demokrasi</a:t>
            </a:r>
            <a:r>
              <a:rPr lang="en-US" sz="1600" dirty="0">
                <a:sym typeface="Wingdings" panose="05000000000000000000" pitchFamily="2" charset="2"/>
              </a:rPr>
              <a:t> </a:t>
            </a:r>
            <a:r>
              <a:rPr lang="en-US" sz="1600" dirty="0" smtClean="0">
                <a:sym typeface="Wingdings" panose="05000000000000000000" pitchFamily="2" charset="2"/>
              </a:rPr>
              <a:t>(</a:t>
            </a:r>
            <a:r>
              <a:rPr lang="en-US" sz="1600" dirty="0" err="1" smtClean="0">
                <a:sym typeface="Wingdings" panose="05000000000000000000" pitchFamily="2" charset="2"/>
              </a:rPr>
              <a:t>kasus</a:t>
            </a:r>
            <a:r>
              <a:rPr lang="en-US" sz="1600" dirty="0" smtClean="0">
                <a:sym typeface="Wingdings" panose="05000000000000000000" pitchFamily="2" charset="2"/>
              </a:rPr>
              <a:t> </a:t>
            </a:r>
            <a:r>
              <a:rPr lang="en-US" sz="1600" dirty="0" err="1" smtClean="0">
                <a:sym typeface="Wingdings" panose="05000000000000000000" pitchFamily="2" charset="2"/>
              </a:rPr>
              <a:t>Nedap</a:t>
            </a:r>
            <a:r>
              <a:rPr lang="en-US" sz="1600" dirty="0" smtClean="0">
                <a:sym typeface="Wingdings" panose="05000000000000000000" pitchFamily="2" charset="2"/>
              </a:rPr>
              <a:t>/</a:t>
            </a:r>
            <a:r>
              <a:rPr lang="en-US" sz="1600" dirty="0" err="1" smtClean="0">
                <a:sym typeface="Wingdings" panose="05000000000000000000" pitchFamily="2" charset="2"/>
              </a:rPr>
              <a:t>Groenendaal</a:t>
            </a:r>
            <a:r>
              <a:rPr lang="en-US" sz="1600" dirty="0" smtClean="0">
                <a:sym typeface="Wingdings" panose="05000000000000000000" pitchFamily="2" charset="2"/>
              </a:rPr>
              <a:t> di </a:t>
            </a:r>
            <a:r>
              <a:rPr lang="en-US" sz="1600" dirty="0" err="1" smtClean="0">
                <a:sym typeface="Wingdings" panose="05000000000000000000" pitchFamily="2" charset="2"/>
              </a:rPr>
              <a:t>Belanda</a:t>
            </a:r>
            <a:r>
              <a:rPr lang="en-US" sz="1600" dirty="0">
                <a:sym typeface="Wingdings" panose="05000000000000000000" pitchFamily="2" charset="2"/>
              </a:rPr>
              <a:t> </a:t>
            </a:r>
            <a:r>
              <a:rPr lang="en-US" sz="1600" dirty="0" err="1" smtClean="0">
                <a:sym typeface="Wingdings" panose="05000000000000000000" pitchFamily="2" charset="2"/>
              </a:rPr>
              <a:t>dan</a:t>
            </a:r>
            <a:r>
              <a:rPr lang="en-US" sz="1600" dirty="0" smtClean="0">
                <a:sym typeface="Wingdings" panose="05000000000000000000" pitchFamily="2" charset="2"/>
              </a:rPr>
              <a:t> </a:t>
            </a:r>
            <a:r>
              <a:rPr lang="en-US" sz="1600" dirty="0" err="1" smtClean="0">
                <a:sym typeface="Wingdings" panose="05000000000000000000" pitchFamily="2" charset="2"/>
              </a:rPr>
              <a:t>Irlandia</a:t>
            </a:r>
            <a:r>
              <a:rPr lang="en-US" sz="1600" dirty="0" smtClean="0">
                <a:sym typeface="Wingdings" panose="05000000000000000000" pitchFamily="2" charset="2"/>
              </a:rPr>
              <a:t>)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600" dirty="0" err="1" smtClean="0">
                <a:sym typeface="Wingdings" panose="05000000000000000000" pitchFamily="2" charset="2"/>
              </a:rPr>
              <a:t>Tidak</a:t>
            </a:r>
            <a:r>
              <a:rPr lang="en-US" sz="1600" dirty="0" smtClean="0">
                <a:sym typeface="Wingdings" panose="05000000000000000000" pitchFamily="2" charset="2"/>
              </a:rPr>
              <a:t> </a:t>
            </a:r>
            <a:r>
              <a:rPr lang="en-US" sz="1600" dirty="0" err="1" smtClean="0">
                <a:sym typeface="Wingdings" panose="05000000000000000000" pitchFamily="2" charset="2"/>
              </a:rPr>
              <a:t>ada</a:t>
            </a:r>
            <a:r>
              <a:rPr lang="en-US" sz="1600" dirty="0" smtClean="0">
                <a:sym typeface="Wingdings" panose="05000000000000000000" pitchFamily="2" charset="2"/>
              </a:rPr>
              <a:t> </a:t>
            </a:r>
            <a:r>
              <a:rPr lang="en-US" sz="1600" dirty="0" err="1" smtClean="0">
                <a:sym typeface="Wingdings" panose="05000000000000000000" pitchFamily="2" charset="2"/>
              </a:rPr>
              <a:t>standar</a:t>
            </a:r>
            <a:r>
              <a:rPr lang="en-US" sz="1600" dirty="0" smtClean="0">
                <a:sym typeface="Wingdings" panose="05000000000000000000" pitchFamily="2" charset="2"/>
              </a:rPr>
              <a:t> </a:t>
            </a:r>
            <a:r>
              <a:rPr lang="en-US" sz="1600" dirty="0" err="1" smtClean="0">
                <a:sym typeface="Wingdings" panose="05000000000000000000" pitchFamily="2" charset="2"/>
              </a:rPr>
              <a:t>sertifikasi</a:t>
            </a:r>
            <a:r>
              <a:rPr lang="en-US" sz="1600" dirty="0" smtClean="0">
                <a:sym typeface="Wingdings" panose="05000000000000000000" pitchFamily="2" charset="2"/>
              </a:rPr>
              <a:t> </a:t>
            </a:r>
            <a:r>
              <a:rPr lang="en-US" sz="1600" dirty="0" err="1" smtClean="0">
                <a:sym typeface="Wingdings" panose="05000000000000000000" pitchFamily="2" charset="2"/>
              </a:rPr>
              <a:t>dan</a:t>
            </a:r>
            <a:r>
              <a:rPr lang="en-US" sz="1600" dirty="0" smtClean="0">
                <a:sym typeface="Wingdings" panose="05000000000000000000" pitchFamily="2" charset="2"/>
              </a:rPr>
              <a:t> audit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600" dirty="0" err="1" smtClean="0">
                <a:sym typeface="Wingdings" panose="05000000000000000000" pitchFamily="2" charset="2"/>
              </a:rPr>
              <a:t>Terlalu</a:t>
            </a:r>
            <a:r>
              <a:rPr lang="en-US" sz="1600" dirty="0" smtClean="0">
                <a:sym typeface="Wingdings" panose="05000000000000000000" pitchFamily="2" charset="2"/>
              </a:rPr>
              <a:t> </a:t>
            </a:r>
            <a:r>
              <a:rPr lang="en-US" sz="1600" dirty="0" err="1" smtClean="0">
                <a:sym typeface="Wingdings" panose="05000000000000000000" pitchFamily="2" charset="2"/>
              </a:rPr>
              <a:t>banyak</a:t>
            </a:r>
            <a:r>
              <a:rPr lang="en-US" sz="1600" dirty="0" smtClean="0">
                <a:sym typeface="Wingdings" panose="05000000000000000000" pitchFamily="2" charset="2"/>
              </a:rPr>
              <a:t> </a:t>
            </a:r>
            <a:r>
              <a:rPr lang="en-US" sz="1600" i="1" dirty="0" smtClean="0">
                <a:solidFill>
                  <a:srgbClr val="FF0000"/>
                </a:solidFill>
                <a:sym typeface="Wingdings" panose="05000000000000000000" pitchFamily="2" charset="2"/>
              </a:rPr>
              <a:t>socio-political trade-offs</a:t>
            </a:r>
            <a:endParaRPr lang="en-US" sz="1600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0344" y="6269810"/>
            <a:ext cx="120485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600" dirty="0" smtClean="0"/>
              <a:t>*</a:t>
            </a:r>
            <a:r>
              <a:rPr lang="en-US" sz="1600" dirty="0" smtClean="0"/>
              <a:t>Manik Hapsara</a:t>
            </a:r>
            <a:r>
              <a:rPr lang="id-ID" sz="1600" i="1" dirty="0" smtClean="0"/>
              <a:t>, </a:t>
            </a:r>
            <a:r>
              <a:rPr lang="en-US" sz="1600" i="1" dirty="0" smtClean="0"/>
              <a:t>Reinstating E-Voting as a Socio-technical System: A critical review of the current development in developing countries, </a:t>
            </a:r>
            <a:r>
              <a:rPr lang="en-US" sz="1600" dirty="0" smtClean="0"/>
              <a:t>IEEE Region 10 Symposium</a:t>
            </a:r>
            <a:r>
              <a:rPr lang="id-ID" sz="1600" i="1" dirty="0" smtClean="0"/>
              <a:t>, </a:t>
            </a:r>
            <a:r>
              <a:rPr lang="id-ID" sz="1600" dirty="0" smtClean="0"/>
              <a:t>20</a:t>
            </a:r>
            <a:r>
              <a:rPr lang="en-US" sz="1600" dirty="0" smtClean="0"/>
              <a:t>16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798552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err="1" smtClean="0"/>
              <a:t>Indeks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 smtClean="0"/>
              <a:t>Kesiapan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E-Voting*</a:t>
            </a:r>
            <a:endParaRPr lang="en-US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7431" y="1123837"/>
            <a:ext cx="7206734" cy="46065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0344" y="6338047"/>
            <a:ext cx="1204856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600" dirty="0" smtClean="0"/>
              <a:t>*Schuster</a:t>
            </a:r>
            <a:r>
              <a:rPr lang="id-ID" sz="1600" i="1" dirty="0" smtClean="0"/>
              <a:t>, Development of an E-Voting Readiness Scale </a:t>
            </a:r>
            <a:r>
              <a:rPr lang="id-ID" sz="1600" dirty="0" smtClean="0"/>
              <a:t>as mentioned </a:t>
            </a:r>
            <a:r>
              <a:rPr lang="id-ID" sz="1600" dirty="0" smtClean="0"/>
              <a:t>in</a:t>
            </a:r>
            <a:r>
              <a:rPr lang="en-US" sz="1600" dirty="0" smtClean="0"/>
              <a:t> </a:t>
            </a:r>
            <a:r>
              <a:rPr lang="id-ID" sz="1600" dirty="0" smtClean="0"/>
              <a:t>Krimmer </a:t>
            </a:r>
            <a:r>
              <a:rPr lang="id-ID" sz="1600" dirty="0" smtClean="0"/>
              <a:t>and </a:t>
            </a:r>
            <a:r>
              <a:rPr lang="id-ID" sz="1600" dirty="0" smtClean="0"/>
              <a:t>Schuster</a:t>
            </a:r>
            <a:r>
              <a:rPr lang="id-ID" sz="1600" i="1" dirty="0" smtClean="0"/>
              <a:t>, The E-Voting Readiness Index, </a:t>
            </a:r>
            <a:r>
              <a:rPr lang="id-ID" sz="1600" dirty="0" smtClean="0"/>
              <a:t>2008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4239736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err="1" smtClean="0"/>
              <a:t>Kaidah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E-Voting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3621421" y="5376411"/>
            <a:ext cx="1909482" cy="510989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Langsung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5575723" y="5380894"/>
            <a:ext cx="1909482" cy="510989"/>
          </a:xfrm>
          <a:prstGeom prst="rect">
            <a:avLst/>
          </a:prstGeom>
          <a:ln>
            <a:solidFill>
              <a:schemeClr val="tx1">
                <a:alpha val="50000"/>
              </a:schemeClr>
            </a:solidFill>
          </a:ln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Umum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7526835" y="5377742"/>
            <a:ext cx="1909482" cy="510989"/>
          </a:xfrm>
          <a:prstGeom prst="rect">
            <a:avLst/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Bebas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9482858" y="5377740"/>
            <a:ext cx="1909482" cy="510989"/>
          </a:xfrm>
          <a:prstGeom prst="rect">
            <a:avLst/>
          </a:prstGeom>
          <a:ln>
            <a:solidFill>
              <a:schemeClr val="tx1">
                <a:alpha val="50000"/>
              </a:schemeClr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Rahasia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592437" y="4823418"/>
            <a:ext cx="1909482" cy="510989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Adil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6546739" y="4827901"/>
            <a:ext cx="1909482" cy="510989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tx1">
                <a:alpha val="50000"/>
              </a:schemeClr>
            </a:solidFill>
          </a:ln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Jujur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8497851" y="4824749"/>
            <a:ext cx="1909482" cy="51098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i="1" dirty="0" smtClean="0"/>
              <a:t>Accurate</a:t>
            </a:r>
            <a:endParaRPr lang="en-US" i="1" dirty="0"/>
          </a:p>
        </p:txBody>
      </p:sp>
      <p:sp>
        <p:nvSpPr>
          <p:cNvPr id="14" name="Rectangle 13"/>
          <p:cNvSpPr/>
          <p:nvPr/>
        </p:nvSpPr>
        <p:spPr>
          <a:xfrm>
            <a:off x="5571363" y="4279253"/>
            <a:ext cx="1909482" cy="510989"/>
          </a:xfrm>
          <a:prstGeom prst="rect">
            <a:avLst/>
          </a:prstGeom>
          <a:ln>
            <a:solidFill>
              <a:schemeClr val="tx1">
                <a:alpha val="50000"/>
              </a:schemeClr>
            </a:solidFill>
          </a:ln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i="1" dirty="0" smtClean="0"/>
              <a:t>Data Integrity</a:t>
            </a:r>
            <a:endParaRPr lang="en-US" i="1" dirty="0"/>
          </a:p>
        </p:txBody>
      </p:sp>
      <p:sp>
        <p:nvSpPr>
          <p:cNvPr id="15" name="Rectangle 14"/>
          <p:cNvSpPr/>
          <p:nvPr/>
        </p:nvSpPr>
        <p:spPr>
          <a:xfrm>
            <a:off x="7522475" y="4276101"/>
            <a:ext cx="1909482" cy="510989"/>
          </a:xfrm>
          <a:prstGeom prst="rect">
            <a:avLst/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i="1" dirty="0" smtClean="0"/>
              <a:t>Verifiable</a:t>
            </a:r>
            <a:endParaRPr lang="en-US" i="1" dirty="0"/>
          </a:p>
        </p:txBody>
      </p:sp>
      <p:sp>
        <p:nvSpPr>
          <p:cNvPr id="16" name="Rectangle 15"/>
          <p:cNvSpPr/>
          <p:nvPr/>
        </p:nvSpPr>
        <p:spPr>
          <a:xfrm>
            <a:off x="9478498" y="4276099"/>
            <a:ext cx="1909482" cy="510989"/>
          </a:xfrm>
          <a:prstGeom prst="rect">
            <a:avLst/>
          </a:prstGeom>
          <a:ln>
            <a:solidFill>
              <a:schemeClr val="tx1">
                <a:alpha val="50000"/>
              </a:schemeClr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i="1" dirty="0" smtClean="0"/>
              <a:t>Auditable</a:t>
            </a:r>
            <a:endParaRPr lang="en-US" i="1" dirty="0"/>
          </a:p>
        </p:txBody>
      </p:sp>
      <p:sp>
        <p:nvSpPr>
          <p:cNvPr id="17" name="Rectangle 16"/>
          <p:cNvSpPr/>
          <p:nvPr/>
        </p:nvSpPr>
        <p:spPr>
          <a:xfrm>
            <a:off x="4588077" y="3721777"/>
            <a:ext cx="1909482" cy="510989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i="1" dirty="0" smtClean="0"/>
              <a:t>Reliable</a:t>
            </a:r>
            <a:endParaRPr lang="en-US" i="1" dirty="0"/>
          </a:p>
        </p:txBody>
      </p:sp>
      <p:sp>
        <p:nvSpPr>
          <p:cNvPr id="18" name="Rectangle 17"/>
          <p:cNvSpPr/>
          <p:nvPr/>
        </p:nvSpPr>
        <p:spPr>
          <a:xfrm>
            <a:off x="6542379" y="3726260"/>
            <a:ext cx="1909482" cy="510989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tx1">
                <a:alpha val="50000"/>
              </a:schemeClr>
            </a:solidFill>
          </a:ln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i="1" dirty="0" smtClean="0"/>
              <a:t>Non-coercive</a:t>
            </a:r>
            <a:endParaRPr lang="en-US" i="1" dirty="0"/>
          </a:p>
        </p:txBody>
      </p:sp>
      <p:sp>
        <p:nvSpPr>
          <p:cNvPr id="19" name="Rectangle 18"/>
          <p:cNvSpPr/>
          <p:nvPr/>
        </p:nvSpPr>
        <p:spPr>
          <a:xfrm>
            <a:off x="8493491" y="3723108"/>
            <a:ext cx="1909482" cy="51098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i="1" dirty="0" smtClean="0"/>
              <a:t>Flexible</a:t>
            </a:r>
            <a:endParaRPr lang="en-US" i="1" dirty="0"/>
          </a:p>
        </p:txBody>
      </p:sp>
      <p:sp>
        <p:nvSpPr>
          <p:cNvPr id="21" name="Rectangle 20"/>
          <p:cNvSpPr/>
          <p:nvPr/>
        </p:nvSpPr>
        <p:spPr>
          <a:xfrm>
            <a:off x="3623693" y="3154093"/>
            <a:ext cx="1909482" cy="510989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i="1" dirty="0" smtClean="0"/>
              <a:t>Certifiable</a:t>
            </a:r>
            <a:endParaRPr lang="en-US" i="1" dirty="0"/>
          </a:p>
        </p:txBody>
      </p:sp>
      <p:sp>
        <p:nvSpPr>
          <p:cNvPr id="22" name="Rectangle 21"/>
          <p:cNvSpPr/>
          <p:nvPr/>
        </p:nvSpPr>
        <p:spPr>
          <a:xfrm>
            <a:off x="5577995" y="3158576"/>
            <a:ext cx="1909482" cy="510989"/>
          </a:xfrm>
          <a:prstGeom prst="rect">
            <a:avLst/>
          </a:prstGeom>
          <a:ln>
            <a:solidFill>
              <a:schemeClr val="tx1">
                <a:alpha val="50000"/>
              </a:schemeClr>
            </a:solidFill>
          </a:ln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i="1" dirty="0" smtClean="0"/>
              <a:t>Transparent</a:t>
            </a:r>
            <a:endParaRPr lang="en-US" i="1" dirty="0"/>
          </a:p>
        </p:txBody>
      </p:sp>
      <p:sp>
        <p:nvSpPr>
          <p:cNvPr id="23" name="Rectangle 22"/>
          <p:cNvSpPr/>
          <p:nvPr/>
        </p:nvSpPr>
        <p:spPr>
          <a:xfrm>
            <a:off x="7529107" y="3155424"/>
            <a:ext cx="1909482" cy="510989"/>
          </a:xfrm>
          <a:prstGeom prst="rect">
            <a:avLst/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i="1" dirty="0" smtClean="0"/>
              <a:t>Accessible</a:t>
            </a:r>
            <a:endParaRPr lang="en-US" i="1" dirty="0"/>
          </a:p>
        </p:txBody>
      </p:sp>
      <p:sp>
        <p:nvSpPr>
          <p:cNvPr id="24" name="Rectangle 23"/>
          <p:cNvSpPr/>
          <p:nvPr/>
        </p:nvSpPr>
        <p:spPr>
          <a:xfrm>
            <a:off x="9485130" y="3155422"/>
            <a:ext cx="1909482" cy="510989"/>
          </a:xfrm>
          <a:prstGeom prst="rect">
            <a:avLst/>
          </a:prstGeom>
          <a:ln>
            <a:solidFill>
              <a:schemeClr val="tx1">
                <a:alpha val="50000"/>
              </a:schemeClr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i="1" dirty="0" smtClean="0"/>
              <a:t>Simple</a:t>
            </a:r>
            <a:endParaRPr lang="en-US" i="1" dirty="0"/>
          </a:p>
        </p:txBody>
      </p:sp>
      <p:sp>
        <p:nvSpPr>
          <p:cNvPr id="25" name="Rectangle 24"/>
          <p:cNvSpPr/>
          <p:nvPr/>
        </p:nvSpPr>
        <p:spPr>
          <a:xfrm>
            <a:off x="4594709" y="2601100"/>
            <a:ext cx="1909482" cy="510989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i="1" dirty="0" smtClean="0"/>
              <a:t>Cost-effective</a:t>
            </a:r>
            <a:endParaRPr lang="en-US" i="1" dirty="0"/>
          </a:p>
        </p:txBody>
      </p:sp>
      <p:sp>
        <p:nvSpPr>
          <p:cNvPr id="26" name="Rectangle 25"/>
          <p:cNvSpPr/>
          <p:nvPr/>
        </p:nvSpPr>
        <p:spPr>
          <a:xfrm>
            <a:off x="6549011" y="2605583"/>
            <a:ext cx="1909482" cy="510989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tx1">
                <a:alpha val="50000"/>
              </a:schemeClr>
            </a:solidFill>
          </a:ln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i="1" dirty="0" smtClean="0"/>
              <a:t>Unique</a:t>
            </a:r>
            <a:endParaRPr lang="en-US" i="1" dirty="0"/>
          </a:p>
        </p:txBody>
      </p:sp>
      <p:sp>
        <p:nvSpPr>
          <p:cNvPr id="27" name="Rectangle 26"/>
          <p:cNvSpPr/>
          <p:nvPr/>
        </p:nvSpPr>
        <p:spPr>
          <a:xfrm>
            <a:off x="8500123" y="2602431"/>
            <a:ext cx="1909482" cy="51098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i="1" dirty="0" smtClean="0"/>
              <a:t>Authentication</a:t>
            </a:r>
            <a:endParaRPr lang="en-US" i="1" dirty="0"/>
          </a:p>
        </p:txBody>
      </p:sp>
      <p:grpSp>
        <p:nvGrpSpPr>
          <p:cNvPr id="31" name="Group 30"/>
          <p:cNvGrpSpPr/>
          <p:nvPr/>
        </p:nvGrpSpPr>
        <p:grpSpPr>
          <a:xfrm>
            <a:off x="3684892" y="960061"/>
            <a:ext cx="7642746" cy="1537476"/>
            <a:chOff x="3684892" y="1123837"/>
            <a:chExt cx="7642746" cy="1537476"/>
          </a:xfrm>
        </p:grpSpPr>
        <p:sp>
          <p:nvSpPr>
            <p:cNvPr id="29" name="Flowchart: Manual Operation 28"/>
            <p:cNvSpPr/>
            <p:nvPr/>
          </p:nvSpPr>
          <p:spPr>
            <a:xfrm flipV="1">
              <a:off x="3684892" y="1123837"/>
              <a:ext cx="7642746" cy="1537476"/>
            </a:xfrm>
            <a:prstGeom prst="flowChartManualOperation">
              <a:avLst/>
            </a:prstGeom>
            <a:solidFill>
              <a:schemeClr val="accent6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4588077" y="1828805"/>
              <a:ext cx="582152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b="1" dirty="0" err="1" smtClean="0">
                  <a:solidFill>
                    <a:schemeClr val="accent2"/>
                  </a:solidFill>
                </a:rPr>
                <a:t>Pemilu</a:t>
              </a:r>
              <a:r>
                <a:rPr lang="en-US" sz="2800" b="1" dirty="0" smtClean="0">
                  <a:solidFill>
                    <a:schemeClr val="accent2"/>
                  </a:solidFill>
                </a:rPr>
                <a:t> </a:t>
              </a:r>
              <a:r>
                <a:rPr lang="en-US" sz="2800" b="1" dirty="0" err="1" smtClean="0">
                  <a:solidFill>
                    <a:schemeClr val="accent2"/>
                  </a:solidFill>
                </a:rPr>
                <a:t>Elektronik</a:t>
              </a:r>
              <a:r>
                <a:rPr lang="en-US" sz="2800" b="1" dirty="0" smtClean="0">
                  <a:solidFill>
                    <a:schemeClr val="accent2"/>
                  </a:solidFill>
                </a:rPr>
                <a:t> yang </a:t>
              </a:r>
              <a:r>
                <a:rPr lang="en-US" sz="2800" b="1" dirty="0" err="1" smtClean="0">
                  <a:solidFill>
                    <a:schemeClr val="accent2"/>
                  </a:solidFill>
                </a:rPr>
                <a:t>Demokratis</a:t>
              </a:r>
              <a:endParaRPr lang="en-US" sz="2800" b="1" dirty="0">
                <a:solidFill>
                  <a:schemeClr val="accent2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64765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400" dirty="0" smtClean="0"/>
              <a:t>9</a:t>
            </a:r>
            <a:br>
              <a:rPr lang="en-US" sz="4400" dirty="0" smtClean="0"/>
            </a:br>
            <a:r>
              <a:rPr lang="en-US" sz="4400" dirty="0" err="1" smtClean="0"/>
              <a:t>Langkah</a:t>
            </a:r>
            <a:r>
              <a:rPr lang="en-US" sz="4400" dirty="0" smtClean="0"/>
              <a:t> </a:t>
            </a:r>
            <a:r>
              <a:rPr lang="en-US" sz="4400" dirty="0" err="1" smtClean="0"/>
              <a:t>Preliminari</a:t>
            </a:r>
            <a:r>
              <a:rPr lang="en-US" sz="4400" dirty="0"/>
              <a:t>*</a:t>
            </a:r>
          </a:p>
        </p:txBody>
      </p:sp>
      <p:pic>
        <p:nvPicPr>
          <p:cNvPr id="5" name="Content Placeholder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lum bright="-2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9830" y="863600"/>
            <a:ext cx="6813016" cy="512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40344" y="6215215"/>
            <a:ext cx="120485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600" dirty="0" smtClean="0"/>
              <a:t>*</a:t>
            </a:r>
            <a:r>
              <a:rPr lang="en-US" sz="1600" dirty="0" smtClean="0"/>
              <a:t>Manik Hapsara</a:t>
            </a:r>
            <a:r>
              <a:rPr lang="id-ID" sz="1600" i="1" dirty="0" smtClean="0"/>
              <a:t>, </a:t>
            </a:r>
            <a:r>
              <a:rPr lang="en-US" sz="1600" i="1" dirty="0" smtClean="0"/>
              <a:t>E-Voting Indonesia: A Safety-Critical  Systems Model towards standard and framework for Indonesia’s Presidential Election, </a:t>
            </a:r>
            <a:r>
              <a:rPr lang="en-US" sz="1600" dirty="0" smtClean="0"/>
              <a:t>Australian Journal of Basic and Applied Science, 2013</a:t>
            </a:r>
            <a:endParaRPr lang="en-US" sz="1600" i="1" dirty="0"/>
          </a:p>
        </p:txBody>
      </p:sp>
    </p:spTree>
    <p:extLst>
      <p:ext uri="{BB962C8B-B14F-4D97-AF65-F5344CB8AC3E}">
        <p14:creationId xmlns:p14="http://schemas.microsoft.com/office/powerpoint/2010/main" val="4164870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err="1" smtClean="0"/>
              <a:t>Dimensi</a:t>
            </a:r>
            <a:r>
              <a:rPr lang="en-US" dirty="0"/>
              <a:t>,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Domain,</a:t>
            </a:r>
            <a:br>
              <a:rPr lang="en-US" dirty="0" smtClean="0"/>
            </a:br>
            <a:r>
              <a:rPr lang="en-US" dirty="0" smtClean="0"/>
              <a:t>&amp;</a:t>
            </a:r>
            <a:br>
              <a:rPr lang="en-US" dirty="0" smtClean="0"/>
            </a:br>
            <a:r>
              <a:rPr lang="en-US" dirty="0" err="1" smtClean="0"/>
              <a:t>Pemangku</a:t>
            </a:r>
            <a:r>
              <a:rPr lang="en-US" dirty="0" smtClean="0"/>
              <a:t> </a:t>
            </a:r>
            <a:r>
              <a:rPr lang="en-US" dirty="0" err="1" smtClean="0"/>
              <a:t>Kepentingan</a:t>
            </a:r>
            <a:r>
              <a:rPr lang="en-US" dirty="0" smtClean="0"/>
              <a:t>*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3188" y="947737"/>
            <a:ext cx="4686300" cy="4953000"/>
          </a:xfrm>
        </p:spPr>
      </p:pic>
      <p:sp>
        <p:nvSpPr>
          <p:cNvPr id="5" name="TextBox 4"/>
          <p:cNvSpPr txBox="1"/>
          <p:nvPr/>
        </p:nvSpPr>
        <p:spPr>
          <a:xfrm>
            <a:off x="40344" y="6338047"/>
            <a:ext cx="1204856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600" dirty="0" smtClean="0"/>
              <a:t>*</a:t>
            </a:r>
            <a:r>
              <a:rPr lang="en-US" sz="1600" dirty="0" smtClean="0"/>
              <a:t>Manik Hapsara</a:t>
            </a:r>
            <a:r>
              <a:rPr lang="id-ID" sz="1600" i="1" dirty="0" smtClean="0"/>
              <a:t>, </a:t>
            </a:r>
            <a:r>
              <a:rPr lang="en-US" sz="1600" i="1" dirty="0" smtClean="0"/>
              <a:t>E-Voting Indonesia: Framing the research, </a:t>
            </a:r>
            <a:r>
              <a:rPr lang="en-US" sz="1600" dirty="0" smtClean="0"/>
              <a:t>IEEE 9</a:t>
            </a:r>
            <a:r>
              <a:rPr lang="en-US" sz="1600" baseline="30000" dirty="0" smtClean="0"/>
              <a:t>a</a:t>
            </a:r>
            <a:r>
              <a:rPr lang="en-US" sz="1600" dirty="0" smtClean="0"/>
              <a:t> </a:t>
            </a:r>
            <a:r>
              <a:rPr lang="en-US" sz="1600" dirty="0" err="1" smtClean="0"/>
              <a:t>Conferencia</a:t>
            </a:r>
            <a:r>
              <a:rPr lang="en-US" sz="1600" dirty="0" smtClean="0"/>
              <a:t> </a:t>
            </a:r>
            <a:r>
              <a:rPr lang="en-US" sz="1600" dirty="0" err="1" smtClean="0"/>
              <a:t>Iberica</a:t>
            </a:r>
            <a:r>
              <a:rPr lang="en-US" sz="1600" dirty="0" smtClean="0"/>
              <a:t> de </a:t>
            </a:r>
            <a:r>
              <a:rPr lang="en-US" sz="1600" dirty="0" err="1" smtClean="0"/>
              <a:t>Sistemas</a:t>
            </a:r>
            <a:r>
              <a:rPr lang="en-US" sz="1600" dirty="0" smtClean="0"/>
              <a:t> y </a:t>
            </a:r>
            <a:r>
              <a:rPr lang="en-US" sz="1600" dirty="0" err="1" smtClean="0"/>
              <a:t>Tecnologias</a:t>
            </a:r>
            <a:r>
              <a:rPr lang="en-US" sz="1600" dirty="0" smtClean="0"/>
              <a:t> de </a:t>
            </a:r>
            <a:r>
              <a:rPr lang="en-US" sz="1600" dirty="0" err="1" smtClean="0"/>
              <a:t>Informacion</a:t>
            </a:r>
            <a:r>
              <a:rPr lang="en-US" sz="1600" dirty="0" smtClean="0"/>
              <a:t>, 2014</a:t>
            </a:r>
            <a:endParaRPr lang="en-US" sz="1600" i="1" dirty="0"/>
          </a:p>
        </p:txBody>
      </p:sp>
    </p:spTree>
    <p:extLst>
      <p:ext uri="{BB962C8B-B14F-4D97-AF65-F5344CB8AC3E}">
        <p14:creationId xmlns:p14="http://schemas.microsoft.com/office/powerpoint/2010/main" val="170506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[ interestingly ]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en-US" b="1" dirty="0" smtClean="0"/>
              <a:t>An </a:t>
            </a:r>
            <a:r>
              <a:rPr lang="en-US" b="1" dirty="0"/>
              <a:t>observer of voting technology once remarked: ‘</a:t>
            </a:r>
            <a:r>
              <a:rPr lang="en-US" i="1" dirty="0"/>
              <a:t>If you think technology can solve our voting problems, then you don’t understand the problems and you don’t understand the technology</a:t>
            </a:r>
            <a:r>
              <a:rPr lang="en-US" b="1" dirty="0" smtClean="0"/>
              <a:t>’.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dirty="0" smtClean="0"/>
              <a:t>Rebecca </a:t>
            </a:r>
            <a:r>
              <a:rPr lang="en-US" dirty="0" err="1" smtClean="0"/>
              <a:t>Mercuri</a:t>
            </a:r>
            <a:r>
              <a:rPr lang="en-US" dirty="0" smtClean="0"/>
              <a:t>, </a:t>
            </a:r>
            <a:r>
              <a:rPr lang="en-US" i="1" dirty="0" smtClean="0"/>
              <a:t>A Better Ballot Box?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dirty="0" smtClean="0"/>
          </a:p>
          <a:p>
            <a:pPr marL="0" indent="0" algn="just">
              <a:buNone/>
            </a:pPr>
            <a:r>
              <a:rPr lang="en-US" b="1" dirty="0" smtClean="0"/>
              <a:t>A secure internet voting system is theoretically possible, but it would be first secure network application ever created in the history of computers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dirty="0" smtClean="0"/>
              <a:t>Bruce </a:t>
            </a:r>
            <a:r>
              <a:rPr lang="en-US" dirty="0" err="1" smtClean="0"/>
              <a:t>Schneier</a:t>
            </a:r>
            <a:r>
              <a:rPr lang="en-US" dirty="0" smtClean="0"/>
              <a:t>, founder of Counterpane Internet Security</a:t>
            </a:r>
          </a:p>
        </p:txBody>
      </p:sp>
    </p:spTree>
    <p:extLst>
      <p:ext uri="{BB962C8B-B14F-4D97-AF65-F5344CB8AC3E}">
        <p14:creationId xmlns:p14="http://schemas.microsoft.com/office/powerpoint/2010/main" val="3208248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6000" b="1" dirty="0" smtClean="0"/>
              <a:t>TERIMA KASIH</a:t>
            </a:r>
            <a:endParaRPr lang="en-US" sz="6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29953" y="756532"/>
            <a:ext cx="6854515" cy="5120640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4000" b="1" dirty="0" smtClean="0">
                <a:latin typeface="Gulim" panose="020B0600000101010101" pitchFamily="34" charset="-127"/>
                <a:ea typeface="Gulim" panose="020B0600000101010101" pitchFamily="34" charset="-127"/>
              </a:rPr>
              <a:t>Manik Hapsara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3200" dirty="0" smtClean="0">
                <a:hlinkClick r:id="rId2"/>
              </a:rPr>
              <a:t>evotingindonesia@gmail.com</a:t>
            </a:r>
            <a:endParaRPr lang="en-US" sz="3200" dirty="0" smtClean="0"/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3200" dirty="0" smtClean="0">
                <a:hlinkClick r:id="rId3" action="ppaction://hlinkfile"/>
              </a:rPr>
              <a:t>evotingindonesia.org</a:t>
            </a:r>
            <a:endParaRPr lang="en-US" sz="3200" dirty="0" smtClean="0"/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3200" dirty="0" smtClean="0"/>
              <a:t>+62 813 1805 4756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3200" dirty="0" smtClean="0"/>
              <a:t>+61 404 233 818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3200" dirty="0" smtClean="0"/>
              <a:t>Manik Hapsara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3200" dirty="0" err="1" smtClean="0">
                <a:solidFill>
                  <a:srgbClr val="0070C0"/>
                </a:solidFill>
              </a:rPr>
              <a:t>m.hapsara</a:t>
            </a:r>
            <a:endParaRPr lang="en-US" sz="3200" dirty="0" smtClean="0">
              <a:solidFill>
                <a:srgbClr val="0070C0"/>
              </a:solidFill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3200" dirty="0" smtClean="0">
                <a:solidFill>
                  <a:schemeClr val="bg2">
                    <a:lumMod val="50000"/>
                  </a:schemeClr>
                </a:solidFill>
              </a:rPr>
              <a:t>School of Engineering and IT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3200" dirty="0" smtClean="0">
                <a:solidFill>
                  <a:schemeClr val="bg2">
                    <a:lumMod val="50000"/>
                  </a:schemeClr>
                </a:solidFill>
              </a:rPr>
              <a:t>University of New South Wales, Australia</a:t>
            </a:r>
            <a:endParaRPr lang="en-US" sz="3200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1026" name="Picture 2" descr="Image result for email icon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1047" y="1718896"/>
            <a:ext cx="460996" cy="460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website icon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7959" y="2243327"/>
            <a:ext cx="508516" cy="508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result for linkedin icon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1" y="3637512"/>
            <a:ext cx="608128" cy="608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Image result for skype icon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470" y="4201585"/>
            <a:ext cx="591671" cy="591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Image result for phone icon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6065" y="2970769"/>
            <a:ext cx="512087" cy="512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Image result for home address icon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2731" y="4992694"/>
            <a:ext cx="497471" cy="497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0329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rame">
  <a:themeElements>
    <a:clrScheme name="Frame">
      <a:dk1>
        <a:srgbClr val="000000"/>
      </a:dk1>
      <a:lt1>
        <a:srgbClr val="FFFFFF"/>
      </a:lt1>
      <a:dk2>
        <a:srgbClr val="545454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Frame">
      <a:maj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Fram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20000"/>
                <a:lumMod val="102000"/>
              </a:schemeClr>
            </a:gs>
            <a:gs pos="48000">
              <a:schemeClr val="phClr">
                <a:tint val="98000"/>
                <a:shade val="90000"/>
                <a:satMod val="110000"/>
                <a:lumMod val="103000"/>
              </a:schemeClr>
            </a:gs>
            <a:gs pos="100000">
              <a:schemeClr val="phClr">
                <a:tint val="98000"/>
                <a:shade val="8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rame" id="{F226E7A2-7162-461C-9490-D27D9DC04E43}" vid="{629A0216-3BBD-45C0-B63F-2683BEA18F6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TM03457475[[fn=Frame]]</Template>
  <TotalTime>873</TotalTime>
  <Words>750</Words>
  <Application>Microsoft Office PowerPoint</Application>
  <PresentationFormat>Widescreen</PresentationFormat>
  <Paragraphs>103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1" baseType="lpstr">
      <vt:lpstr>Gulim</vt:lpstr>
      <vt:lpstr>Andalus</vt:lpstr>
      <vt:lpstr>Aparajita</vt:lpstr>
      <vt:lpstr>Arial</vt:lpstr>
      <vt:lpstr>Calibri</vt:lpstr>
      <vt:lpstr>Corbel</vt:lpstr>
      <vt:lpstr>Wingdings</vt:lpstr>
      <vt:lpstr>Wingdings 2</vt:lpstr>
      <vt:lpstr>Frame</vt:lpstr>
      <vt:lpstr>E-VOTING INDONESIA</vt:lpstr>
      <vt:lpstr>E-voting adalah:</vt:lpstr>
      <vt:lpstr>Asumsi Keunggulan E-Voting</vt:lpstr>
      <vt:lpstr>Isu-isu dalam penerapan E-Voting</vt:lpstr>
      <vt:lpstr>Isu-isu dalam penerapan E-Voting</vt:lpstr>
      <vt:lpstr>E-Voting di Negara Berkembang</vt:lpstr>
      <vt:lpstr>Indeks Kesiapan E-Voting*</vt:lpstr>
      <vt:lpstr>Kaidah E-Voting</vt:lpstr>
      <vt:lpstr>9 Langkah Preliminari*</vt:lpstr>
      <vt:lpstr>Dimensi, Domain, &amp; Pemangku Kepentingan*</vt:lpstr>
      <vt:lpstr>[ interestingly ]</vt:lpstr>
      <vt:lpstr>TERIMA KASIH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E-VOTING INDONESIA</dc:title>
  <dc:creator>manik hapsara</dc:creator>
  <cp:lastModifiedBy>manik hapsara</cp:lastModifiedBy>
  <cp:revision>40</cp:revision>
  <cp:lastPrinted>2017-03-13T23:48:07Z</cp:lastPrinted>
  <dcterms:created xsi:type="dcterms:W3CDTF">2017-03-13T09:33:12Z</dcterms:created>
  <dcterms:modified xsi:type="dcterms:W3CDTF">2017-03-14T00:06:30Z</dcterms:modified>
</cp:coreProperties>
</file>