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2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761999"/>
            <a:ext cx="9141619" cy="53340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70263" y="761999"/>
            <a:ext cx="2925318" cy="5334001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9848" y="1298448"/>
            <a:ext cx="7315200" cy="3255264"/>
          </a:xfrm>
        </p:spPr>
        <p:txBody>
          <a:bodyPr anchor="b">
            <a:normAutofit/>
          </a:bodyPr>
          <a:lstStyle>
            <a:lvl1pPr algn="l">
              <a:defRPr sz="5900" spc="-10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15" y="4670246"/>
            <a:ext cx="7315200" cy="914400"/>
          </a:xfrm>
        </p:spPr>
        <p:txBody>
          <a:bodyPr anchor="t">
            <a:normAutofit/>
          </a:bodyPr>
          <a:lstStyle>
            <a:lvl1pPr marL="0" indent="0" algn="l">
              <a:buNone/>
              <a:defRPr sz="2200" cap="none" spc="0" baseline="0">
                <a:solidFill>
                  <a:schemeClr val="accent1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262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8518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67912" y="1298448"/>
            <a:ext cx="7315200" cy="3255264"/>
          </a:xfrm>
        </p:spPr>
        <p:txBody>
          <a:bodyPr anchor="b">
            <a:normAutofit/>
          </a:bodyPr>
          <a:lstStyle>
            <a:lvl1pPr>
              <a:defRPr sz="5900" b="0" spc="-1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86200" y="4672584"/>
            <a:ext cx="7315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2200" cap="none" spc="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9486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67912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818120" y="868680"/>
            <a:ext cx="347472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11/6/2016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604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7912" y="1023586"/>
            <a:ext cx="3474720" cy="8077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7912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818463" y="1023586"/>
            <a:ext cx="3474720" cy="813171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818463" y="1930936"/>
            <a:ext cx="3474720" cy="402336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11/6/2016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556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11/6/2016</a:t>
            </a:fld>
            <a:endParaRPr lang="en-US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076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7868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912" y="868680"/>
            <a:ext cx="7315200" cy="5120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4176"/>
            <a:ext cx="2834640" cy="2321990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11/6/2016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298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" y="1143000"/>
            <a:ext cx="2834640" cy="237744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570644" y="767419"/>
            <a:ext cx="8115230" cy="5330952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" y="3493008"/>
            <a:ext cx="2834640" cy="2322576"/>
          </a:xfrm>
        </p:spPr>
        <p:txBody>
          <a:bodyPr anchor="t">
            <a:normAutofit/>
          </a:bodyPr>
          <a:lstStyle>
            <a:lvl1pPr marL="0" indent="0">
              <a:lnSpc>
                <a:spcPct val="100000"/>
              </a:lnSpc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11/6/2016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3499101" y="6356350"/>
            <a:ext cx="5911517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9364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5008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1000" y="990600"/>
            <a:ext cx="2819400" cy="4953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67912" y="868680"/>
            <a:ext cx="7315200" cy="512064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t>11/6/2016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732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758952"/>
            <a:ext cx="3443590" cy="533095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2919" y="1123837"/>
            <a:ext cx="2947482" cy="460118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8" name="Rectangle 37"/>
          <p:cNvSpPr/>
          <p:nvPr/>
        </p:nvSpPr>
        <p:spPr>
          <a:xfrm>
            <a:off x="11815864" y="758952"/>
            <a:ext cx="384048" cy="5330952"/>
          </a:xfrm>
          <a:prstGeom prst="rect">
            <a:avLst/>
          </a:prstGeom>
          <a:solidFill>
            <a:srgbClr val="C8C8C8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69268" y="864108"/>
            <a:ext cx="7315200" cy="51206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62465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3A1C593-65D0-4073-BCC9-577B9352EA97}" type="datetimeFigureOut">
              <a:rPr lang="en-US" smtClean="0"/>
              <a:t>11/6/2016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869268" y="6356350"/>
            <a:ext cx="5911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34135" y="6356350"/>
            <a:ext cx="15309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accent1"/>
                </a:solidFill>
              </a:defRPr>
            </a:lvl1pPr>
          </a:lstStyle>
          <a:p>
            <a:fld id="{9B618960-8005-486C-9A75-10CB2AAC16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045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-60" baseline="0">
          <a:solidFill>
            <a:srgbClr val="FFFFFF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Wingdings 2" pitchFamily="18" charset="2"/>
        <a:buChar char="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18288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250"/>
        </a:spcBef>
        <a:spcAft>
          <a:spcPts val="25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id-ID" sz="4000" dirty="0"/>
              <a:t>ISU KRUSIAL SISTEM PEMILU DI</a:t>
            </a:r>
            <a:br>
              <a:rPr lang="id-ID" sz="4000" dirty="0"/>
            </a:br>
            <a:r>
              <a:rPr lang="id-ID" sz="4000" dirty="0"/>
              <a:t> RUU PENYELENGGARAAN PEMILU</a:t>
            </a:r>
            <a:endParaRPr lang="en-US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7460" y="965915"/>
            <a:ext cx="2884540" cy="5024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013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b="1" dirty="0"/>
              <a:t>SISTEM</a:t>
            </a:r>
            <a:br>
              <a:rPr lang="en-US" sz="2800" b="1" dirty="0"/>
            </a:br>
            <a:r>
              <a:rPr lang="en-US" sz="2800" b="1" dirty="0"/>
              <a:t>PEMILU</a:t>
            </a:r>
            <a:br>
              <a:rPr lang="en-US" sz="2800" b="1" dirty="0"/>
            </a:br>
            <a:br>
              <a:rPr lang="en-US" sz="2800" b="1" dirty="0"/>
            </a:br>
            <a:r>
              <a:rPr lang="en-US" sz="2800" b="1" dirty="0" err="1"/>
              <a:t>Adalah</a:t>
            </a:r>
            <a:r>
              <a:rPr lang="en-US" sz="2800" b="1" dirty="0"/>
              <a:t> </a:t>
            </a:r>
            <a:r>
              <a:rPr lang="en-US" sz="2800" b="1" dirty="0" err="1"/>
              <a:t>konversi</a:t>
            </a:r>
            <a:r>
              <a:rPr lang="en-US" sz="2800" b="1" dirty="0"/>
              <a:t> </a:t>
            </a:r>
            <a:r>
              <a:rPr lang="en-US" sz="2800" b="1" dirty="0" err="1"/>
              <a:t>suara</a:t>
            </a:r>
            <a:r>
              <a:rPr lang="en-US" sz="2800" b="1" dirty="0"/>
              <a:t> </a:t>
            </a:r>
            <a:r>
              <a:rPr lang="en-US" sz="2800" b="1" dirty="0" err="1"/>
              <a:t>menjadi</a:t>
            </a:r>
            <a:r>
              <a:rPr lang="en-US" sz="2800" b="1" dirty="0"/>
              <a:t> </a:t>
            </a:r>
            <a:r>
              <a:rPr lang="en-US" sz="2800" b="1" dirty="0" err="1"/>
              <a:t>kursi</a:t>
            </a:r>
            <a:r>
              <a:rPr lang="en-US" sz="2800" b="1" dirty="0"/>
              <a:t> </a:t>
            </a:r>
            <a:r>
              <a:rPr lang="en-US" sz="2800" b="1" dirty="0" err="1"/>
              <a:t>yg</a:t>
            </a:r>
            <a:r>
              <a:rPr lang="en-US" sz="2800" b="1" dirty="0"/>
              <a:t> </a:t>
            </a:r>
            <a:r>
              <a:rPr lang="en-US" sz="2800" b="1" dirty="0" err="1"/>
              <a:t>dipengaruhi</a:t>
            </a:r>
            <a:r>
              <a:rPr lang="en-US" sz="2800" b="1" dirty="0"/>
              <a:t> </a:t>
            </a:r>
            <a:r>
              <a:rPr lang="en-US" sz="2800" b="1" dirty="0" err="1"/>
              <a:t>oleh</a:t>
            </a:r>
            <a:r>
              <a:rPr lang="en-US" sz="2800" b="1" dirty="0"/>
              <a:t> </a:t>
            </a:r>
            <a:r>
              <a:rPr lang="en-US" sz="2800" b="1" dirty="0" err="1"/>
              <a:t>beberapa</a:t>
            </a:r>
            <a:r>
              <a:rPr lang="en-US" sz="2800" b="1" dirty="0"/>
              <a:t> </a:t>
            </a:r>
            <a:r>
              <a:rPr lang="en-US" sz="2800" b="1" dirty="0" err="1"/>
              <a:t>variabel</a:t>
            </a:r>
            <a:r>
              <a:rPr lang="en-US" sz="2800" b="1" dirty="0"/>
              <a:t> </a:t>
            </a:r>
            <a:r>
              <a:rPr lang="en-US" sz="2800" b="1" dirty="0" err="1"/>
              <a:t>teknis</a:t>
            </a:r>
            <a:r>
              <a:rPr lang="en-US" sz="2800" b="1" dirty="0"/>
              <a:t> </a:t>
            </a:r>
            <a:r>
              <a:rPr lang="en-US" sz="2800" b="1" dirty="0" err="1"/>
              <a:t>pemilu</a:t>
            </a:r>
            <a:br>
              <a:rPr lang="en-US" sz="2800" b="1" dirty="0"/>
            </a:br>
            <a:endParaRPr lang="id-ID" sz="2800" b="1" dirty="0"/>
          </a:p>
        </p:txBody>
      </p:sp>
      <p:sp>
        <p:nvSpPr>
          <p:cNvPr id="7" name="Rectangle 6"/>
          <p:cNvSpPr/>
          <p:nvPr/>
        </p:nvSpPr>
        <p:spPr>
          <a:xfrm>
            <a:off x="6436054" y="944146"/>
            <a:ext cx="4467125" cy="6350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Besaran</a:t>
            </a:r>
            <a:r>
              <a:rPr lang="en-US" sz="2400" dirty="0"/>
              <a:t> Daerah </a:t>
            </a:r>
            <a:r>
              <a:rPr lang="en-US" sz="2400" dirty="0" err="1"/>
              <a:t>Pemilihan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6436054" y="1776958"/>
            <a:ext cx="4467125" cy="6350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Metode</a:t>
            </a:r>
            <a:r>
              <a:rPr lang="en-US" sz="2400" dirty="0"/>
              <a:t> </a:t>
            </a:r>
            <a:r>
              <a:rPr lang="en-US" sz="2400" dirty="0" err="1"/>
              <a:t>Pencalonan</a:t>
            </a:r>
            <a:endParaRPr lang="en-US" sz="2400" dirty="0"/>
          </a:p>
        </p:txBody>
      </p:sp>
      <p:sp>
        <p:nvSpPr>
          <p:cNvPr id="9" name="Rectangle 8"/>
          <p:cNvSpPr/>
          <p:nvPr/>
        </p:nvSpPr>
        <p:spPr>
          <a:xfrm>
            <a:off x="6436054" y="2632454"/>
            <a:ext cx="4467125" cy="6350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Metode</a:t>
            </a:r>
            <a:r>
              <a:rPr lang="en-US" sz="2400" dirty="0"/>
              <a:t> </a:t>
            </a:r>
            <a:r>
              <a:rPr lang="en-US" sz="2400" dirty="0" err="1"/>
              <a:t>Pemberian</a:t>
            </a:r>
            <a:r>
              <a:rPr lang="en-US" sz="2400" dirty="0"/>
              <a:t> </a:t>
            </a:r>
            <a:r>
              <a:rPr lang="en-US" sz="2400" dirty="0" err="1"/>
              <a:t>Suara</a:t>
            </a:r>
            <a:endParaRPr lang="en-US" sz="2400" dirty="0"/>
          </a:p>
        </p:txBody>
      </p:sp>
      <p:sp>
        <p:nvSpPr>
          <p:cNvPr id="10" name="Rectangle 9"/>
          <p:cNvSpPr/>
          <p:nvPr/>
        </p:nvSpPr>
        <p:spPr>
          <a:xfrm>
            <a:off x="6462415" y="3487947"/>
            <a:ext cx="4467125" cy="6350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Ambang</a:t>
            </a:r>
            <a:r>
              <a:rPr lang="en-US" sz="2400" dirty="0"/>
              <a:t> Batas </a:t>
            </a:r>
            <a:r>
              <a:rPr lang="en-US" sz="2400" dirty="0" err="1"/>
              <a:t>Perwakilan</a:t>
            </a:r>
            <a:endParaRPr lang="en-US" sz="2400" dirty="0"/>
          </a:p>
        </p:txBody>
      </p:sp>
      <p:sp>
        <p:nvSpPr>
          <p:cNvPr id="11" name="Rectangle 10"/>
          <p:cNvSpPr/>
          <p:nvPr/>
        </p:nvSpPr>
        <p:spPr>
          <a:xfrm>
            <a:off x="6462415" y="4411482"/>
            <a:ext cx="4467125" cy="6350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/>
              <a:t>Formula </a:t>
            </a:r>
            <a:r>
              <a:rPr lang="en-US" sz="2400" dirty="0" err="1"/>
              <a:t>Peroel</a:t>
            </a:r>
            <a:r>
              <a:rPr lang="id-ID" sz="2400" dirty="0"/>
              <a:t>a</a:t>
            </a:r>
            <a:r>
              <a:rPr lang="en-US" sz="2400" dirty="0" err="1"/>
              <a:t>han</a:t>
            </a:r>
            <a:r>
              <a:rPr lang="en-US" sz="2400" dirty="0"/>
              <a:t> </a:t>
            </a:r>
            <a:r>
              <a:rPr lang="en-US" sz="2400" dirty="0" err="1"/>
              <a:t>Kursi</a:t>
            </a:r>
            <a:r>
              <a:rPr lang="en-US" sz="2400" dirty="0"/>
              <a:t> </a:t>
            </a:r>
            <a:r>
              <a:rPr lang="en-US" sz="2400" dirty="0" err="1"/>
              <a:t>Partai</a:t>
            </a:r>
            <a:endParaRPr lang="en-US" sz="2400" dirty="0"/>
          </a:p>
        </p:txBody>
      </p:sp>
      <p:sp>
        <p:nvSpPr>
          <p:cNvPr id="12" name="Rectangle 11"/>
          <p:cNvSpPr/>
          <p:nvPr/>
        </p:nvSpPr>
        <p:spPr>
          <a:xfrm>
            <a:off x="6462415" y="5244296"/>
            <a:ext cx="4467125" cy="6350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Penetapan</a:t>
            </a:r>
            <a:r>
              <a:rPr lang="en-US" sz="2400" dirty="0"/>
              <a:t> </a:t>
            </a:r>
            <a:r>
              <a:rPr lang="en-US" sz="2400" dirty="0" err="1"/>
              <a:t>Calon</a:t>
            </a:r>
            <a:r>
              <a:rPr lang="en-US" sz="2400" dirty="0"/>
              <a:t> </a:t>
            </a:r>
            <a:r>
              <a:rPr lang="en-US" sz="2400" dirty="0" err="1"/>
              <a:t>Terpilih</a:t>
            </a:r>
            <a:endParaRPr lang="en-US" sz="2400" dirty="0"/>
          </a:p>
        </p:txBody>
      </p:sp>
      <p:sp>
        <p:nvSpPr>
          <p:cNvPr id="14" name="Right Arrow 13"/>
          <p:cNvSpPr/>
          <p:nvPr/>
        </p:nvSpPr>
        <p:spPr>
          <a:xfrm>
            <a:off x="3876540" y="1521845"/>
            <a:ext cx="2060620" cy="3705127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439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b="1" dirty="0"/>
              <a:t>Besaran Daerah Pemilihan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3803592"/>
              </p:ext>
            </p:extLst>
          </p:nvPr>
        </p:nvGraphicFramePr>
        <p:xfrm>
          <a:off x="3554570" y="915116"/>
          <a:ext cx="8152326" cy="50095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13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309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6574"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Pasal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400" dirty="0"/>
                        <a:t>Persoalan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13629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Pasal 137 ayat 4 huruf e</a:t>
                      </a:r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Penetepan daerah pemilihan dalam tahapan penyelenggaraan pemilu dilakukan pasca verifikasi partai politik. Seharusnya pembentukan dan penetapan daerah pemilihan dilakukan jauh hari sebelum tahapan verifikasi partai politik peserta pemilu</a:t>
                      </a:r>
                      <a:r>
                        <a:rPr lang="id-ID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dan disesuaikan jadwal sensus penduduk dengan tujuan terciptanya proposionalitas alokasi kursi. </a:t>
                      </a:r>
                      <a:endParaRPr lang="id-ID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574">
                <a:tc>
                  <a:txBody>
                    <a:bodyPr/>
                    <a:lstStyle/>
                    <a:p>
                      <a:pPr lvl="0"/>
                      <a:r>
                        <a:rPr lang="id-ID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Pasal 156 ayat 2, Pasal 158 ayat 2, dan 161 ayat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d-ID" sz="1400" dirty="0"/>
                        <a:t>Terdapat perbeadaan besaran</a:t>
                      </a:r>
                      <a:r>
                        <a:rPr lang="id-ID" sz="1400" baseline="0" dirty="0"/>
                        <a:t> alokasi kursi perdaerah pemilihan antara DPR dan DPRD. Untuk di DPR 3-10 kursi sedangkan DPRD Provinsi dan DPRD Kabupaten/Kota 3-12 kursi perdaerah pemilihan. Hal berdampak pada:</a:t>
                      </a:r>
                    </a:p>
                    <a:p>
                      <a:pPr marL="228600" indent="-228600" algn="just">
                        <a:buAutoNum type="arabicPeriod"/>
                      </a:pPr>
                      <a:r>
                        <a:rPr lang="id-ID" sz="1400" baseline="0" dirty="0"/>
                        <a:t>Membuka ruang sistem multipartai ekstrim.</a:t>
                      </a:r>
                    </a:p>
                    <a:p>
                      <a:pPr marL="228600" indent="-228600" algn="just">
                        <a:buAutoNum type="arabicPeriod"/>
                      </a:pPr>
                      <a:r>
                        <a:rPr lang="id-ID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Membuka ruang terciptanya</a:t>
                      </a:r>
                      <a:r>
                        <a:rPr lang="id-ID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id-ID" sz="14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divided government </a:t>
                      </a:r>
                      <a:r>
                        <a:rPr lang="id-ID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secara vertikal antara</a:t>
                      </a:r>
                      <a:r>
                        <a:rPr lang="id-ID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pusat dengan daerah. 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6574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Pasal 156 ayat 5</a:t>
                      </a:r>
                      <a:endParaRPr lang="id-ID" sz="1400" dirty="0"/>
                    </a:p>
                    <a:p>
                      <a:pPr algn="just"/>
                      <a:endParaRPr lang="id-ID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id-ID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Daerah pemilihan anggota DPR terncantum dalam lampiran yang tidak terpisahkan dalam UU ini berdampak pada:</a:t>
                      </a:r>
                      <a:r>
                        <a:rPr lang="id-ID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342900" indent="-342900" algn="just">
                        <a:buAutoNum type="arabicPeriod"/>
                      </a:pPr>
                      <a:r>
                        <a:rPr lang="id-ID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Jumlah alokasi kursi perdaerah pemilihan di level provinsi yang tidak proposional (</a:t>
                      </a:r>
                      <a:r>
                        <a:rPr lang="id-ID" sz="1400" i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 represented/over represented</a:t>
                      </a:r>
                      <a:r>
                        <a:rPr lang="id-ID" sz="1400" i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)/</a:t>
                      </a:r>
                    </a:p>
                    <a:p>
                      <a:pPr marL="342900" indent="-342900" algn="just">
                        <a:buAutoNum type="arabicPeriod"/>
                      </a:pPr>
                      <a:r>
                        <a:rPr lang="id-ID" sz="1400" i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Memicu praktek </a:t>
                      </a:r>
                      <a:r>
                        <a:rPr lang="id-ID" sz="1400" i="1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gerry mandering </a:t>
                      </a:r>
                      <a:r>
                        <a:rPr lang="id-ID" sz="1400" i="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pembentukan alokasi kursi yang menguntukan pihak tertentu. </a:t>
                      </a:r>
                      <a:r>
                        <a:rPr lang="id-ID" sz="1400" kern="1200" baseline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6574">
                <a:tc>
                  <a:txBody>
                    <a:bodyPr/>
                    <a:lstStyle/>
                    <a:p>
                      <a:pPr algn="just"/>
                      <a:r>
                        <a:rPr lang="id-ID" sz="1400" dirty="0"/>
                        <a:t>Pasal 385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just">
                        <a:buNone/>
                      </a:pPr>
                      <a:r>
                        <a:rPr lang="id-ID" sz="1400" dirty="0"/>
                        <a:t>Hanya</a:t>
                      </a:r>
                      <a:r>
                        <a:rPr lang="id-ID" sz="1400" baseline="0" dirty="0"/>
                        <a:t> menyebutkan pemilih luar negeri dan tidak secara spesifik mengatur alokasi kursi dan dapil luar negeri</a:t>
                      </a:r>
                      <a:endParaRPr lang="id-ID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2181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b="1" dirty="0"/>
              <a:t>Tata Ulang Alokasi Kursi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03055" y="864108"/>
            <a:ext cx="8281114" cy="3102585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id-ID" sz="1400" dirty="0"/>
              <a:t>Tiga pirnsip utama pembentukan dapil (Perludem 2014): </a:t>
            </a:r>
          </a:p>
          <a:p>
            <a:pPr lvl="0" algn="just"/>
            <a:r>
              <a:rPr lang="en-US" sz="1400" dirty="0" err="1"/>
              <a:t>Pembentukan</a:t>
            </a:r>
            <a:r>
              <a:rPr lang="en-US" sz="1400" dirty="0"/>
              <a:t> </a:t>
            </a:r>
            <a:r>
              <a:rPr lang="en-US" sz="1400" dirty="0" err="1"/>
              <a:t>daerah</a:t>
            </a:r>
            <a:r>
              <a:rPr lang="en-US" sz="1400" dirty="0"/>
              <a:t> </a:t>
            </a:r>
            <a:r>
              <a:rPr lang="en-US" sz="1400" dirty="0" err="1"/>
              <a:t>pemilihan</a:t>
            </a:r>
            <a:r>
              <a:rPr lang="en-US" sz="1400" dirty="0"/>
              <a:t> </a:t>
            </a:r>
            <a:r>
              <a:rPr lang="en-US" sz="1400" dirty="0" err="1"/>
              <a:t>haruslah</a:t>
            </a:r>
            <a:r>
              <a:rPr lang="en-US" sz="1400" dirty="0"/>
              <a:t> </a:t>
            </a:r>
            <a:r>
              <a:rPr lang="en-US" sz="1400" dirty="0" err="1"/>
              <a:t>memikirkan</a:t>
            </a:r>
            <a:r>
              <a:rPr lang="en-US" sz="1400" dirty="0"/>
              <a:t> </a:t>
            </a:r>
            <a:r>
              <a:rPr lang="en-US" sz="1400" dirty="0" err="1"/>
              <a:t>kesetaraan</a:t>
            </a:r>
            <a:r>
              <a:rPr lang="en-US" sz="1400" dirty="0"/>
              <a:t> </a:t>
            </a:r>
            <a:r>
              <a:rPr lang="en-US" sz="1400" dirty="0" err="1"/>
              <a:t>penduduk</a:t>
            </a:r>
            <a:r>
              <a:rPr lang="en-US" sz="1400" dirty="0"/>
              <a:t> </a:t>
            </a:r>
            <a:r>
              <a:rPr lang="en-US" sz="1400" dirty="0" err="1"/>
              <a:t>tanpa</a:t>
            </a:r>
            <a:r>
              <a:rPr lang="en-US" sz="1400" dirty="0"/>
              <a:t> </a:t>
            </a:r>
            <a:r>
              <a:rPr lang="en-US" sz="1400" dirty="0" err="1"/>
              <a:t>melihat</a:t>
            </a:r>
            <a:r>
              <a:rPr lang="en-US" sz="1400" dirty="0"/>
              <a:t> </a:t>
            </a:r>
            <a:r>
              <a:rPr lang="en-US" sz="1400" dirty="0" err="1"/>
              <a:t>jenis</a:t>
            </a:r>
            <a:r>
              <a:rPr lang="en-US" sz="1400" dirty="0"/>
              <a:t> </a:t>
            </a:r>
            <a:r>
              <a:rPr lang="en-US" sz="1400" dirty="0" err="1"/>
              <a:t>kelamin</a:t>
            </a:r>
            <a:r>
              <a:rPr lang="en-US" sz="1400" dirty="0"/>
              <a:t>, </a:t>
            </a:r>
            <a:r>
              <a:rPr lang="en-US" sz="1400" dirty="0" err="1"/>
              <a:t>ideologi</a:t>
            </a:r>
            <a:r>
              <a:rPr lang="en-US" sz="1400" dirty="0"/>
              <a:t>, agama, </a:t>
            </a:r>
            <a:r>
              <a:rPr lang="en-US" sz="1400" dirty="0" err="1"/>
              <a:t>etnis</a:t>
            </a:r>
            <a:r>
              <a:rPr lang="en-US" sz="1400" dirty="0"/>
              <a:t>, </a:t>
            </a:r>
            <a:r>
              <a:rPr lang="en-US" sz="1400" dirty="0" err="1"/>
              <a:t>asal</a:t>
            </a:r>
            <a:r>
              <a:rPr lang="en-US" sz="1400" dirty="0"/>
              <a:t> </a:t>
            </a:r>
            <a:r>
              <a:rPr lang="en-US" sz="1400" dirty="0" err="1"/>
              <a:t>daerah</a:t>
            </a:r>
            <a:r>
              <a:rPr lang="en-US" sz="1400" dirty="0"/>
              <a:t>, </a:t>
            </a:r>
            <a:r>
              <a:rPr lang="en-US" sz="1400" dirty="0" err="1"/>
              <a:t>pekerjaan</a:t>
            </a:r>
            <a:r>
              <a:rPr lang="en-US" sz="1400" dirty="0"/>
              <a:t>,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kelas</a:t>
            </a:r>
            <a:r>
              <a:rPr lang="en-US" sz="1400" dirty="0"/>
              <a:t> </a:t>
            </a:r>
            <a:r>
              <a:rPr lang="en-US" sz="1400" dirty="0" err="1"/>
              <a:t>ekonomi</a:t>
            </a:r>
            <a:r>
              <a:rPr lang="en-US" sz="1400" dirty="0"/>
              <a:t> yang </a:t>
            </a:r>
            <a:r>
              <a:rPr lang="en-US" sz="1400" dirty="0" err="1"/>
              <a:t>secara</a:t>
            </a:r>
            <a:r>
              <a:rPr lang="en-US" sz="1400" dirty="0"/>
              <a:t> </a:t>
            </a:r>
            <a:r>
              <a:rPr lang="en-US" sz="1400" dirty="0" err="1"/>
              <a:t>keseluruhan</a:t>
            </a:r>
            <a:r>
              <a:rPr lang="en-US" sz="1400" dirty="0"/>
              <a:t> </a:t>
            </a:r>
            <a:r>
              <a:rPr lang="en-US" sz="1400" dirty="0" err="1"/>
              <a:t>memiliki</a:t>
            </a:r>
            <a:r>
              <a:rPr lang="en-US" sz="1400" dirty="0"/>
              <a:t> </a:t>
            </a:r>
            <a:r>
              <a:rPr lang="en-US" sz="1400" dirty="0" err="1"/>
              <a:t>kedudukan</a:t>
            </a:r>
            <a:r>
              <a:rPr lang="en-US" sz="1400" dirty="0"/>
              <a:t> </a:t>
            </a:r>
            <a:r>
              <a:rPr lang="en-US" sz="1400" dirty="0" err="1"/>
              <a:t>setara</a:t>
            </a:r>
            <a:r>
              <a:rPr lang="en-US" sz="1400" dirty="0"/>
              <a:t> </a:t>
            </a:r>
            <a:r>
              <a:rPr lang="en-US" sz="1400" dirty="0" err="1"/>
              <a:t>untuk</a:t>
            </a:r>
            <a:r>
              <a:rPr lang="en-US" sz="1400" dirty="0"/>
              <a:t> </a:t>
            </a:r>
            <a:r>
              <a:rPr lang="en-US" sz="1400" dirty="0" err="1"/>
              <a:t>mendapatkan</a:t>
            </a:r>
            <a:r>
              <a:rPr lang="en-US" sz="1400" dirty="0"/>
              <a:t> </a:t>
            </a:r>
            <a:r>
              <a:rPr lang="en-US" sz="1400" dirty="0" err="1"/>
              <a:t>kursi</a:t>
            </a:r>
            <a:r>
              <a:rPr lang="en-US" sz="1400" dirty="0"/>
              <a:t> </a:t>
            </a:r>
            <a:r>
              <a:rPr lang="en-US" sz="1400" dirty="0" err="1"/>
              <a:t>perwakilan</a:t>
            </a:r>
            <a:r>
              <a:rPr lang="en-US" sz="1400" dirty="0"/>
              <a:t>. </a:t>
            </a:r>
            <a:endParaRPr lang="id-ID" sz="1400" dirty="0"/>
          </a:p>
          <a:p>
            <a:pPr lvl="0" algn="just"/>
            <a:r>
              <a:rPr lang="en-US" sz="1400" dirty="0" err="1"/>
              <a:t>Penentuan</a:t>
            </a:r>
            <a:r>
              <a:rPr lang="en-US" sz="1400" dirty="0"/>
              <a:t> </a:t>
            </a:r>
            <a:r>
              <a:rPr lang="en-US" sz="1400" dirty="0" err="1"/>
              <a:t>daerah</a:t>
            </a:r>
            <a:r>
              <a:rPr lang="en-US" sz="1400" dirty="0"/>
              <a:t> </a:t>
            </a:r>
            <a:r>
              <a:rPr lang="en-US" sz="1400" dirty="0" err="1"/>
              <a:t>pemilihan</a:t>
            </a:r>
            <a:r>
              <a:rPr lang="en-US" sz="1400" dirty="0"/>
              <a:t> </a:t>
            </a:r>
            <a:r>
              <a:rPr lang="en-US" sz="1400" dirty="0" err="1"/>
              <a:t>perlu</a:t>
            </a:r>
            <a:r>
              <a:rPr lang="en-US" sz="1400" dirty="0"/>
              <a:t> </a:t>
            </a:r>
            <a:r>
              <a:rPr lang="en-US" sz="1400" dirty="0" err="1"/>
              <a:t>mempe</a:t>
            </a:r>
            <a:r>
              <a:rPr lang="id-ID" sz="1400" dirty="0"/>
              <a:t>r</a:t>
            </a:r>
            <a:r>
              <a:rPr lang="en-US" sz="1400" dirty="0" err="1"/>
              <a:t>hatikan</a:t>
            </a:r>
            <a:r>
              <a:rPr lang="en-US" sz="1400" dirty="0"/>
              <a:t> </a:t>
            </a:r>
            <a:r>
              <a:rPr lang="en-US" sz="1400" dirty="0" err="1"/>
              <a:t>integralitas</a:t>
            </a:r>
            <a:r>
              <a:rPr lang="en-US" sz="1400" dirty="0"/>
              <a:t> </a:t>
            </a:r>
            <a:r>
              <a:rPr lang="en-US" sz="1400" dirty="0" err="1"/>
              <a:t>wilayah</a:t>
            </a:r>
            <a:r>
              <a:rPr lang="en-US" sz="1400" dirty="0"/>
              <a:t> yang </a:t>
            </a:r>
            <a:r>
              <a:rPr lang="en-US" sz="1400" dirty="0" err="1"/>
              <a:t>maksudnya</a:t>
            </a:r>
            <a:r>
              <a:rPr lang="en-US" sz="1400" dirty="0"/>
              <a:t> </a:t>
            </a:r>
            <a:r>
              <a:rPr lang="en-US" sz="1400" dirty="0" err="1"/>
              <a:t>ialah</a:t>
            </a:r>
            <a:r>
              <a:rPr lang="en-US" sz="1400" dirty="0"/>
              <a:t> </a:t>
            </a:r>
            <a:r>
              <a:rPr lang="en-US" sz="1400" dirty="0" err="1"/>
              <a:t>daerah</a:t>
            </a:r>
            <a:r>
              <a:rPr lang="en-US" sz="1400" dirty="0"/>
              <a:t> </a:t>
            </a:r>
            <a:r>
              <a:rPr lang="en-US" sz="1400" dirty="0" err="1"/>
              <a:t>pemilihan</a:t>
            </a:r>
            <a:r>
              <a:rPr lang="en-US" sz="1400" dirty="0"/>
              <a:t> </a:t>
            </a:r>
            <a:r>
              <a:rPr lang="en-US" sz="1400" dirty="0" err="1"/>
              <a:t>haruslah</a:t>
            </a:r>
            <a:r>
              <a:rPr lang="en-US" sz="1400" dirty="0"/>
              <a:t> </a:t>
            </a:r>
            <a:r>
              <a:rPr lang="en-US" sz="1400" dirty="0" err="1"/>
              <a:t>merupakan</a:t>
            </a:r>
            <a:r>
              <a:rPr lang="en-US" sz="1400" dirty="0"/>
              <a:t> </a:t>
            </a:r>
            <a:r>
              <a:rPr lang="en-US" sz="1400" dirty="0" err="1"/>
              <a:t>satu</a:t>
            </a:r>
            <a:r>
              <a:rPr lang="en-US" sz="1400" dirty="0"/>
              <a:t> </a:t>
            </a:r>
            <a:r>
              <a:rPr lang="en-US" sz="1400" dirty="0" err="1"/>
              <a:t>kesatuan</a:t>
            </a:r>
            <a:r>
              <a:rPr lang="en-US" sz="1400" dirty="0"/>
              <a:t> </a:t>
            </a:r>
            <a:r>
              <a:rPr lang="en-US" sz="1400" dirty="0" err="1"/>
              <a:t>wilayah</a:t>
            </a:r>
            <a:r>
              <a:rPr lang="en-US" sz="1400" dirty="0"/>
              <a:t> </a:t>
            </a:r>
            <a:r>
              <a:rPr lang="en-US" sz="1400" dirty="0" err="1"/>
              <a:t>geografis</a:t>
            </a:r>
            <a:r>
              <a:rPr lang="en-US" sz="1400" dirty="0"/>
              <a:t> agar </a:t>
            </a:r>
            <a:r>
              <a:rPr lang="en-US" sz="1400" dirty="0" err="1"/>
              <a:t>penduduk</a:t>
            </a:r>
            <a:r>
              <a:rPr lang="en-US" sz="1400" dirty="0"/>
              <a:t> </a:t>
            </a:r>
            <a:r>
              <a:rPr lang="en-US" sz="1400" dirty="0" err="1"/>
              <a:t>ada</a:t>
            </a:r>
            <a:r>
              <a:rPr lang="en-US" sz="1400" dirty="0"/>
              <a:t> </a:t>
            </a:r>
            <a:r>
              <a:rPr lang="en-US" sz="1400" dirty="0" err="1"/>
              <a:t>didalamnya</a:t>
            </a:r>
            <a:r>
              <a:rPr lang="en-US" sz="1400" dirty="0"/>
              <a:t> </a:t>
            </a:r>
            <a:r>
              <a:rPr lang="en-US" sz="1400" dirty="0" err="1"/>
              <a:t>tidak</a:t>
            </a:r>
            <a:r>
              <a:rPr lang="en-US" sz="1400" dirty="0"/>
              <a:t> </a:t>
            </a:r>
            <a:r>
              <a:rPr lang="en-US" sz="1400" dirty="0" err="1"/>
              <a:t>terpecah</a:t>
            </a:r>
            <a:r>
              <a:rPr lang="en-US" sz="1400" dirty="0"/>
              <a:t>. </a:t>
            </a:r>
            <a:r>
              <a:rPr lang="en-US" sz="1400" dirty="0" err="1"/>
              <a:t>Prinsip</a:t>
            </a:r>
            <a:r>
              <a:rPr lang="en-US" sz="1400" dirty="0"/>
              <a:t> </a:t>
            </a:r>
            <a:r>
              <a:rPr lang="en-US" sz="1400" dirty="0" err="1"/>
              <a:t>ini</a:t>
            </a:r>
            <a:r>
              <a:rPr lang="en-US" sz="1400" dirty="0"/>
              <a:t> </a:t>
            </a:r>
            <a:r>
              <a:rPr lang="en-US" sz="1400" dirty="0" err="1"/>
              <a:t>menjadi</a:t>
            </a:r>
            <a:r>
              <a:rPr lang="en-US" sz="1400" dirty="0"/>
              <a:t> </a:t>
            </a:r>
            <a:r>
              <a:rPr lang="en-US" sz="1400" dirty="0" err="1"/>
              <a:t>penting</a:t>
            </a:r>
            <a:r>
              <a:rPr lang="en-US" sz="1400" dirty="0"/>
              <a:t> </a:t>
            </a:r>
            <a:r>
              <a:rPr lang="en-US" sz="1400" dirty="0" err="1"/>
              <a:t>guna</a:t>
            </a:r>
            <a:r>
              <a:rPr lang="en-US" sz="1400" dirty="0"/>
              <a:t> </a:t>
            </a:r>
            <a:r>
              <a:rPr lang="en-US" sz="1400" dirty="0" err="1"/>
              <a:t>menjamin</a:t>
            </a:r>
            <a:r>
              <a:rPr lang="en-US" sz="1400" dirty="0"/>
              <a:t> </a:t>
            </a:r>
            <a:r>
              <a:rPr lang="en-US" sz="1400" dirty="0" err="1"/>
              <a:t>adanya</a:t>
            </a:r>
            <a:r>
              <a:rPr lang="en-US" sz="1400" dirty="0"/>
              <a:t> </a:t>
            </a:r>
            <a:r>
              <a:rPr lang="en-US" sz="1400" dirty="0" err="1"/>
              <a:t>kesinambungan</a:t>
            </a:r>
            <a:r>
              <a:rPr lang="en-US" sz="1400" dirty="0"/>
              <a:t> </a:t>
            </a:r>
            <a:r>
              <a:rPr lang="en-US" sz="1400" dirty="0" err="1"/>
              <a:t>antar</a:t>
            </a:r>
            <a:r>
              <a:rPr lang="en-US" sz="1400" dirty="0"/>
              <a:t> </a:t>
            </a:r>
            <a:r>
              <a:rPr lang="en-US" sz="1400" dirty="0" err="1"/>
              <a:t>wilayah</a:t>
            </a:r>
            <a:r>
              <a:rPr lang="en-US" sz="1400" dirty="0"/>
              <a:t> </a:t>
            </a:r>
            <a:r>
              <a:rPr lang="en-US" sz="1400" dirty="0" err="1"/>
              <a:t>daerah</a:t>
            </a:r>
            <a:r>
              <a:rPr lang="en-US" sz="1400" dirty="0"/>
              <a:t> </a:t>
            </a:r>
            <a:r>
              <a:rPr lang="en-US" sz="1400" dirty="0" err="1"/>
              <a:t>pemilihan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tidak</a:t>
            </a:r>
            <a:r>
              <a:rPr lang="en-US" sz="1400" dirty="0"/>
              <a:t> </a:t>
            </a:r>
            <a:r>
              <a:rPr lang="en-US" sz="1400" dirty="0" err="1"/>
              <a:t>terpisah</a:t>
            </a:r>
            <a:r>
              <a:rPr lang="en-US" sz="1400" dirty="0"/>
              <a:t> </a:t>
            </a:r>
            <a:r>
              <a:rPr lang="en-US" sz="1400" dirty="0" err="1"/>
              <a:t>satu</a:t>
            </a:r>
            <a:r>
              <a:rPr lang="en-US" sz="1400" dirty="0"/>
              <a:t> </a:t>
            </a:r>
            <a:r>
              <a:rPr lang="en-US" sz="1400" dirty="0" err="1"/>
              <a:t>sama</a:t>
            </a:r>
            <a:r>
              <a:rPr lang="en-US" sz="1400" dirty="0"/>
              <a:t> lain </a:t>
            </a:r>
            <a:r>
              <a:rPr lang="en-US" sz="1400" dirty="0" err="1"/>
              <a:t>dalam</a:t>
            </a:r>
            <a:r>
              <a:rPr lang="en-US" sz="1400" dirty="0"/>
              <a:t> </a:t>
            </a:r>
            <a:r>
              <a:rPr lang="en-US" sz="1400" dirty="0" err="1"/>
              <a:t>rangka</a:t>
            </a:r>
            <a:r>
              <a:rPr lang="en-US" sz="1400" dirty="0"/>
              <a:t> </a:t>
            </a:r>
            <a:r>
              <a:rPr lang="en-US" sz="1400" dirty="0" err="1"/>
              <a:t>membangun</a:t>
            </a:r>
            <a:r>
              <a:rPr lang="en-US" sz="1400" dirty="0"/>
              <a:t> </a:t>
            </a:r>
            <a:r>
              <a:rPr lang="en-US" sz="1400" i="1" dirty="0"/>
              <a:t>linkage politics </a:t>
            </a:r>
            <a:r>
              <a:rPr lang="en-US" sz="1400" dirty="0" err="1"/>
              <a:t>antara</a:t>
            </a:r>
            <a:r>
              <a:rPr lang="en-US" sz="1400" dirty="0"/>
              <a:t> </a:t>
            </a:r>
            <a:r>
              <a:rPr lang="en-US" sz="1400" dirty="0" err="1"/>
              <a:t>pemilih</a:t>
            </a:r>
            <a:r>
              <a:rPr lang="en-US" sz="1400" dirty="0"/>
              <a:t>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wakilnya</a:t>
            </a:r>
            <a:r>
              <a:rPr lang="en-US" sz="1400" dirty="0"/>
              <a:t>.</a:t>
            </a:r>
            <a:endParaRPr lang="id-ID" sz="1400" dirty="0"/>
          </a:p>
          <a:p>
            <a:pPr lvl="0" algn="just"/>
            <a:r>
              <a:rPr lang="en-US" sz="1400" dirty="0" err="1"/>
              <a:t>Kohesivitas</a:t>
            </a:r>
            <a:r>
              <a:rPr lang="en-US" sz="1400" dirty="0"/>
              <a:t> </a:t>
            </a:r>
            <a:r>
              <a:rPr lang="en-US" sz="1400" dirty="0" err="1"/>
              <a:t>penduduk</a:t>
            </a:r>
            <a:r>
              <a:rPr lang="en-US" sz="1400" dirty="0"/>
              <a:t> </a:t>
            </a:r>
            <a:r>
              <a:rPr lang="en-US" sz="1400" dirty="0" err="1"/>
              <a:t>atau</a:t>
            </a:r>
            <a:r>
              <a:rPr lang="en-US" sz="1400" dirty="0"/>
              <a:t> </a:t>
            </a:r>
            <a:r>
              <a:rPr lang="en-US" sz="1400" dirty="0" err="1"/>
              <a:t>penentuan</a:t>
            </a:r>
            <a:r>
              <a:rPr lang="en-US" sz="1400" dirty="0"/>
              <a:t> </a:t>
            </a:r>
            <a:r>
              <a:rPr lang="en-US" sz="1400" dirty="0" err="1"/>
              <a:t>daerah</a:t>
            </a:r>
            <a:r>
              <a:rPr lang="en-US" sz="1400" dirty="0"/>
              <a:t> </a:t>
            </a:r>
            <a:r>
              <a:rPr lang="en-US" sz="1400" dirty="0" err="1"/>
              <a:t>pemilihan</a:t>
            </a:r>
            <a:r>
              <a:rPr lang="en-US" sz="1400" dirty="0"/>
              <a:t> </a:t>
            </a:r>
            <a:r>
              <a:rPr lang="en-US" sz="1400" dirty="0" err="1"/>
              <a:t>tidak</a:t>
            </a:r>
            <a:r>
              <a:rPr lang="en-US" sz="1400" dirty="0"/>
              <a:t> </a:t>
            </a:r>
            <a:r>
              <a:rPr lang="en-US" sz="1400" dirty="0" err="1"/>
              <a:t>hanya</a:t>
            </a:r>
            <a:r>
              <a:rPr lang="en-US" sz="1400" dirty="0"/>
              <a:t> </a:t>
            </a:r>
            <a:r>
              <a:rPr lang="en-US" sz="1400" dirty="0" err="1"/>
              <a:t>melihat</a:t>
            </a:r>
            <a:r>
              <a:rPr lang="en-US" sz="1400" dirty="0"/>
              <a:t> </a:t>
            </a:r>
            <a:r>
              <a:rPr lang="en-US" sz="1400" dirty="0" err="1"/>
              <a:t>letak</a:t>
            </a:r>
            <a:r>
              <a:rPr lang="en-US" sz="1400" dirty="0"/>
              <a:t> </a:t>
            </a:r>
            <a:r>
              <a:rPr lang="en-US" sz="1400" dirty="0" err="1"/>
              <a:t>geografis</a:t>
            </a:r>
            <a:r>
              <a:rPr lang="en-US" sz="1400" dirty="0"/>
              <a:t> </a:t>
            </a:r>
            <a:r>
              <a:rPr lang="en-US" sz="1400" dirty="0" err="1"/>
              <a:t>semata</a:t>
            </a:r>
            <a:r>
              <a:rPr lang="en-US" sz="1400" dirty="0"/>
              <a:t>, </a:t>
            </a:r>
            <a:r>
              <a:rPr lang="en-US" sz="1400" dirty="0" err="1"/>
              <a:t>akan</a:t>
            </a:r>
            <a:r>
              <a:rPr lang="en-US" sz="1400" dirty="0"/>
              <a:t> </a:t>
            </a:r>
            <a:r>
              <a:rPr lang="en-US" sz="1400" dirty="0" err="1"/>
              <a:t>tetapi</a:t>
            </a:r>
            <a:r>
              <a:rPr lang="en-US" sz="1400" dirty="0"/>
              <a:t> </a:t>
            </a:r>
            <a:r>
              <a:rPr lang="en-US" sz="1400" dirty="0" err="1"/>
              <a:t>unsur</a:t>
            </a:r>
            <a:r>
              <a:rPr lang="en-US" sz="1400" dirty="0"/>
              <a:t> </a:t>
            </a:r>
            <a:r>
              <a:rPr lang="en-US" sz="1400" dirty="0" err="1"/>
              <a:t>sosial</a:t>
            </a:r>
            <a:r>
              <a:rPr lang="en-US" sz="1400" dirty="0"/>
              <a:t> </a:t>
            </a:r>
            <a:r>
              <a:rPr lang="en-US" sz="1400" dirty="0" err="1"/>
              <a:t>budaya</a:t>
            </a:r>
            <a:r>
              <a:rPr lang="en-US" sz="1400" dirty="0"/>
              <a:t> </a:t>
            </a:r>
            <a:r>
              <a:rPr lang="en-US" sz="1400" dirty="0" err="1"/>
              <a:t>penduduk</a:t>
            </a:r>
            <a:r>
              <a:rPr lang="en-US" sz="1400" dirty="0"/>
              <a:t> </a:t>
            </a:r>
            <a:r>
              <a:rPr lang="en-US" sz="1400" dirty="0" err="1"/>
              <a:t>seperti</a:t>
            </a:r>
            <a:r>
              <a:rPr lang="en-US" sz="1400" dirty="0"/>
              <a:t> : </a:t>
            </a:r>
            <a:r>
              <a:rPr lang="en-US" sz="1400" dirty="0" err="1"/>
              <a:t>sejarah</a:t>
            </a:r>
            <a:r>
              <a:rPr lang="en-US" sz="1400" dirty="0"/>
              <a:t>, </a:t>
            </a:r>
            <a:r>
              <a:rPr lang="en-US" sz="1400" dirty="0" err="1"/>
              <a:t>tradisi</a:t>
            </a:r>
            <a:r>
              <a:rPr lang="en-US" sz="1400" dirty="0"/>
              <a:t>, </a:t>
            </a:r>
            <a:r>
              <a:rPr lang="en-US" sz="1400" dirty="0" err="1"/>
              <a:t>adat</a:t>
            </a:r>
            <a:r>
              <a:rPr lang="en-US" sz="1400" dirty="0"/>
              <a:t> </a:t>
            </a:r>
            <a:r>
              <a:rPr lang="en-US" sz="1400" dirty="0" err="1"/>
              <a:t>istiadat</a:t>
            </a:r>
            <a:r>
              <a:rPr lang="en-US" sz="1400" dirty="0"/>
              <a:t>, agama, </a:t>
            </a:r>
            <a:r>
              <a:rPr lang="en-US" sz="1400" dirty="0" err="1"/>
              <a:t>dan</a:t>
            </a:r>
            <a:r>
              <a:rPr lang="en-US" sz="1400" dirty="0"/>
              <a:t> </a:t>
            </a:r>
            <a:r>
              <a:rPr lang="en-US" sz="1400" dirty="0" err="1"/>
              <a:t>kearifan</a:t>
            </a:r>
            <a:r>
              <a:rPr lang="en-US" sz="1400" dirty="0"/>
              <a:t> </a:t>
            </a:r>
            <a:r>
              <a:rPr lang="en-US" sz="1400" dirty="0" err="1"/>
              <a:t>lokal</a:t>
            </a:r>
            <a:r>
              <a:rPr lang="en-US" sz="1400" dirty="0"/>
              <a:t> </a:t>
            </a:r>
            <a:r>
              <a:rPr lang="en-US" sz="1400" dirty="0" err="1"/>
              <a:t>lainnya</a:t>
            </a:r>
            <a:r>
              <a:rPr lang="en-US" sz="1400" dirty="0"/>
              <a:t> yang </a:t>
            </a:r>
            <a:r>
              <a:rPr lang="en-US" sz="1400" dirty="0" err="1"/>
              <a:t>sudah</a:t>
            </a:r>
            <a:r>
              <a:rPr lang="en-US" sz="1400" dirty="0"/>
              <a:t> </a:t>
            </a:r>
            <a:r>
              <a:rPr lang="en-US" sz="1400" dirty="0" err="1"/>
              <a:t>melekat</a:t>
            </a:r>
            <a:r>
              <a:rPr lang="en-US" sz="1400" dirty="0"/>
              <a:t> di </a:t>
            </a:r>
            <a:r>
              <a:rPr lang="en-US" sz="1400" dirty="0" err="1"/>
              <a:t>masyarakat</a:t>
            </a:r>
            <a:r>
              <a:rPr lang="en-US" sz="1400" dirty="0"/>
              <a:t> </a:t>
            </a:r>
            <a:r>
              <a:rPr lang="en-US" sz="1400" dirty="0" err="1"/>
              <a:t>daerah</a:t>
            </a:r>
            <a:r>
              <a:rPr lang="en-US" sz="1400" dirty="0"/>
              <a:t> </a:t>
            </a:r>
            <a:r>
              <a:rPr lang="en-US" sz="1400" dirty="0" err="1"/>
              <a:t>tertentu</a:t>
            </a:r>
            <a:r>
              <a:rPr lang="en-US" sz="1400" dirty="0"/>
              <a:t>. </a:t>
            </a:r>
            <a:endParaRPr lang="id-ID" sz="1400" dirty="0"/>
          </a:p>
          <a:p>
            <a:pPr algn="just"/>
            <a:endParaRPr lang="id-ID" sz="1400" dirty="0"/>
          </a:p>
        </p:txBody>
      </p:sp>
      <p:sp>
        <p:nvSpPr>
          <p:cNvPr id="4" name="Rounded Rectangle 3"/>
          <p:cNvSpPr/>
          <p:nvPr/>
        </p:nvSpPr>
        <p:spPr>
          <a:xfrm>
            <a:off x="3850783" y="3915177"/>
            <a:ext cx="3554569" cy="13136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/>
              <a:t>PENTING!</a:t>
            </a:r>
          </a:p>
          <a:p>
            <a:pPr algn="ctr"/>
            <a:r>
              <a:rPr lang="id-ID" sz="1400" dirty="0"/>
              <a:t>Pembentukan daerah pemilihan DPR diserahkan ke KPU dan tidak lagi menjadi lampiran UU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856111" y="3915177"/>
            <a:ext cx="3554569" cy="13136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/>
              <a:t>PENTING!</a:t>
            </a:r>
          </a:p>
          <a:p>
            <a:pPr algn="ctr"/>
            <a:r>
              <a:rPr lang="id-ID" sz="1400" dirty="0"/>
              <a:t>Masukan 7 ketentuan pembentukan dapil dalam </a:t>
            </a:r>
            <a:r>
              <a:rPr lang="en-US" sz="1400" dirty="0" err="1"/>
              <a:t>pasal</a:t>
            </a:r>
            <a:r>
              <a:rPr lang="en-US" sz="1400" dirty="0"/>
              <a:t> 3 PKPU No. 5 </a:t>
            </a:r>
            <a:r>
              <a:rPr lang="en-US" sz="1400" dirty="0" err="1"/>
              <a:t>Tahun</a:t>
            </a:r>
            <a:r>
              <a:rPr lang="en-US" sz="1400" dirty="0"/>
              <a:t> 2013</a:t>
            </a:r>
            <a:r>
              <a:rPr lang="id-ID" sz="1400" dirty="0"/>
              <a:t> kedalam UU Pemilu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866327" y="5394101"/>
            <a:ext cx="3554569" cy="13136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d-ID" sz="1400" dirty="0"/>
              <a:t>PENTING!</a:t>
            </a:r>
          </a:p>
          <a:p>
            <a:pPr algn="ctr"/>
            <a:r>
              <a:rPr lang="id-ID" sz="1400" dirty="0"/>
              <a:t>Bentuk daerah pemilihan luar negeri dengan alokasi kursi 3 (Posisikan sebagai daerah pemekaran baru)</a:t>
            </a:r>
          </a:p>
        </p:txBody>
      </p:sp>
    </p:spTree>
    <p:extLst>
      <p:ext uri="{BB962C8B-B14F-4D97-AF65-F5344CB8AC3E}">
        <p14:creationId xmlns:p14="http://schemas.microsoft.com/office/powerpoint/2010/main" val="42550023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b="1" dirty="0"/>
              <a:t>Formula Penghitungan Suara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6085" y="864109"/>
            <a:ext cx="8100811" cy="1144995"/>
          </a:xfrm>
        </p:spPr>
        <p:txBody>
          <a:bodyPr>
            <a:noAutofit/>
          </a:bodyPr>
          <a:lstStyle/>
          <a:p>
            <a:pPr algn="just"/>
            <a:r>
              <a:rPr lang="id-ID" sz="1500" dirty="0"/>
              <a:t>Pasal 394 ayat 2 dan 3 menyebutkan metode konversi suara menjadi kursi dilakukan dengan pembagi pecahan 1,4 dan diikuti secara berurut oleh bilangan ganjil 3; 5; 7; dan seterusnya. </a:t>
            </a:r>
          </a:p>
          <a:p>
            <a:pPr algn="just"/>
            <a:r>
              <a:rPr lang="id-ID" sz="1500" dirty="0"/>
              <a:t>Dampak potensi disproposionalitas meningkat &amp; menguntungkan partai besar. </a:t>
            </a:r>
          </a:p>
          <a:p>
            <a:pPr algn="just"/>
            <a:r>
              <a:rPr lang="id-ID" sz="1500" dirty="0"/>
              <a:t>Contoh metode penghitungan Sainte Lague Modifikasi Dapil DKI 3 dengan 8 kursi yang diperebutkan: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1611272"/>
              </p:ext>
            </p:extLst>
          </p:nvPr>
        </p:nvGraphicFramePr>
        <p:xfrm>
          <a:off x="3784197" y="2161054"/>
          <a:ext cx="7744586" cy="368595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529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9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297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65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529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327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75966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9785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89273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8511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69935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335087">
                <a:tc>
                  <a:txBody>
                    <a:bodyPr/>
                    <a:lstStyle/>
                    <a:p>
                      <a:pPr algn="ctr" fontAlgn="b"/>
                      <a:r>
                        <a:rPr lang="id-ID" sz="1200" b="1" u="none" strike="noStrike" dirty="0">
                          <a:effectLst/>
                        </a:rPr>
                        <a:t>Partai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200" b="1" u="none" strike="noStrike" dirty="0">
                          <a:effectLst/>
                        </a:rPr>
                        <a:t>Suara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200" b="1" u="none" strike="noStrike" dirty="0">
                          <a:effectLst/>
                        </a:rPr>
                        <a:t>V/1.4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200" b="1" u="none" strike="noStrike" dirty="0">
                          <a:effectLst/>
                        </a:rPr>
                        <a:t>Ranks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200" b="1" u="none" strike="noStrike" dirty="0">
                          <a:effectLst/>
                        </a:rPr>
                        <a:t>V/3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200" b="1" u="none" strike="noStrike" dirty="0">
                          <a:effectLst/>
                        </a:rPr>
                        <a:t>Ranks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200" b="1" u="none" strike="noStrike" dirty="0">
                          <a:effectLst/>
                        </a:rPr>
                        <a:t>V/5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200" b="1" u="none" strike="noStrike" dirty="0">
                          <a:effectLst/>
                        </a:rPr>
                        <a:t>Ranks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200" b="1" u="none" strike="noStrike" dirty="0">
                          <a:effectLst/>
                        </a:rPr>
                        <a:t>V/7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200" b="1" u="none" strike="noStrike" dirty="0">
                          <a:effectLst/>
                        </a:rPr>
                        <a:t>Ranks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id-ID" sz="1200" b="1" u="none" strike="noStrike" dirty="0">
                          <a:effectLst/>
                        </a:rPr>
                        <a:t>Seat 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087"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b="1" u="none" strike="noStrike" dirty="0">
                          <a:effectLst/>
                        </a:rPr>
                        <a:t>Nasdem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119147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85105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39715.6667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23829.4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17021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087"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b="1" u="none" strike="noStrike" dirty="0">
                          <a:effectLst/>
                        </a:rPr>
                        <a:t>PKB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55318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39512.8571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 dirty="0">
                          <a:effectLst/>
                        </a:rPr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18439.3333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 dirty="0">
                          <a:effectLst/>
                        </a:rPr>
                        <a:t>11063.6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7902.57143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 dirty="0">
                          <a:effectLst/>
                        </a:rPr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087"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b="1" u="none" strike="noStrike" dirty="0">
                          <a:effectLst/>
                        </a:rPr>
                        <a:t>PKS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138399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98856.4286</a:t>
                      </a:r>
                      <a:endParaRPr lang="id-ID" sz="1200" b="0" i="0" u="none" strike="noStrike">
                        <a:solidFill>
                          <a:srgbClr val="9C000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b="1" u="none" strike="noStrike" dirty="0">
                          <a:effectLst/>
                        </a:rPr>
                        <a:t>7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 dirty="0">
                          <a:effectLst/>
                        </a:rPr>
                        <a:t>46133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27679.8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19771.2857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 dirty="0">
                          <a:effectLst/>
                        </a:rPr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5087"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b="1" u="none" strike="noStrike" dirty="0">
                          <a:effectLst/>
                        </a:rPr>
                        <a:t>PDIP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615225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439446.429</a:t>
                      </a:r>
                      <a:endParaRPr lang="id-ID" sz="1200" b="0" i="0" u="none" strike="noStrike">
                        <a:solidFill>
                          <a:srgbClr val="9C000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b="1" u="none" strike="noStrike" dirty="0">
                          <a:effectLst/>
                        </a:rPr>
                        <a:t>1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 dirty="0">
                          <a:effectLst/>
                        </a:rPr>
                        <a:t>205075</a:t>
                      </a:r>
                      <a:endParaRPr lang="id-ID" sz="1200" b="0" i="0" u="none" strike="noStrike" dirty="0">
                        <a:solidFill>
                          <a:srgbClr val="9C000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b="1" u="none" strike="noStrike" dirty="0">
                          <a:effectLst/>
                        </a:rPr>
                        <a:t>2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 dirty="0">
                          <a:effectLst/>
                        </a:rPr>
                        <a:t>123045</a:t>
                      </a:r>
                      <a:endParaRPr lang="id-ID" sz="1200" b="0" i="0" u="none" strike="noStrike" dirty="0">
                        <a:solidFill>
                          <a:srgbClr val="9C000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b="1" u="none" strike="noStrike" dirty="0">
                          <a:effectLst/>
                        </a:rPr>
                        <a:t>5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 dirty="0">
                          <a:effectLst/>
                        </a:rPr>
                        <a:t>87889.2857</a:t>
                      </a:r>
                      <a:endParaRPr lang="id-ID" sz="1200" b="0" i="0" u="none" strike="noStrike" dirty="0">
                        <a:solidFill>
                          <a:srgbClr val="9C000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b="1" u="none" strike="noStrike" dirty="0">
                          <a:effectLst/>
                        </a:rPr>
                        <a:t>8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5087"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b="1" u="none" strike="noStrike" dirty="0">
                          <a:effectLst/>
                        </a:rPr>
                        <a:t>Golkar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143048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102177.143</a:t>
                      </a:r>
                      <a:endParaRPr lang="id-ID" sz="1200" b="0" i="0" u="none" strike="noStrike">
                        <a:solidFill>
                          <a:srgbClr val="9C000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b="1" u="none" strike="noStrike" dirty="0">
                          <a:effectLst/>
                        </a:rPr>
                        <a:t>6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47682.6667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28609.6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 dirty="0">
                          <a:effectLst/>
                        </a:rPr>
                        <a:t>20435.4286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5087"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b="1" u="none" strike="noStrike" dirty="0">
                          <a:effectLst/>
                        </a:rPr>
                        <a:t>Gerindra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201376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143840</a:t>
                      </a:r>
                      <a:endParaRPr lang="id-ID" sz="1200" b="0" i="0" u="none" strike="noStrike">
                        <a:solidFill>
                          <a:srgbClr val="9C000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b="1" u="none" strike="noStrike" dirty="0">
                          <a:effectLst/>
                        </a:rPr>
                        <a:t>3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67125.3333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40275.2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28768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5087"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b="1" u="none" strike="noStrike" dirty="0">
                          <a:effectLst/>
                        </a:rPr>
                        <a:t>Demokrat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92272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65908.5714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b="1" u="none" strike="noStrike" dirty="0">
                          <a:effectLst/>
                        </a:rPr>
                        <a:t> 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30757.3333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18454.4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13181.7143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5087"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b="1" u="none" strike="noStrike" dirty="0">
                          <a:effectLst/>
                        </a:rPr>
                        <a:t>PAN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62146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44390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b="1" u="none" strike="noStrike" dirty="0">
                          <a:effectLst/>
                        </a:rPr>
                        <a:t> 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20715.3333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12429.2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8878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5087"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b="1" u="none" strike="noStrike" dirty="0">
                          <a:effectLst/>
                        </a:rPr>
                        <a:t>PPP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173436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123882.857</a:t>
                      </a:r>
                      <a:endParaRPr lang="id-ID" sz="1200" b="0" i="0" u="none" strike="noStrike">
                        <a:solidFill>
                          <a:srgbClr val="9C000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b="1" u="none" strike="noStrike" dirty="0">
                          <a:effectLst/>
                        </a:rPr>
                        <a:t>4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57812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34687.2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24776.5714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5087"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b="1" u="none" strike="noStrike" dirty="0">
                          <a:effectLst/>
                        </a:rPr>
                        <a:t>Hanura</a:t>
                      </a:r>
                      <a:endParaRPr lang="id-ID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117344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83817.1429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 dirty="0">
                          <a:effectLst/>
                        </a:rPr>
                        <a:t>39114.6667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23468.8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id-ID" sz="1200" u="none" strike="noStrike">
                          <a:effectLst/>
                        </a:rPr>
                        <a:t>16763.4286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>
                          <a:effectLst/>
                        </a:rPr>
                        <a:t> </a:t>
                      </a:r>
                      <a:endParaRPr lang="id-ID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id-ID" sz="1200" u="none" strike="noStrike" dirty="0">
                          <a:effectLst/>
                        </a:rPr>
                        <a:t> </a:t>
                      </a:r>
                      <a:endParaRPr lang="id-ID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464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/>
              <a:t>Formula Penghitungan Suara 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6974315"/>
              </p:ext>
            </p:extLst>
          </p:nvPr>
        </p:nvGraphicFramePr>
        <p:xfrm>
          <a:off x="3587710" y="755931"/>
          <a:ext cx="8080548" cy="51236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821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20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972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415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4153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153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9894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085534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10406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PARTAI POLITIK 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JUMLAH PEROLEHAN SUARA 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Kuota</a:t>
                      </a:r>
                      <a:r>
                        <a:rPr lang="id-ID" sz="1200" baseline="0" dirty="0">
                          <a:effectLst/>
                        </a:rPr>
                        <a:t> Hare </a:t>
                      </a:r>
                      <a:r>
                        <a:rPr lang="id-ID" sz="1200" dirty="0">
                          <a:effectLst/>
                        </a:rPr>
                        <a:t>Hasil 2014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INDEKS ENPP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INDEKS LSQ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d-ID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Divisor Sainte Lague Modifikas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INDEKS ENPP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INDEKS LSQ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6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NASDEM 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8412949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3</a:t>
                      </a:r>
                      <a:r>
                        <a:rPr lang="en-US" sz="1200" dirty="0">
                          <a:effectLst/>
                        </a:rPr>
                        <a:t>6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1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8.2</a:t>
                      </a:r>
                    </a:p>
                  </a:txBody>
                  <a:tcPr marL="68580" marR="68580" marT="0" marB="0" anchor="ctr"/>
                </a:tc>
                <a:tc rowSpan="1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28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rowSpan="1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  <a:latin typeface="+mn-lt"/>
                          <a:ea typeface="+mn-ea"/>
                          <a:cs typeface="+mn-cs"/>
                        </a:rPr>
                        <a:t>7.0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rowSpan="1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5.9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6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PKB 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11292151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47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46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0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PKS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8455614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40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32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6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PDIP 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23673018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109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126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6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GOLKAR 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18424715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91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111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6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GERINDRA 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14750043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73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83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46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DEMOKRAT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12724509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61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59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0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PAN 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9459415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4</a:t>
                      </a:r>
                      <a:r>
                        <a:rPr lang="en-US" sz="1200" dirty="0">
                          <a:effectLst/>
                        </a:rPr>
                        <a:t>8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35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0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PPP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8152957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39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27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68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HANURA 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>
                          <a:effectLst/>
                        </a:rPr>
                        <a:t>6575391</a:t>
                      </a:r>
                      <a:endParaRPr lang="id-ID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16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13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0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PBB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1822908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0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0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09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PKPI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1142067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200" dirty="0">
                          <a:effectLst/>
                        </a:rPr>
                        <a:t>0</a:t>
                      </a: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id-ID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id-ID" sz="1500" dirty="0">
                          <a:effectLst/>
                        </a:rPr>
                        <a:t>0</a:t>
                      </a:r>
                      <a:endParaRPr lang="id-ID" sz="15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id-ID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587710" y="5879568"/>
            <a:ext cx="78818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dirty="0"/>
              <a:t>Catatan: LSQ adalah indeks untuk mengukur tingkat proposionalitas hasil pemilu, semakin tinggi semakin disproposional.</a:t>
            </a:r>
          </a:p>
        </p:txBody>
      </p:sp>
    </p:spTree>
    <p:extLst>
      <p:ext uri="{BB962C8B-B14F-4D97-AF65-F5344CB8AC3E}">
        <p14:creationId xmlns:p14="http://schemas.microsoft.com/office/powerpoint/2010/main" val="31354999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d-ID" dirty="0"/>
              <a:t>Parliamentary Thershold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0327" y="864108"/>
            <a:ext cx="8139447" cy="512064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id-ID" sz="2400" dirty="0"/>
              <a:t>Pasal 393 ayat 1 dan 2 menyebutkan Parliamentary Threshold (PT) atau ambang batas minimal perolehan suara partai politik untuk meraih kursi DPR ialah 3.5% sedangkan bagi partai politik di tingkat provinsi dan kabupaten/kota tidak berlaku. Keberadaan ambang batas sejatinya tidak memiliki pengaruh yang cukup signifikan terhadap penyederhanaan partai politik tetapi hanya berdampak pada terbuangnya suara secara sia-sia bagi partai politik yang tidak lolos PT. </a:t>
            </a:r>
          </a:p>
        </p:txBody>
      </p:sp>
    </p:spTree>
    <p:extLst>
      <p:ext uri="{BB962C8B-B14F-4D97-AF65-F5344CB8AC3E}">
        <p14:creationId xmlns:p14="http://schemas.microsoft.com/office/powerpoint/2010/main" val="2490654260"/>
      </p:ext>
    </p:extLst>
  </p:cSld>
  <p:clrMapOvr>
    <a:masterClrMapping/>
  </p:clrMapOvr>
</p:sld>
</file>

<file path=ppt/theme/theme1.xml><?xml version="1.0" encoding="utf-8"?>
<a:theme xmlns:a="http://schemas.openxmlformats.org/drawingml/2006/main" name="Frame">
  <a:themeElements>
    <a:clrScheme name="Frame">
      <a:dk1>
        <a:srgbClr val="000000"/>
      </a:dk1>
      <a:lt1>
        <a:srgbClr val="FFFFFF"/>
      </a:lt1>
      <a:dk2>
        <a:srgbClr val="545454"/>
      </a:dk2>
      <a:lt2>
        <a:srgbClr val="BFBFBF"/>
      </a:lt2>
      <a:accent1>
        <a:srgbClr val="40BAD2"/>
      </a:accent1>
      <a:accent2>
        <a:srgbClr val="FAB900"/>
      </a:accent2>
      <a:accent3>
        <a:srgbClr val="90BB23"/>
      </a:accent3>
      <a:accent4>
        <a:srgbClr val="EE7008"/>
      </a:accent4>
      <a:accent5>
        <a:srgbClr val="1AB39F"/>
      </a:accent5>
      <a:accent6>
        <a:srgbClr val="D5393D"/>
      </a:accent6>
      <a:hlink>
        <a:srgbClr val="90BB23"/>
      </a:hlink>
      <a:folHlink>
        <a:srgbClr val="EE7008"/>
      </a:folHlink>
    </a:clrScheme>
    <a:fontScheme name="Frame">
      <a:maj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Fram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20000"/>
                <a:lumMod val="102000"/>
              </a:schemeClr>
            </a:gs>
            <a:gs pos="48000">
              <a:schemeClr val="phClr">
                <a:tint val="98000"/>
                <a:shade val="90000"/>
                <a:satMod val="110000"/>
                <a:lumMod val="103000"/>
              </a:schemeClr>
            </a:gs>
            <a:gs pos="100000">
              <a:schemeClr val="phClr">
                <a:tint val="98000"/>
                <a:shade val="80000"/>
                <a:satMod val="10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ame" id="{F226E7A2-7162-461C-9490-D27D9DC04E43}" vid="{629A0216-3BBD-45C0-B63F-2683BEA18F6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Frame</Template>
  <TotalTime>116</TotalTime>
  <Words>714</Words>
  <Application>Microsoft Office PowerPoint</Application>
  <PresentationFormat>Widescreen</PresentationFormat>
  <Paragraphs>223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Frame</vt:lpstr>
      <vt:lpstr>ISU KRUSIAL SISTEM PEMILU DI  RUU PENYELENGGARAAN PEMILU</vt:lpstr>
      <vt:lpstr>SISTEM PEMILU  Adalah konversi suara menjadi kursi yg dipengaruhi oleh beberapa variabel teknis pemilu </vt:lpstr>
      <vt:lpstr>Besaran Daerah Pemilihan</vt:lpstr>
      <vt:lpstr>Tata Ulang Alokasi Kursi</vt:lpstr>
      <vt:lpstr>Formula Penghitungan Suara </vt:lpstr>
      <vt:lpstr>Formula Penghitungan Suara </vt:lpstr>
      <vt:lpstr>Parliamentary Thershold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WPS Presentation</dc:title>
  <dc:creator>HP pavilion X360</dc:creator>
  <cp:lastModifiedBy>heroik mutaqin</cp:lastModifiedBy>
  <cp:revision>14</cp:revision>
  <dcterms:created xsi:type="dcterms:W3CDTF">2016-11-04T06:24:06Z</dcterms:created>
  <dcterms:modified xsi:type="dcterms:W3CDTF">2016-11-06T09:44:15Z</dcterms:modified>
</cp:coreProperties>
</file>