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57" r:id="rId4"/>
    <p:sldId id="258" r:id="rId5"/>
    <p:sldId id="259" r:id="rId6"/>
    <p:sldId id="260" r:id="rId7"/>
    <p:sldId id="261" r:id="rId8"/>
    <p:sldId id="262" r:id="rId9"/>
  </p:sldIdLst>
  <p:sldSz cx="12192000" cy="6858000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7" d="100"/>
          <a:sy n="67" d="100"/>
        </p:scale>
        <p:origin x="84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15201-93FD-41F7-B0BC-B577C7FDCB80}" type="datetimeFigureOut">
              <a:rPr lang="id-ID" smtClean="0"/>
              <a:t>16/03/2017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6EE41-2F09-486E-BACB-A92555964D5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73068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15201-93FD-41F7-B0BC-B577C7FDCB80}" type="datetimeFigureOut">
              <a:rPr lang="id-ID" smtClean="0"/>
              <a:t>16/03/2017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6EE41-2F09-486E-BACB-A92555964D5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337770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15201-93FD-41F7-B0BC-B577C7FDCB80}" type="datetimeFigureOut">
              <a:rPr lang="id-ID" smtClean="0"/>
              <a:t>16/03/2017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6EE41-2F09-486E-BACB-A92555964D5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742557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15201-93FD-41F7-B0BC-B577C7FDCB80}" type="datetimeFigureOut">
              <a:rPr lang="id-ID" smtClean="0"/>
              <a:t>16/03/2017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6EE41-2F09-486E-BACB-A92555964D5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395649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15201-93FD-41F7-B0BC-B577C7FDCB80}" type="datetimeFigureOut">
              <a:rPr lang="id-ID" smtClean="0"/>
              <a:t>16/03/2017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6EE41-2F09-486E-BACB-A92555964D5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53533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15201-93FD-41F7-B0BC-B577C7FDCB80}" type="datetimeFigureOut">
              <a:rPr lang="id-ID" smtClean="0"/>
              <a:t>16/03/2017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6EE41-2F09-486E-BACB-A92555964D5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516402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15201-93FD-41F7-B0BC-B577C7FDCB80}" type="datetimeFigureOut">
              <a:rPr lang="id-ID" smtClean="0"/>
              <a:t>16/03/2017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6EE41-2F09-486E-BACB-A92555964D5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368945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15201-93FD-41F7-B0BC-B577C7FDCB80}" type="datetimeFigureOut">
              <a:rPr lang="id-ID" smtClean="0"/>
              <a:t>16/03/2017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6EE41-2F09-486E-BACB-A92555964D5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64084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15201-93FD-41F7-B0BC-B577C7FDCB80}" type="datetimeFigureOut">
              <a:rPr lang="id-ID" smtClean="0"/>
              <a:t>16/03/2017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6EE41-2F09-486E-BACB-A92555964D5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154067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15201-93FD-41F7-B0BC-B577C7FDCB80}" type="datetimeFigureOut">
              <a:rPr lang="id-ID" smtClean="0"/>
              <a:t>16/03/2017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6EE41-2F09-486E-BACB-A92555964D5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828408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15201-93FD-41F7-B0BC-B577C7FDCB80}" type="datetimeFigureOut">
              <a:rPr lang="id-ID" smtClean="0"/>
              <a:t>16/03/2017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6EE41-2F09-486E-BACB-A92555964D5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279788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115201-93FD-41F7-B0BC-B577C7FDCB80}" type="datetimeFigureOut">
              <a:rPr lang="id-ID" smtClean="0"/>
              <a:t>16/03/2017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D6EE41-2F09-486E-BACB-A92555964D5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0364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id-ID" b="1" dirty="0" smtClean="0"/>
              <a:t>Catatan Terhadap Hasil Survei Persepsi Publik Tentang </a:t>
            </a:r>
            <a:br>
              <a:rPr lang="id-ID" b="1" dirty="0" smtClean="0"/>
            </a:br>
            <a:r>
              <a:rPr lang="id-ID" b="1" dirty="0" smtClean="0"/>
              <a:t>RUU Pemilu </a:t>
            </a:r>
            <a:endParaRPr lang="id-ID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6227300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265" y="107313"/>
            <a:ext cx="8229600" cy="850106"/>
          </a:xfrm>
        </p:spPr>
        <p:txBody>
          <a:bodyPr>
            <a:noAutofit/>
          </a:bodyPr>
          <a:lstStyle/>
          <a:p>
            <a:r>
              <a:rPr lang="id-ID" sz="2400" b="1" dirty="0" smtClean="0"/>
              <a:t>Skema Formulasi Kebijakan Publik dari </a:t>
            </a:r>
            <a:r>
              <a:rPr lang="id-ID" sz="2400" b="1" dirty="0"/>
              <a:t>sistem politik David </a:t>
            </a:r>
            <a:r>
              <a:rPr lang="id-ID" sz="2400" b="1" dirty="0" smtClean="0"/>
              <a:t>Easton</a:t>
            </a:r>
            <a:r>
              <a:rPr lang="id-ID" sz="2400" b="1" dirty="0"/>
              <a:t/>
            </a:r>
            <a:br>
              <a:rPr lang="id-ID" sz="2400" b="1" dirty="0"/>
            </a:br>
            <a:endParaRPr lang="id-ID" sz="2400" b="1" dirty="0"/>
          </a:p>
        </p:txBody>
      </p:sp>
      <p:sp>
        <p:nvSpPr>
          <p:cNvPr id="5" name="Right Arrow 4"/>
          <p:cNvSpPr/>
          <p:nvPr/>
        </p:nvSpPr>
        <p:spPr>
          <a:xfrm>
            <a:off x="3215680" y="1581944"/>
            <a:ext cx="1512168" cy="14628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/>
              <a:t>Input </a:t>
            </a:r>
            <a:endParaRPr lang="id-ID" dirty="0"/>
          </a:p>
        </p:txBody>
      </p:sp>
      <p:sp>
        <p:nvSpPr>
          <p:cNvPr id="6" name="Rectangle 5"/>
          <p:cNvSpPr/>
          <p:nvPr/>
        </p:nvSpPr>
        <p:spPr>
          <a:xfrm>
            <a:off x="4871864" y="1628801"/>
            <a:ext cx="2448272" cy="14628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/>
              <a:t>Black Box </a:t>
            </a:r>
          </a:p>
          <a:p>
            <a:pPr algn="ctr"/>
            <a:r>
              <a:rPr lang="id-ID" dirty="0"/>
              <a:t>(Perumusan Kebijakan Publik)</a:t>
            </a:r>
            <a:endParaRPr lang="id-ID" dirty="0"/>
          </a:p>
        </p:txBody>
      </p:sp>
      <p:sp>
        <p:nvSpPr>
          <p:cNvPr id="7" name="Right Arrow 6"/>
          <p:cNvSpPr/>
          <p:nvPr/>
        </p:nvSpPr>
        <p:spPr>
          <a:xfrm>
            <a:off x="7464152" y="1616224"/>
            <a:ext cx="1440160" cy="146285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/>
              <a:t>Output </a:t>
            </a:r>
            <a:endParaRPr lang="id-ID" dirty="0"/>
          </a:p>
        </p:txBody>
      </p:sp>
      <p:sp>
        <p:nvSpPr>
          <p:cNvPr id="11" name="Oval 10"/>
          <p:cNvSpPr/>
          <p:nvPr/>
        </p:nvSpPr>
        <p:spPr>
          <a:xfrm>
            <a:off x="1159099" y="2568790"/>
            <a:ext cx="2303030" cy="204184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i="1" dirty="0" smtClean="0"/>
              <a:t>Isu/agenda setting Masyarakat</a:t>
            </a:r>
            <a:endParaRPr lang="id-ID" i="1" dirty="0"/>
          </a:p>
        </p:txBody>
      </p:sp>
      <p:sp>
        <p:nvSpPr>
          <p:cNvPr id="12" name="Oval 11"/>
          <p:cNvSpPr/>
          <p:nvPr/>
        </p:nvSpPr>
        <p:spPr>
          <a:xfrm>
            <a:off x="8729871" y="2382425"/>
            <a:ext cx="2381843" cy="22322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/>
              <a:t>Kebijakan Publik (</a:t>
            </a:r>
            <a:r>
              <a:rPr lang="id-ID" dirty="0" smtClean="0"/>
              <a:t>Undang-undang Pemilu)</a:t>
            </a:r>
            <a:endParaRPr lang="id-ID" dirty="0"/>
          </a:p>
        </p:txBody>
      </p:sp>
      <p:sp>
        <p:nvSpPr>
          <p:cNvPr id="15" name="Curved Down Arrow 14"/>
          <p:cNvSpPr/>
          <p:nvPr/>
        </p:nvSpPr>
        <p:spPr>
          <a:xfrm rot="10800000">
            <a:off x="2490021" y="4832898"/>
            <a:ext cx="7026359" cy="1836462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id-ID" dirty="0">
                <a:solidFill>
                  <a:schemeClr val="tx1"/>
                </a:solidFill>
              </a:rPr>
              <a:t>Feedback </a:t>
            </a:r>
            <a:endParaRPr lang="id-ID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82943" y="4293849"/>
            <a:ext cx="4055342" cy="14628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b="1" dirty="0" smtClean="0"/>
              <a:t>12% responden sangat tertarik &amp; 61% tertarik melihat desain RUU Pemilu </a:t>
            </a:r>
            <a:endParaRPr lang="id-ID" b="1" dirty="0"/>
          </a:p>
        </p:txBody>
      </p:sp>
      <p:sp>
        <p:nvSpPr>
          <p:cNvPr id="4" name="Cloud Callout 3"/>
          <p:cNvSpPr/>
          <p:nvPr/>
        </p:nvSpPr>
        <p:spPr>
          <a:xfrm>
            <a:off x="8542886" y="80629"/>
            <a:ext cx="3212771" cy="1717921"/>
          </a:xfrm>
          <a:prstGeom prst="cloudCallout">
            <a:avLst>
              <a:gd name="adj1" fmla="val -86741"/>
              <a:gd name="adj2" fmla="val 32675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600" dirty="0" smtClean="0">
                <a:solidFill>
                  <a:schemeClr val="tx1"/>
                </a:solidFill>
              </a:rPr>
              <a:t>Sejauh mana formulasi Pansus RUU Pemilu sejalan dengan kehendak/preferensi publik ?</a:t>
            </a:r>
            <a:endParaRPr lang="id-ID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6981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11" grpId="0" animBg="1"/>
      <p:bldP spid="12" grpId="0" animBg="1"/>
      <p:bldP spid="15" grpId="0" animBg="1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d-ID" b="1" dirty="0" smtClean="0"/>
              <a:t>Desain Waktu Penyelenggaraan Pemilu 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78039"/>
            <a:ext cx="10842938" cy="5331854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id-ID" dirty="0" smtClean="0"/>
              <a:t>60% pemilih belum mengetahui bahwa Pemilu Presiden dan Wakil Presiden, DPR, DPRD dan DPD akan dilakukan di waktu yang sama pada tahun 2019.</a:t>
            </a:r>
          </a:p>
          <a:p>
            <a:pPr algn="just"/>
            <a:r>
              <a:rPr lang="id-ID" dirty="0" smtClean="0"/>
              <a:t>Maknanya: </a:t>
            </a:r>
          </a:p>
          <a:p>
            <a:pPr lvl="1" algn="just"/>
            <a:r>
              <a:rPr lang="id-ID" dirty="0" smtClean="0"/>
              <a:t>Pemilih belum tahu akan menerima lima surat suara pada waktu yang bersamaan (DPR, DPD, DPRD Provinsi, DPRD Kabupten/Kota, dan Presiden &amp; Wakil Presiden). </a:t>
            </a:r>
          </a:p>
          <a:p>
            <a:pPr lvl="1" algn="just"/>
            <a:r>
              <a:rPr lang="id-ID" dirty="0" smtClean="0"/>
              <a:t>Pertanyaan: apakah memudahkan pemilih dalam menentukan dan memberikan pilihannya? </a:t>
            </a:r>
          </a:p>
          <a:p>
            <a:pPr lvl="2" algn="just"/>
            <a:r>
              <a:rPr lang="id-ID" b="1" u="sng" dirty="0" smtClean="0"/>
              <a:t>Contoh</a:t>
            </a:r>
            <a:r>
              <a:rPr lang="id-ID" dirty="0" smtClean="0"/>
              <a:t>: dalam satu dapil DPR, DPRD Prov, &amp; DPRD Kab/Kot terdapat alokasi kursi sebanyak delapan &amp; terdapat 14 partai politik peserta pemilu. Masing-masing partai mencalonkan delapan orang. Kemudian terdapat sepuluh calon anggota DPD + dua pasangan calon presiden dan wakil presiden. </a:t>
            </a:r>
          </a:p>
          <a:p>
            <a:pPr lvl="2" algn="just"/>
            <a:r>
              <a:rPr lang="id-ID" dirty="0" smtClean="0"/>
              <a:t>Total calon yang harus di </a:t>
            </a:r>
            <a:r>
              <a:rPr lang="id-ID" i="1" dirty="0" smtClean="0"/>
              <a:t>scanning</a:t>
            </a:r>
            <a:r>
              <a:rPr lang="id-ID" dirty="0" smtClean="0"/>
              <a:t> oleh pemilih: DPR</a:t>
            </a:r>
          </a:p>
          <a:p>
            <a:pPr lvl="3" algn="just"/>
            <a:r>
              <a:rPr lang="id-ID" dirty="0" smtClean="0"/>
              <a:t>DPR 8 calon x 14 partai= 112 calon </a:t>
            </a:r>
          </a:p>
          <a:p>
            <a:pPr lvl="3" algn="just"/>
            <a:r>
              <a:rPr lang="id-ID" dirty="0" smtClean="0"/>
              <a:t>DPRD Prov </a:t>
            </a:r>
            <a:r>
              <a:rPr lang="id-ID" dirty="0" smtClean="0"/>
              <a:t>8 calon x 14 partai= 112 calon</a:t>
            </a:r>
          </a:p>
          <a:p>
            <a:pPr lvl="3" algn="just"/>
            <a:r>
              <a:rPr lang="id-ID" dirty="0" smtClean="0"/>
              <a:t>DPRD Kab/Kot </a:t>
            </a:r>
            <a:r>
              <a:rPr lang="id-ID" dirty="0" smtClean="0"/>
              <a:t>8 calon x 14 partai= 112 calon</a:t>
            </a:r>
          </a:p>
          <a:p>
            <a:pPr lvl="3" algn="just"/>
            <a:r>
              <a:rPr lang="id-ID" dirty="0" smtClean="0"/>
              <a:t>DPD = 10 </a:t>
            </a:r>
          </a:p>
          <a:p>
            <a:pPr lvl="3" algn="just"/>
            <a:r>
              <a:rPr lang="id-ID" dirty="0" smtClean="0"/>
              <a:t>Calon Presiden &amp; Wakil Presiden = 4 calon </a:t>
            </a:r>
          </a:p>
          <a:p>
            <a:pPr algn="just"/>
            <a:r>
              <a:rPr lang="id-ID" dirty="0" smtClean="0"/>
              <a:t>Bukan berarti pemilu serentak menyulitkan pilihan pemilih, tetapi disain pemilu serentak seperti apa yang perlu dipilih. Salah satu tawaran yang dapat dipertimbangkan ialah serentak nasional (Presiden &amp; Wakil Presiden+DPR+DPD) dan serentak lokal (Kepala daerah+DPRD Prov+DPRD Kab/Kot). </a:t>
            </a:r>
          </a:p>
        </p:txBody>
      </p:sp>
    </p:spTree>
    <p:extLst>
      <p:ext uri="{BB962C8B-B14F-4D97-AF65-F5344CB8AC3E}">
        <p14:creationId xmlns:p14="http://schemas.microsoft.com/office/powerpoint/2010/main" val="12232221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d-ID" b="1" dirty="0" smtClean="0"/>
              <a:t>Metode Pemberian Suara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29555"/>
            <a:ext cx="10636876" cy="5241701"/>
          </a:xfrm>
        </p:spPr>
        <p:txBody>
          <a:bodyPr>
            <a:normAutofit fontScale="92500"/>
          </a:bodyPr>
          <a:lstStyle/>
          <a:p>
            <a:pPr algn="just"/>
            <a:r>
              <a:rPr lang="id-ID" dirty="0" smtClean="0"/>
              <a:t>70% pemilih mengaku tidak pernah mengalami kesulitan pada saat memilih calon di Pemilu DPR dan DPRD. Maknanya merujuk pada Pemilu Legislatif sebelumnya yang menggunakan metode pemberian suara </a:t>
            </a:r>
            <a:r>
              <a:rPr lang="id-ID" i="1" dirty="0" smtClean="0"/>
              <a:t>open list propotional representation </a:t>
            </a:r>
            <a:r>
              <a:rPr lang="id-ID" dirty="0" smtClean="0"/>
              <a:t>dengan cara memilih langsung calon anggota legislatif yang tersedia di surat suara. </a:t>
            </a:r>
            <a:endParaRPr lang="id-ID" dirty="0"/>
          </a:p>
          <a:p>
            <a:pPr algn="just"/>
            <a:r>
              <a:rPr lang="id-ID" dirty="0" smtClean="0"/>
              <a:t>47% memilih kandidat, 39% memilih keduanya, 14% memilih partai politik. </a:t>
            </a:r>
          </a:p>
          <a:p>
            <a:pPr algn="just"/>
            <a:r>
              <a:rPr lang="id-ID" dirty="0" smtClean="0"/>
              <a:t>Hasil survei ini menunjukan pemilih menyadari kelebihan dari masing-masing metode pemberian suara: </a:t>
            </a:r>
          </a:p>
          <a:p>
            <a:pPr lvl="1" algn="just"/>
            <a:r>
              <a:rPr lang="id-ID" dirty="0" smtClean="0"/>
              <a:t>PR Terbuka: </a:t>
            </a:r>
          </a:p>
          <a:p>
            <a:pPr lvl="2" algn="just"/>
            <a:r>
              <a:rPr lang="id-ID" dirty="0" smtClean="0"/>
              <a:t>Lebih memudahkan mengenali calon 94,6% </a:t>
            </a:r>
          </a:p>
          <a:p>
            <a:pPr lvl="2" algn="just"/>
            <a:r>
              <a:rPr lang="id-ID" dirty="0" smtClean="0"/>
              <a:t>Mempermudah menagih janji/program kampanye 69,4% </a:t>
            </a:r>
          </a:p>
          <a:p>
            <a:pPr lvl="1" algn="just"/>
            <a:r>
              <a:rPr lang="id-ID" dirty="0" smtClean="0"/>
              <a:t>PR Tertutup : </a:t>
            </a:r>
          </a:p>
          <a:p>
            <a:pPr lvl="2" algn="just"/>
            <a:r>
              <a:rPr lang="id-ID" dirty="0" smtClean="0"/>
              <a:t>Percaya partai politik memilih kandidat yang benar 89,1%</a:t>
            </a:r>
          </a:p>
          <a:p>
            <a:pPr lvl="2" algn="just"/>
            <a:r>
              <a:rPr lang="id-ID" dirty="0" smtClean="0"/>
              <a:t>Tidak terlalu tahu kandidat 58,2% (yang berarti lebih mengenal partai politik). 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9676089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d-ID" b="1" dirty="0" smtClean="0"/>
              <a:t>Jumlah Kandidat &amp; Jumlah Partai 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549417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id-ID" dirty="0" smtClean="0"/>
              <a:t>Hari ini berkembang tetap menggunakan syarat perolehan kursi DPR minimum untuk mencalonkan Presiden dan Wakil Presiden, yang berarti hanya sepuluh partai politik di DPR yang bisa mencalonkan.  </a:t>
            </a:r>
          </a:p>
          <a:p>
            <a:pPr algn="just"/>
            <a:r>
              <a:rPr lang="id-ID" dirty="0" smtClean="0"/>
              <a:t>Salah satu alasanya agar jumlah calon tidak terlalu banyak, tetapi pemilih sendiri tidak keberatan terbukti dari 42% tidak masalah 3-4 calon &amp; 9% tidak masalah lebih dari 4 calon. </a:t>
            </a:r>
          </a:p>
          <a:p>
            <a:pPr algn="just"/>
            <a:r>
              <a:rPr lang="id-ID" dirty="0" smtClean="0"/>
              <a:t>Sejalan dengan wacana yang berkembang dalam pembahasan RUU Pemilu penyederhanaan partai diaminin oleh publik yang terlihat dari 57% preferensi pemilih sepakat jumla partai politik lebih sedikit di parlemen. </a:t>
            </a:r>
          </a:p>
          <a:p>
            <a:pPr algn="just"/>
            <a:r>
              <a:rPr lang="id-ID" b="1" dirty="0" smtClean="0"/>
              <a:t>Catatan: </a:t>
            </a:r>
            <a:r>
              <a:rPr lang="id-ID" dirty="0" smtClean="0"/>
              <a:t>perlu ada penegasan makna penyederhanaan partai politik yang tidak diukur dari jumlah partai tetapi konsentrasi kursi yang dihitung dari indeks ENPP agar tujuan multipartai sederhana tercapai. </a:t>
            </a:r>
            <a:endParaRPr lang="id-ID" b="1" dirty="0"/>
          </a:p>
        </p:txBody>
      </p:sp>
    </p:spTree>
    <p:extLst>
      <p:ext uri="{BB962C8B-B14F-4D97-AF65-F5344CB8AC3E}">
        <p14:creationId xmlns:p14="http://schemas.microsoft.com/office/powerpoint/2010/main" val="32095677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d-ID" b="1" dirty="0" smtClean="0"/>
              <a:t>Penyelenggara Pemilu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826021"/>
          </a:xfrm>
        </p:spPr>
        <p:txBody>
          <a:bodyPr>
            <a:normAutofit/>
          </a:bodyPr>
          <a:lstStyle/>
          <a:p>
            <a:r>
              <a:rPr lang="id-ID" dirty="0" smtClean="0"/>
              <a:t>(Pasal 89 ayat (1) huruf b) RUU Pemilu syarat calon anggota penyelenggara pemilu: </a:t>
            </a:r>
          </a:p>
          <a:p>
            <a:pPr lvl="1"/>
            <a:r>
              <a:rPr lang="id-ID" dirty="0" smtClean="0"/>
              <a:t>KPU &amp; Bawaslu: 45 tahun</a:t>
            </a:r>
          </a:p>
          <a:p>
            <a:pPr lvl="1"/>
            <a:r>
              <a:rPr lang="id-ID" dirty="0" smtClean="0"/>
              <a:t>KPU &amp; Bawaslu Provinsi: 35 tahun</a:t>
            </a:r>
          </a:p>
          <a:p>
            <a:pPr lvl="1"/>
            <a:r>
              <a:rPr lang="id-ID" dirty="0" smtClean="0"/>
              <a:t>KPU &amp; Panwaslu Kab/Kot: 30 tahun </a:t>
            </a:r>
          </a:p>
          <a:p>
            <a:pPr algn="just"/>
            <a:r>
              <a:rPr lang="id-ID" dirty="0" smtClean="0"/>
              <a:t>Sebagian besar pemilih menganggap bahwa penyelenggara pemilu sebaiknya berusia diatas 35 tahun, namun di bawah 45 tahun. </a:t>
            </a:r>
          </a:p>
          <a:p>
            <a:pPr algn="just"/>
            <a:r>
              <a:rPr lang="id-ID" dirty="0" smtClean="0"/>
              <a:t>Pemilu 2019 bukanlah hal yang mudah dibutuhkan ekstra tenaga penyelenggara pemilu untuk menyelenggarakan pemilu serentak nasional pertama kalinya. Sehingga dibutuhkan kalangan muda &amp; profesional. 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9350268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d-ID" b="1" dirty="0" smtClean="0"/>
              <a:t>E Voting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4971245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id-ID" dirty="0" smtClean="0"/>
              <a:t>61% responden menyatakan e voting dapat menjaga kerahasian pemilih tetapi 47% melihat rawan terhadap kecurangan. </a:t>
            </a:r>
          </a:p>
          <a:p>
            <a:pPr algn="just"/>
            <a:r>
              <a:rPr lang="id-ID" dirty="0" smtClean="0"/>
              <a:t>Pertanyaanya ada persoalan apa pemungutan suara di TPS kita sehingga perlu merubah mekansime pemberian suara dari surat suara ke E Voting?  </a:t>
            </a:r>
          </a:p>
          <a:p>
            <a:pPr algn="just"/>
            <a:r>
              <a:rPr lang="id-ID" dirty="0" smtClean="0"/>
              <a:t>Pemungutan dan penghitungan suara di TPS disebut paling demokratis. </a:t>
            </a:r>
          </a:p>
          <a:p>
            <a:pPr lvl="1" algn="just"/>
            <a:r>
              <a:rPr lang="id-ID" dirty="0" smtClean="0"/>
              <a:t>Menjadi arena partisipasi dan interaksi antar pemilih. </a:t>
            </a:r>
          </a:p>
          <a:p>
            <a:pPr lvl="1" algn="just"/>
            <a:r>
              <a:rPr lang="id-ID" dirty="0" smtClean="0"/>
              <a:t>Menghadirkan pengawasan partisipatif warga, karena pemilih tidak hanya datang ke TPS lantas pulang tetapi ikut melihat hasil pilihan dan sah tidak sahnya suara. </a:t>
            </a:r>
          </a:p>
          <a:p>
            <a:pPr lvl="1" algn="just"/>
            <a:r>
              <a:rPr lang="id-ID" dirty="0" smtClean="0"/>
              <a:t>Ada proses penghitungan suara yang transparan yang salah satunya didorong oleh teknologi informasi “Situng”. </a:t>
            </a:r>
          </a:p>
          <a:p>
            <a:pPr algn="just"/>
            <a:r>
              <a:rPr lang="id-ID" dirty="0" smtClean="0"/>
              <a:t>Persoalan yang muncul sebetulnya berada pada pergeseran suara atau rekapitulasi suara berjenjang yang rawan akan manipulasi. Sehingga sebetulnya yang dibutuhkan adalah Elektronik Recapitulation. </a:t>
            </a:r>
          </a:p>
          <a:p>
            <a:pPr algn="just"/>
            <a:r>
              <a:rPr lang="id-ID" b="1" dirty="0" smtClean="0"/>
              <a:t>Studi kasus:</a:t>
            </a:r>
            <a:r>
              <a:rPr lang="id-ID" dirty="0" smtClean="0"/>
              <a:t> Mahkamah Konstitusi Jerman pada akhirnya melarang penggunaan e-voting karena melanggar beberapa prinsid yang fundamental, yaitu: kurangnya transparansi sistem, sistem yang tidak dapat diaudit, serta sistem yang terlalu rumit. 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8711550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d-ID" b="1" dirty="0" smtClean="0"/>
              <a:t>Biaya Kampanye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9549" y="1416676"/>
            <a:ext cx="11101589" cy="5009882"/>
          </a:xfrm>
        </p:spPr>
        <p:txBody>
          <a:bodyPr>
            <a:normAutofit lnSpcReduction="10000"/>
          </a:bodyPr>
          <a:lstStyle/>
          <a:p>
            <a:r>
              <a:rPr lang="id-ID" dirty="0" smtClean="0"/>
              <a:t>Responden terbilah ke dua kelompok 55% tidak setuju kampanye dibiayai negara &amp; 45% setuju dibiayai oleh negara. </a:t>
            </a:r>
          </a:p>
          <a:p>
            <a:pPr algn="just"/>
            <a:r>
              <a:rPr lang="id-ID" dirty="0"/>
              <a:t>Pasal 240 </a:t>
            </a:r>
            <a:r>
              <a:rPr lang="id-ID" dirty="0" smtClean="0"/>
              <a:t>RUU Pemilu tidak </a:t>
            </a:r>
            <a:r>
              <a:rPr lang="id-ID" dirty="0"/>
              <a:t>menyebutkan adanya komponen kampanye yang dibiayai oleh negara</a:t>
            </a:r>
            <a:r>
              <a:rPr lang="id-ID" dirty="0" smtClean="0"/>
              <a:t>. Tetapi UU Pilkada menyebutkan </a:t>
            </a:r>
            <a:r>
              <a:rPr lang="id-ID" dirty="0"/>
              <a:t>terdapat empat komponen kampanye yang dibiayai oleh </a:t>
            </a:r>
            <a:r>
              <a:rPr lang="id-ID" dirty="0" smtClean="0"/>
              <a:t>negara: iklan di media elektronik &amp; cetak, debat, alat peraga, &amp; distribusi alat peraga. </a:t>
            </a:r>
          </a:p>
          <a:p>
            <a:pPr algn="just"/>
            <a:r>
              <a:rPr lang="id-ID" dirty="0" smtClean="0"/>
              <a:t>Tujuan utama mengapa negara membiayai kampanye ialah untuk menciptakan ruang persaiangan yang setara </a:t>
            </a:r>
            <a:r>
              <a:rPr lang="id-ID" i="1" dirty="0" smtClean="0"/>
              <a:t>equal playing battle fields. </a:t>
            </a:r>
            <a:endParaRPr lang="id-ID" b="1" i="1" dirty="0" smtClean="0"/>
          </a:p>
          <a:p>
            <a:pPr algn="just"/>
            <a:r>
              <a:rPr lang="id-ID" b="1" dirty="0" smtClean="0"/>
              <a:t>Catatan: </a:t>
            </a:r>
            <a:r>
              <a:rPr lang="id-ID" dirty="0" smtClean="0"/>
              <a:t>bukan berarti seluruh komponen dan instrumen kampanye dibiayai oleh negara. Paling tidak dua hal yang bisa disokong oleh negara yakni iklan di media elektronik karena itu menggunakan frekuesnsi publik &amp; debat publik. </a:t>
            </a:r>
            <a:endParaRPr lang="id-ID" b="1" dirty="0" smtClean="0"/>
          </a:p>
          <a:p>
            <a:pPr algn="just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2939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</TotalTime>
  <Words>883</Words>
  <Application>Microsoft Office PowerPoint</Application>
  <PresentationFormat>Widescreen</PresentationFormat>
  <Paragraphs>60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Catatan Terhadap Hasil Survei Persepsi Publik Tentang  RUU Pemilu </vt:lpstr>
      <vt:lpstr>Skema Formulasi Kebijakan Publik dari sistem politik David Easton </vt:lpstr>
      <vt:lpstr>Desain Waktu Penyelenggaraan Pemilu </vt:lpstr>
      <vt:lpstr>Metode Pemberian Suara</vt:lpstr>
      <vt:lpstr>Jumlah Kandidat &amp; Jumlah Partai </vt:lpstr>
      <vt:lpstr>Penyelenggara Pemilu</vt:lpstr>
      <vt:lpstr>E Voting</vt:lpstr>
      <vt:lpstr>Biaya Kampanye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heroik mutaqin</dc:creator>
  <cp:lastModifiedBy>heroik mutaqin</cp:lastModifiedBy>
  <cp:revision>18</cp:revision>
  <dcterms:created xsi:type="dcterms:W3CDTF">2017-03-16T02:49:31Z</dcterms:created>
  <dcterms:modified xsi:type="dcterms:W3CDTF">2017-03-16T05:48:45Z</dcterms:modified>
</cp:coreProperties>
</file>