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6" r:id="rId4"/>
    <p:sldId id="262" r:id="rId5"/>
    <p:sldId id="264" r:id="rId6"/>
    <p:sldId id="265" r:id="rId7"/>
    <p:sldId id="270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9602" autoAdjust="0"/>
  </p:normalViewPr>
  <p:slideViewPr>
    <p:cSldViewPr snapToGrid="0" snapToObjects="1">
      <p:cViewPr varScale="1">
        <p:scale>
          <a:sx n="73" d="100"/>
          <a:sy n="73" d="100"/>
        </p:scale>
        <p:origin x="100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9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932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82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304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034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018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748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257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185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472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87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E8D1D2-56DE-6646-8D0B-F434D197845B}" type="datetimeFigureOut">
              <a:rPr lang="en-US" smtClean="0"/>
              <a:t>6/14/2016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79981-BBC6-2743-8B19-E72460A263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634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2132" y="1254954"/>
            <a:ext cx="7179735" cy="194544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 smtClean="0"/>
              <a:t>KODIFIKASI </a:t>
            </a:r>
          </a:p>
          <a:p>
            <a:pPr algn="ctr"/>
            <a:r>
              <a:rPr lang="en-US" sz="4400" b="1" dirty="0" smtClean="0"/>
              <a:t>UNDANG-UNDANG PEMILU</a:t>
            </a:r>
          </a:p>
          <a:p>
            <a:pPr algn="ctr"/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982132" y="3606801"/>
            <a:ext cx="7179735" cy="1303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Sekretariat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Bersama</a:t>
            </a:r>
            <a:r>
              <a:rPr lang="en-US" sz="3200" b="1" dirty="0" smtClean="0"/>
              <a:t> </a:t>
            </a:r>
          </a:p>
          <a:p>
            <a:pPr algn="ctr"/>
            <a:r>
              <a:rPr lang="en-US" sz="3200" dirty="0" err="1" smtClean="0"/>
              <a:t>Kodifikasi</a:t>
            </a:r>
            <a:r>
              <a:rPr lang="en-US" sz="3200" dirty="0" smtClean="0"/>
              <a:t> </a:t>
            </a:r>
            <a:r>
              <a:rPr lang="en-US" sz="3200" dirty="0" err="1" smtClean="0"/>
              <a:t>Undang-undang</a:t>
            </a:r>
            <a:r>
              <a:rPr lang="en-US" sz="3200" dirty="0" smtClean="0"/>
              <a:t> </a:t>
            </a:r>
            <a:r>
              <a:rPr lang="en-US" sz="3200" dirty="0" err="1" smtClean="0"/>
              <a:t>Pemilu</a:t>
            </a:r>
            <a:endParaRPr lang="en-US" sz="3200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0" y="3420531"/>
            <a:ext cx="9144000" cy="16934"/>
          </a:xfrm>
          <a:prstGeom prst="line">
            <a:avLst/>
          </a:prstGeom>
          <a:ln w="76200" cmpd="sng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90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52223" y="1836236"/>
            <a:ext cx="1836524" cy="19906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KAJIAN DAN SIMULASI SISTEMATIKA KODIFIKASI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52223" y="823733"/>
            <a:ext cx="1836524" cy="4976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TAHAP KE-1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3229793" y="1836236"/>
            <a:ext cx="1836524" cy="19906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KAJIAN DAN SIMULASI MATERI KODISFIKASI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229793" y="821684"/>
            <a:ext cx="1836524" cy="49767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TAHAP KE-2</a:t>
            </a:r>
            <a:endParaRPr lang="en-US" b="1" dirty="0"/>
          </a:p>
        </p:txBody>
      </p:sp>
      <p:sp>
        <p:nvSpPr>
          <p:cNvPr id="6" name="Rectangle 5"/>
          <p:cNvSpPr/>
          <p:nvPr/>
        </p:nvSpPr>
        <p:spPr>
          <a:xfrm>
            <a:off x="652223" y="1372890"/>
            <a:ext cx="1836524" cy="34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Jun-Des 2014</a:t>
            </a:r>
            <a:endParaRPr lang="en-US" sz="1400" dirty="0"/>
          </a:p>
        </p:txBody>
      </p:sp>
      <p:sp>
        <p:nvSpPr>
          <p:cNvPr id="7" name="Rectangle 6"/>
          <p:cNvSpPr/>
          <p:nvPr/>
        </p:nvSpPr>
        <p:spPr>
          <a:xfrm>
            <a:off x="3229793" y="1372890"/>
            <a:ext cx="1836524" cy="34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Jun 2015 – April 2016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652223" y="3964211"/>
            <a:ext cx="1836524" cy="36038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4 </a:t>
            </a:r>
            <a:r>
              <a:rPr lang="en-US" sz="1600" dirty="0" err="1" smtClean="0"/>
              <a:t>Organisasi</a:t>
            </a:r>
            <a:endParaRPr lang="en-US" sz="1600" dirty="0"/>
          </a:p>
        </p:txBody>
      </p:sp>
      <p:sp>
        <p:nvSpPr>
          <p:cNvPr id="9" name="Rectangle 8"/>
          <p:cNvSpPr/>
          <p:nvPr/>
        </p:nvSpPr>
        <p:spPr>
          <a:xfrm>
            <a:off x="3229793" y="3964211"/>
            <a:ext cx="1836524" cy="36038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34 </a:t>
            </a:r>
            <a:r>
              <a:rPr lang="en-US" sz="1600" dirty="0" err="1" smtClean="0"/>
              <a:t>Organisasi</a:t>
            </a:r>
            <a:endParaRPr 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652223" y="4925233"/>
            <a:ext cx="1836524" cy="12184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d</a:t>
            </a:r>
            <a:r>
              <a:rPr lang="en-US" sz="1600" dirty="0" err="1" smtClean="0"/>
              <a:t>okumen</a:t>
            </a:r>
            <a:r>
              <a:rPr lang="en-US" sz="1600" dirty="0" smtClean="0"/>
              <a:t>:</a:t>
            </a:r>
          </a:p>
          <a:p>
            <a:pPr algn="ctr"/>
            <a:r>
              <a:rPr lang="en-US" sz="1600" dirty="0" smtClean="0"/>
              <a:t>KAJIAN KODIFIKASI UNDANG-UNDANG PEMILU</a:t>
            </a:r>
            <a:endParaRPr 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3229793" y="4925233"/>
            <a:ext cx="1836524" cy="12184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/>
              <a:t>dokumen</a:t>
            </a:r>
            <a:r>
              <a:rPr lang="en-US" sz="1600" dirty="0" smtClean="0"/>
              <a:t>:</a:t>
            </a:r>
          </a:p>
          <a:p>
            <a:pPr algn="ctr"/>
            <a:r>
              <a:rPr lang="en-US" sz="1600" dirty="0" smtClean="0"/>
              <a:t>NASKAH AKADEMIK RUU PEMILU DAN RUU PEMILU</a:t>
            </a:r>
            <a:endParaRPr lang="en-US" sz="1600" dirty="0"/>
          </a:p>
        </p:txBody>
      </p:sp>
      <p:sp>
        <p:nvSpPr>
          <p:cNvPr id="13" name="Down Arrow 12"/>
          <p:cNvSpPr/>
          <p:nvPr/>
        </p:nvSpPr>
        <p:spPr>
          <a:xfrm>
            <a:off x="652223" y="4435913"/>
            <a:ext cx="1836524" cy="386125"/>
          </a:xfrm>
          <a:prstGeom prst="down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3229793" y="4435913"/>
            <a:ext cx="1836524" cy="386125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6045199" y="823733"/>
            <a:ext cx="2692400" cy="53199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 smtClean="0"/>
              <a:t>Panitia</a:t>
            </a:r>
            <a:r>
              <a:rPr lang="en-US" b="1" dirty="0" smtClean="0"/>
              <a:t> </a:t>
            </a:r>
            <a:r>
              <a:rPr lang="en-US" b="1" dirty="0" err="1" smtClean="0"/>
              <a:t>Pengarah</a:t>
            </a:r>
            <a:r>
              <a:rPr lang="en-US" b="1" dirty="0" smtClean="0"/>
              <a:t>:</a:t>
            </a:r>
          </a:p>
          <a:p>
            <a:pPr marL="342900" indent="-342900">
              <a:buAutoNum type="arabicPeriod"/>
            </a:pPr>
            <a:r>
              <a:rPr lang="en-US" dirty="0" smtClean="0"/>
              <a:t>Prof </a:t>
            </a:r>
            <a:r>
              <a:rPr lang="en-US" dirty="0" err="1" smtClean="0"/>
              <a:t>Ramlan</a:t>
            </a:r>
            <a:r>
              <a:rPr lang="en-US" dirty="0" smtClean="0"/>
              <a:t> </a:t>
            </a:r>
            <a:r>
              <a:rPr lang="en-US" dirty="0" err="1" smtClean="0"/>
              <a:t>Surbakti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Prof </a:t>
            </a:r>
            <a:r>
              <a:rPr lang="en-US" dirty="0" err="1" smtClean="0"/>
              <a:t>Syamsuddin</a:t>
            </a:r>
            <a:r>
              <a:rPr lang="en-US" dirty="0" smtClean="0"/>
              <a:t> </a:t>
            </a:r>
            <a:r>
              <a:rPr lang="en-US" dirty="0" err="1" smtClean="0"/>
              <a:t>Haris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Prof </a:t>
            </a:r>
            <a:r>
              <a:rPr lang="en-US" dirty="0" err="1" smtClean="0"/>
              <a:t>Saldi</a:t>
            </a:r>
            <a:r>
              <a:rPr lang="en-US" dirty="0" smtClean="0"/>
              <a:t> </a:t>
            </a:r>
            <a:r>
              <a:rPr lang="en-US" dirty="0" err="1" smtClean="0"/>
              <a:t>Irsa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Prof </a:t>
            </a:r>
            <a:r>
              <a:rPr lang="en-US" dirty="0" err="1" smtClean="0"/>
              <a:t>Topo</a:t>
            </a:r>
            <a:r>
              <a:rPr lang="en-US" dirty="0" smtClean="0"/>
              <a:t> </a:t>
            </a:r>
            <a:r>
              <a:rPr lang="en-US" dirty="0" err="1" smtClean="0"/>
              <a:t>Santoso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Ani</a:t>
            </a:r>
            <a:r>
              <a:rPr lang="en-US" dirty="0" smtClean="0"/>
              <a:t> </a:t>
            </a:r>
            <a:r>
              <a:rPr lang="en-US" dirty="0" err="1" smtClean="0"/>
              <a:t>Soetjipto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Sri-Budi </a:t>
            </a:r>
            <a:r>
              <a:rPr lang="en-US" dirty="0" err="1" smtClean="0"/>
              <a:t>Eko</a:t>
            </a:r>
            <a:r>
              <a:rPr lang="en-US" dirty="0" smtClean="0"/>
              <a:t> </a:t>
            </a:r>
            <a:r>
              <a:rPr lang="en-US" dirty="0" err="1" smtClean="0"/>
              <a:t>Wardhani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Nico</a:t>
            </a:r>
            <a:r>
              <a:rPr lang="en-US" dirty="0" smtClean="0"/>
              <a:t> </a:t>
            </a:r>
            <a:r>
              <a:rPr lang="en-US" dirty="0" err="1" smtClean="0"/>
              <a:t>Harjanto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Philip </a:t>
            </a:r>
            <a:r>
              <a:rPr lang="en-US" dirty="0" err="1" smtClean="0"/>
              <a:t>Vermonte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Sulistio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smtClean="0"/>
              <a:t>M </a:t>
            </a:r>
            <a:r>
              <a:rPr lang="en-US" dirty="0" err="1" smtClean="0"/>
              <a:t>Afiffudin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Kurniawan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Hepy</a:t>
            </a:r>
            <a:r>
              <a:rPr lang="en-US" dirty="0" smtClean="0"/>
              <a:t> </a:t>
            </a:r>
            <a:r>
              <a:rPr lang="en-US" dirty="0" err="1" smtClean="0"/>
              <a:t>Sebayang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Donal</a:t>
            </a:r>
            <a:r>
              <a:rPr lang="en-US" dirty="0" smtClean="0"/>
              <a:t> </a:t>
            </a:r>
            <a:r>
              <a:rPr lang="en-US" dirty="0" err="1" smtClean="0"/>
              <a:t>Fariz</a:t>
            </a:r>
            <a:endParaRPr lang="en-US" dirty="0" smtClean="0"/>
          </a:p>
          <a:p>
            <a:pPr marL="342900" indent="-342900">
              <a:buAutoNum type="arabicPeriod"/>
            </a:pPr>
            <a:r>
              <a:rPr lang="en-US" dirty="0" err="1" smtClean="0"/>
              <a:t>Anis</a:t>
            </a:r>
            <a:r>
              <a:rPr lang="en-US" dirty="0" smtClean="0"/>
              <a:t> </a:t>
            </a:r>
            <a:r>
              <a:rPr lang="en-US" dirty="0" err="1" smtClean="0"/>
              <a:t>Hidayah</a:t>
            </a:r>
            <a:endParaRPr lang="en-US" dirty="0"/>
          </a:p>
          <a:p>
            <a:endParaRPr lang="en-US" sz="1000" b="1" dirty="0" smtClean="0"/>
          </a:p>
          <a:p>
            <a:r>
              <a:rPr lang="en-US" b="1" dirty="0" err="1" smtClean="0"/>
              <a:t>Koordinator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Didik</a:t>
            </a:r>
            <a:r>
              <a:rPr lang="en-US" dirty="0" smtClean="0"/>
              <a:t> </a:t>
            </a:r>
            <a:r>
              <a:rPr lang="en-US" dirty="0" err="1" smtClean="0"/>
              <a:t>Supriyanto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Titi</a:t>
            </a:r>
            <a:r>
              <a:rPr lang="en-US" dirty="0" smtClean="0"/>
              <a:t> </a:t>
            </a:r>
            <a:r>
              <a:rPr lang="en-US" dirty="0" err="1" smtClean="0"/>
              <a:t>Anggraini</a:t>
            </a:r>
            <a:endParaRPr lang="en-US" dirty="0" smtClean="0"/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5520265" y="0"/>
            <a:ext cx="33867" cy="6858000"/>
          </a:xfrm>
          <a:prstGeom prst="line">
            <a:avLst/>
          </a:prstGeom>
          <a:ln w="76200" cmpd="sng">
            <a:solidFill>
              <a:srgbClr val="008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827867" y="491067"/>
            <a:ext cx="0" cy="6011333"/>
          </a:xfrm>
          <a:prstGeom prst="line">
            <a:avLst/>
          </a:prstGeom>
          <a:ln w="57150" cmpd="sng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20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000" y="491067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PEMILU</a:t>
            </a:r>
          </a:p>
          <a:p>
            <a:pPr algn="ctr"/>
            <a:r>
              <a:rPr lang="en-US" sz="1400" dirty="0" smtClean="0"/>
              <a:t>LEGISLATIF</a:t>
            </a:r>
            <a:endParaRPr lang="en-US" sz="1400" dirty="0"/>
          </a:p>
        </p:txBody>
      </p:sp>
      <p:sp>
        <p:nvSpPr>
          <p:cNvPr id="3" name="Rectangle 2"/>
          <p:cNvSpPr/>
          <p:nvPr/>
        </p:nvSpPr>
        <p:spPr>
          <a:xfrm>
            <a:off x="508000" y="1117601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PEMILU</a:t>
            </a:r>
          </a:p>
          <a:p>
            <a:pPr algn="ctr"/>
            <a:r>
              <a:rPr lang="en-US" sz="1400" dirty="0" smtClean="0"/>
              <a:t>PRESIDEN</a:t>
            </a:r>
            <a:endParaRPr lang="en-US" sz="1400" dirty="0"/>
          </a:p>
        </p:txBody>
      </p:sp>
      <p:sp>
        <p:nvSpPr>
          <p:cNvPr id="4" name="Rectangle 3"/>
          <p:cNvSpPr/>
          <p:nvPr/>
        </p:nvSpPr>
        <p:spPr>
          <a:xfrm>
            <a:off x="508000" y="1744136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PEMILU</a:t>
            </a:r>
          </a:p>
          <a:p>
            <a:pPr algn="ctr"/>
            <a:r>
              <a:rPr lang="en-US" sz="1400" dirty="0" smtClean="0"/>
              <a:t>KEPALA DAERAH</a:t>
            </a:r>
            <a:endParaRPr lang="en-US" sz="1400" dirty="0"/>
          </a:p>
        </p:txBody>
      </p:sp>
      <p:sp>
        <p:nvSpPr>
          <p:cNvPr id="5" name="Rectangle 4"/>
          <p:cNvSpPr/>
          <p:nvPr/>
        </p:nvSpPr>
        <p:spPr>
          <a:xfrm>
            <a:off x="508000" y="4571998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UU No 42/2008</a:t>
            </a:r>
          </a:p>
        </p:txBody>
      </p:sp>
      <p:sp>
        <p:nvSpPr>
          <p:cNvPr id="6" name="Rectangle 5"/>
          <p:cNvSpPr/>
          <p:nvPr/>
        </p:nvSpPr>
        <p:spPr>
          <a:xfrm>
            <a:off x="508000" y="5198532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UU No 01/2015</a:t>
            </a:r>
          </a:p>
          <a:p>
            <a:pPr algn="ctr"/>
            <a:r>
              <a:rPr lang="en-US" sz="1400" dirty="0" smtClean="0"/>
              <a:t>UU No 08/2015</a:t>
            </a:r>
          </a:p>
        </p:txBody>
      </p:sp>
      <p:sp>
        <p:nvSpPr>
          <p:cNvPr id="7" name="Rectangle 6"/>
          <p:cNvSpPr/>
          <p:nvPr/>
        </p:nvSpPr>
        <p:spPr>
          <a:xfrm>
            <a:off x="508000" y="5825067"/>
            <a:ext cx="14901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UU No 15/2011</a:t>
            </a:r>
          </a:p>
        </p:txBody>
      </p:sp>
      <p:sp>
        <p:nvSpPr>
          <p:cNvPr id="8" name="Rectangle 7"/>
          <p:cNvSpPr/>
          <p:nvPr/>
        </p:nvSpPr>
        <p:spPr>
          <a:xfrm>
            <a:off x="508000" y="3962399"/>
            <a:ext cx="1490133" cy="54186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UU No 08/2012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29466" y="3962398"/>
            <a:ext cx="1964267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Tumpang</a:t>
            </a:r>
            <a:r>
              <a:rPr lang="en-US" sz="1400" dirty="0" smtClean="0"/>
              <a:t> </a:t>
            </a:r>
            <a:r>
              <a:rPr lang="en-US" sz="1400" dirty="0" err="1" smtClean="0"/>
              <a:t>tindih</a:t>
            </a:r>
            <a:r>
              <a:rPr lang="en-US" sz="1400" dirty="0" smtClean="0"/>
              <a:t> </a:t>
            </a:r>
          </a:p>
          <a:p>
            <a:pPr algn="ctr"/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kontradiksi</a:t>
            </a:r>
            <a:r>
              <a:rPr lang="en-US" sz="1400" dirty="0" smtClean="0"/>
              <a:t>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29466" y="4571998"/>
            <a:ext cx="1964267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 </a:t>
            </a:r>
            <a:r>
              <a:rPr lang="en-US" sz="1400" dirty="0" err="1" smtClean="0"/>
              <a:t>Pengulangan</a:t>
            </a:r>
            <a:r>
              <a:rPr lang="en-US" sz="1400" dirty="0" smtClean="0"/>
              <a:t> </a:t>
            </a:r>
          </a:p>
          <a:p>
            <a:pPr algn="ctr"/>
            <a:r>
              <a:rPr lang="en-US" sz="1400" dirty="0" err="1" smtClean="0"/>
              <a:t>atau</a:t>
            </a:r>
            <a:r>
              <a:rPr lang="en-US" sz="1400" dirty="0" smtClean="0"/>
              <a:t> </a:t>
            </a:r>
            <a:r>
              <a:rPr lang="en-US" sz="1400" dirty="0" err="1" smtClean="0"/>
              <a:t>duplikasi</a:t>
            </a:r>
            <a:endParaRPr lang="en-US" sz="1400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2946400" y="5198531"/>
            <a:ext cx="1947333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 </a:t>
            </a:r>
            <a:r>
              <a:rPr lang="en-US" sz="1400" dirty="0" err="1" smtClean="0"/>
              <a:t>Standar</a:t>
            </a:r>
            <a:r>
              <a:rPr lang="en-US" sz="1400" dirty="0" smtClean="0"/>
              <a:t> </a:t>
            </a:r>
            <a:r>
              <a:rPr lang="en-US" sz="1400" dirty="0" err="1" smtClean="0"/>
              <a:t>beda</a:t>
            </a:r>
            <a:r>
              <a:rPr lang="en-US" sz="1400" dirty="0" smtClean="0"/>
              <a:t> </a:t>
            </a:r>
            <a:r>
              <a:rPr lang="en-US" sz="1400" dirty="0" err="1" smtClean="0"/>
              <a:t>atas</a:t>
            </a:r>
            <a:r>
              <a:rPr lang="en-US" sz="1400" dirty="0" smtClean="0"/>
              <a:t> </a:t>
            </a:r>
          </a:p>
          <a:p>
            <a:pPr algn="ctr"/>
            <a:r>
              <a:rPr lang="en-US" sz="1400" dirty="0" err="1" smtClean="0"/>
              <a:t>isu</a:t>
            </a:r>
            <a:r>
              <a:rPr lang="en-US" sz="1400" dirty="0" smtClean="0"/>
              <a:t> yang </a:t>
            </a:r>
            <a:r>
              <a:rPr lang="en-US" sz="1400" dirty="0" err="1" smtClean="0"/>
              <a:t>sama</a:t>
            </a:r>
            <a:endParaRPr lang="en-US" sz="1400" dirty="0" smtClean="0"/>
          </a:p>
        </p:txBody>
      </p:sp>
      <p:sp>
        <p:nvSpPr>
          <p:cNvPr id="16" name="Rectangle 15"/>
          <p:cNvSpPr/>
          <p:nvPr/>
        </p:nvSpPr>
        <p:spPr>
          <a:xfrm>
            <a:off x="2929467" y="5825067"/>
            <a:ext cx="1964266" cy="541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Tidak</a:t>
            </a:r>
            <a:r>
              <a:rPr lang="en-US" sz="1400" dirty="0" smtClean="0"/>
              <a:t> </a:t>
            </a:r>
            <a:r>
              <a:rPr lang="en-US" sz="1400" dirty="0" err="1" smtClean="0"/>
              <a:t>koheren</a:t>
            </a:r>
            <a:r>
              <a:rPr lang="en-US" sz="1400" dirty="0" smtClean="0"/>
              <a:t> </a:t>
            </a:r>
            <a:r>
              <a:rPr lang="en-US" sz="1400" dirty="0" err="1" smtClean="0"/>
              <a:t>dlm</a:t>
            </a:r>
            <a:r>
              <a:rPr lang="en-US" sz="1400" dirty="0" smtClean="0"/>
              <a:t> </a:t>
            </a:r>
            <a:r>
              <a:rPr lang="en-US" sz="1400" dirty="0" err="1" smtClean="0"/>
              <a:t>mengatur</a:t>
            </a:r>
            <a:r>
              <a:rPr lang="en-US" sz="1400" dirty="0" smtClean="0"/>
              <a:t>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2133600" y="3962399"/>
            <a:ext cx="677333" cy="2404534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745064" y="2489200"/>
            <a:ext cx="0" cy="1286933"/>
          </a:xfrm>
          <a:prstGeom prst="straightConnector1">
            <a:avLst/>
          </a:prstGeom>
          <a:ln w="76200" cmpd="sng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1253063" y="2506133"/>
            <a:ext cx="0" cy="1270000"/>
          </a:xfrm>
          <a:prstGeom prst="straightConnector1">
            <a:avLst/>
          </a:prstGeom>
          <a:ln w="76200" cmpd="sng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V="1">
            <a:off x="1761064" y="2506133"/>
            <a:ext cx="0" cy="1270000"/>
          </a:xfrm>
          <a:prstGeom prst="straightConnector1">
            <a:avLst/>
          </a:prstGeom>
          <a:ln w="76200" cmpd="sng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345196" y="3968745"/>
            <a:ext cx="2138404" cy="53551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Azas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Prinsip</a:t>
            </a:r>
            <a:r>
              <a:rPr lang="en-US" sz="1400" dirty="0" smtClean="0"/>
              <a:t> </a:t>
            </a:r>
            <a:r>
              <a:rPr lang="en-US" sz="1400" dirty="0" err="1" smtClean="0"/>
              <a:t>Penyelenggaraan</a:t>
            </a:r>
            <a:r>
              <a:rPr lang="en-US" sz="1400" dirty="0" smtClean="0"/>
              <a:t> </a:t>
            </a:r>
            <a:r>
              <a:rPr lang="en-US" sz="1400" dirty="0" err="1" smtClean="0"/>
              <a:t>Sama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6345196" y="4571998"/>
            <a:ext cx="2138404" cy="53552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Aktor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Tahapan</a:t>
            </a:r>
            <a:r>
              <a:rPr lang="en-US" sz="1400" dirty="0" smtClean="0"/>
              <a:t> </a:t>
            </a:r>
            <a:r>
              <a:rPr lang="en-US" sz="1400" dirty="0" err="1" smtClean="0"/>
              <a:t>Pelaksanaan</a:t>
            </a:r>
            <a:r>
              <a:rPr lang="en-US" sz="1400" dirty="0" smtClean="0"/>
              <a:t> </a:t>
            </a:r>
            <a:r>
              <a:rPr lang="en-US" sz="1400" dirty="0" err="1" smtClean="0"/>
              <a:t>Sama</a:t>
            </a:r>
            <a:endParaRPr lang="en-US" sz="1400" dirty="0"/>
          </a:p>
        </p:txBody>
      </p:sp>
      <p:sp>
        <p:nvSpPr>
          <p:cNvPr id="28" name="Rectangle 27"/>
          <p:cNvSpPr/>
          <p:nvPr/>
        </p:nvSpPr>
        <p:spPr>
          <a:xfrm>
            <a:off x="6345196" y="5198532"/>
            <a:ext cx="2138404" cy="5502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Model </a:t>
            </a:r>
            <a:r>
              <a:rPr lang="en-US" sz="1400" dirty="0" err="1" smtClean="0"/>
              <a:t>Penegakan</a:t>
            </a:r>
            <a:r>
              <a:rPr lang="en-US" sz="1400" dirty="0" smtClean="0"/>
              <a:t> </a:t>
            </a:r>
          </a:p>
          <a:p>
            <a:pPr algn="ctr"/>
            <a:r>
              <a:rPr lang="en-US" sz="1400" dirty="0" err="1" smtClean="0"/>
              <a:t>Hukum</a:t>
            </a:r>
            <a:r>
              <a:rPr lang="en-US" sz="1400" dirty="0" smtClean="0"/>
              <a:t>  </a:t>
            </a:r>
            <a:r>
              <a:rPr lang="en-US" sz="1400" dirty="0" err="1" smtClean="0"/>
              <a:t>Sama</a:t>
            </a:r>
            <a:endParaRPr lang="en-US" sz="1400" dirty="0"/>
          </a:p>
        </p:txBody>
      </p:sp>
      <p:sp>
        <p:nvSpPr>
          <p:cNvPr id="29" name="Rectangle 28"/>
          <p:cNvSpPr/>
          <p:nvPr/>
        </p:nvSpPr>
        <p:spPr>
          <a:xfrm>
            <a:off x="6345196" y="5832551"/>
            <a:ext cx="2138404" cy="5343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Tujuan</a:t>
            </a:r>
            <a:r>
              <a:rPr lang="en-US" sz="1400" dirty="0" smtClean="0"/>
              <a:t> &amp; </a:t>
            </a:r>
            <a:r>
              <a:rPr lang="en-US" sz="1400" dirty="0" err="1" smtClean="0"/>
              <a:t>Sistem</a:t>
            </a:r>
            <a:r>
              <a:rPr lang="en-US" sz="1400" dirty="0" smtClean="0"/>
              <a:t> </a:t>
            </a:r>
            <a:r>
              <a:rPr lang="en-US" sz="1400" dirty="0" err="1" smtClean="0"/>
              <a:t>Berbeda</a:t>
            </a:r>
            <a:r>
              <a:rPr lang="en-US" sz="1400" dirty="0" smtClean="0"/>
              <a:t> </a:t>
            </a:r>
            <a:r>
              <a:rPr lang="en-US" sz="1400" dirty="0" err="1" smtClean="0"/>
              <a:t>Shg</a:t>
            </a:r>
            <a:r>
              <a:rPr lang="en-US" sz="1400" dirty="0" smtClean="0"/>
              <a:t> </a:t>
            </a:r>
            <a:r>
              <a:rPr lang="en-US" sz="1400" dirty="0" err="1" smtClean="0"/>
              <a:t>Perlu</a:t>
            </a:r>
            <a:r>
              <a:rPr lang="en-US" sz="1400" dirty="0" smtClean="0"/>
              <a:t> </a:t>
            </a:r>
            <a:r>
              <a:rPr lang="en-US" sz="1400" dirty="0" err="1" smtClean="0"/>
              <a:t>Dikoherenkan</a:t>
            </a:r>
            <a:endParaRPr lang="en-US" sz="1400" dirty="0"/>
          </a:p>
        </p:txBody>
      </p:sp>
      <p:sp>
        <p:nvSpPr>
          <p:cNvPr id="30" name="Plus 29"/>
          <p:cNvSpPr/>
          <p:nvPr/>
        </p:nvSpPr>
        <p:spPr>
          <a:xfrm>
            <a:off x="4893733" y="4491585"/>
            <a:ext cx="1451463" cy="1413891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2929466" y="1117601"/>
            <a:ext cx="5554134" cy="116840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KODIFIKASI </a:t>
            </a:r>
          </a:p>
          <a:p>
            <a:pPr algn="ctr"/>
            <a:r>
              <a:rPr lang="en-US" sz="2400" dirty="0" smtClean="0"/>
              <a:t>UNDANG-UNDANG PEMILU</a:t>
            </a:r>
            <a:endParaRPr lang="en-US" sz="2400" dirty="0"/>
          </a:p>
        </p:txBody>
      </p:sp>
      <p:sp>
        <p:nvSpPr>
          <p:cNvPr id="32" name="Up Arrow 31"/>
          <p:cNvSpPr/>
          <p:nvPr/>
        </p:nvSpPr>
        <p:spPr>
          <a:xfrm>
            <a:off x="2929466" y="2489200"/>
            <a:ext cx="5554134" cy="1286933"/>
          </a:xfrm>
          <a:prstGeom prst="up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2946400" y="491067"/>
            <a:ext cx="5537200" cy="54186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(1) </a:t>
            </a:r>
            <a:r>
              <a:rPr lang="en-US" sz="1400" dirty="0" err="1" smtClean="0"/>
              <a:t>Koheren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komprehensif</a:t>
            </a:r>
            <a:r>
              <a:rPr lang="en-US" sz="1400" dirty="0" smtClean="0"/>
              <a:t>, (2) </a:t>
            </a:r>
            <a:r>
              <a:rPr lang="en-US" sz="1400" dirty="0" err="1" smtClean="0"/>
              <a:t>Berdaya</a:t>
            </a:r>
            <a:r>
              <a:rPr lang="en-US" sz="1400" dirty="0" smtClean="0"/>
              <a:t> </a:t>
            </a:r>
            <a:r>
              <a:rPr lang="en-US" sz="1400" dirty="0" err="1" smtClean="0"/>
              <a:t>jangkau</a:t>
            </a:r>
            <a:r>
              <a:rPr lang="en-US" sz="1400" dirty="0" smtClean="0"/>
              <a:t> </a:t>
            </a:r>
            <a:r>
              <a:rPr lang="en-US" sz="1400" dirty="0" err="1" smtClean="0"/>
              <a:t>panjang</a:t>
            </a:r>
            <a:r>
              <a:rPr lang="en-US" sz="1400" dirty="0" smtClean="0"/>
              <a:t>, </a:t>
            </a:r>
          </a:p>
          <a:p>
            <a:pPr algn="ctr"/>
            <a:r>
              <a:rPr lang="en-US" sz="1400" dirty="0" smtClean="0"/>
              <a:t>(3) </a:t>
            </a:r>
            <a:r>
              <a:rPr lang="en-US" sz="1400" dirty="0" err="1" smtClean="0"/>
              <a:t>Mudah</a:t>
            </a:r>
            <a:r>
              <a:rPr lang="en-US" sz="1400" dirty="0" smtClean="0"/>
              <a:t> </a:t>
            </a:r>
            <a:r>
              <a:rPr lang="en-US" sz="1400" dirty="0" err="1" smtClean="0"/>
              <a:t>dipahami</a:t>
            </a:r>
            <a:r>
              <a:rPr lang="en-US" sz="1400" dirty="0" smtClean="0"/>
              <a:t> </a:t>
            </a:r>
            <a:r>
              <a:rPr lang="en-US" sz="1400" dirty="0" err="1" smtClean="0"/>
              <a:t>dan</a:t>
            </a:r>
            <a:r>
              <a:rPr lang="en-US" sz="1400" dirty="0" smtClean="0"/>
              <a:t> </a:t>
            </a:r>
            <a:r>
              <a:rPr lang="en-US" sz="1400" dirty="0" err="1" smtClean="0"/>
              <a:t>diterapkan</a:t>
            </a:r>
            <a:r>
              <a:rPr lang="en-US" sz="1400" dirty="0" smtClean="0"/>
              <a:t>, (4) </a:t>
            </a:r>
            <a:r>
              <a:rPr lang="en-US" sz="1400" dirty="0" err="1" smtClean="0"/>
              <a:t>Efektif</a:t>
            </a:r>
            <a:r>
              <a:rPr lang="en-US" sz="1400" dirty="0" smtClean="0"/>
              <a:t> </a:t>
            </a:r>
            <a:r>
              <a:rPr lang="en-US" sz="1400" dirty="0" err="1" smtClean="0"/>
              <a:t>utk</a:t>
            </a:r>
            <a:r>
              <a:rPr lang="en-US" sz="1400" dirty="0" smtClean="0"/>
              <a:t> </a:t>
            </a:r>
            <a:r>
              <a:rPr lang="en-US" sz="1400" dirty="0" err="1" smtClean="0"/>
              <a:t>pendidikan</a:t>
            </a:r>
            <a:r>
              <a:rPr lang="en-US" sz="1400" dirty="0" smtClean="0"/>
              <a:t> </a:t>
            </a:r>
            <a:r>
              <a:rPr lang="en-US" sz="1400" dirty="0" err="1" smtClean="0"/>
              <a:t>politik</a:t>
            </a:r>
            <a:r>
              <a:rPr lang="en-US" sz="1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359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2754" y="1312973"/>
            <a:ext cx="2853913" cy="93784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 smtClean="0"/>
              <a:t>Judul</a:t>
            </a:r>
            <a:endParaRPr lang="en-US" sz="1600" dirty="0" smtClean="0"/>
          </a:p>
          <a:p>
            <a:r>
              <a:rPr lang="en-US" sz="1600" dirty="0" smtClean="0"/>
              <a:t>Kata </a:t>
            </a:r>
            <a:r>
              <a:rPr lang="en-US" sz="1600" dirty="0" err="1" smtClean="0"/>
              <a:t>Pengantar</a:t>
            </a:r>
            <a:endParaRPr lang="en-US" sz="1600" dirty="0" smtClean="0"/>
          </a:p>
          <a:p>
            <a:r>
              <a:rPr lang="en-US" sz="1600" dirty="0" err="1" smtClean="0"/>
              <a:t>Daftar</a:t>
            </a:r>
            <a:r>
              <a:rPr lang="en-US" sz="1600" dirty="0" smtClean="0"/>
              <a:t> Isi</a:t>
            </a:r>
          </a:p>
        </p:txBody>
      </p:sp>
      <p:sp>
        <p:nvSpPr>
          <p:cNvPr id="3" name="Rectangle 2"/>
          <p:cNvSpPr/>
          <p:nvPr/>
        </p:nvSpPr>
        <p:spPr>
          <a:xfrm>
            <a:off x="532754" y="2334181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I PENDAHULUAN</a:t>
            </a:r>
            <a:endParaRPr lang="en-US" sz="1600" dirty="0"/>
          </a:p>
        </p:txBody>
      </p:sp>
      <p:sp>
        <p:nvSpPr>
          <p:cNvPr id="4" name="Rectangle 3"/>
          <p:cNvSpPr/>
          <p:nvPr/>
        </p:nvSpPr>
        <p:spPr>
          <a:xfrm>
            <a:off x="532754" y="2990027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II KAJIAN TEORITIS DAN PRAKTIK EMPIRIS</a:t>
            </a:r>
            <a:endParaRPr lang="en-US" sz="1600" dirty="0"/>
          </a:p>
        </p:txBody>
      </p:sp>
      <p:sp>
        <p:nvSpPr>
          <p:cNvPr id="5" name="Rectangle 4"/>
          <p:cNvSpPr/>
          <p:nvPr/>
        </p:nvSpPr>
        <p:spPr>
          <a:xfrm>
            <a:off x="532754" y="3678432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III EVALUASI DAN ANALISIS UNDANG-UNDANG TERKAIT</a:t>
            </a:r>
            <a:endParaRPr lang="en-US" sz="1600" dirty="0"/>
          </a:p>
        </p:txBody>
      </p:sp>
      <p:sp>
        <p:nvSpPr>
          <p:cNvPr id="6" name="Rectangle 5"/>
          <p:cNvSpPr/>
          <p:nvPr/>
        </p:nvSpPr>
        <p:spPr>
          <a:xfrm>
            <a:off x="532754" y="4374653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IV LANDASAN FILOSOFIS, SOSIOLOGIS, DAN YURIDIS</a:t>
            </a:r>
            <a:endParaRPr lang="en-US" sz="1600" dirty="0"/>
          </a:p>
        </p:txBody>
      </p:sp>
      <p:sp>
        <p:nvSpPr>
          <p:cNvPr id="7" name="Rectangle 6"/>
          <p:cNvSpPr/>
          <p:nvPr/>
        </p:nvSpPr>
        <p:spPr>
          <a:xfrm>
            <a:off x="532754" y="5074133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V ARAH, JANGKAUAN, DAN RUANG LINGKUP</a:t>
            </a:r>
            <a:endParaRPr lang="en-US" sz="1600" dirty="0"/>
          </a:p>
        </p:txBody>
      </p:sp>
      <p:sp>
        <p:nvSpPr>
          <p:cNvPr id="8" name="Rectangle 7"/>
          <p:cNvSpPr/>
          <p:nvPr/>
        </p:nvSpPr>
        <p:spPr>
          <a:xfrm>
            <a:off x="532754" y="5754074"/>
            <a:ext cx="2853913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BAB VI PENUTUP</a:t>
            </a:r>
            <a:endParaRPr lang="en-US" sz="16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3843877" y="0"/>
            <a:ext cx="0" cy="6858000"/>
          </a:xfrm>
          <a:prstGeom prst="line">
            <a:avLst/>
          </a:prstGeom>
          <a:ln w="762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32754" y="389467"/>
            <a:ext cx="2853913" cy="745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/>
              <a:t>NASKAH AKADEMIK</a:t>
            </a:r>
            <a:endParaRPr lang="en-US" sz="2400" b="1" dirty="0"/>
          </a:p>
        </p:txBody>
      </p:sp>
      <p:sp>
        <p:nvSpPr>
          <p:cNvPr id="13" name="Rectangle 12"/>
          <p:cNvSpPr/>
          <p:nvPr/>
        </p:nvSpPr>
        <p:spPr>
          <a:xfrm>
            <a:off x="4275021" y="389467"/>
            <a:ext cx="4377912" cy="74505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/>
              <a:t>RUU PEMILU</a:t>
            </a:r>
            <a:endParaRPr lang="en-US" sz="2400" b="1" dirty="0"/>
          </a:p>
        </p:txBody>
      </p:sp>
      <p:sp>
        <p:nvSpPr>
          <p:cNvPr id="14" name="Rectangle 13"/>
          <p:cNvSpPr/>
          <p:nvPr/>
        </p:nvSpPr>
        <p:spPr>
          <a:xfrm>
            <a:off x="4275021" y="1296040"/>
            <a:ext cx="1296046" cy="60569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KESATU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75020" y="1963602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</a:t>
            </a:r>
          </a:p>
          <a:p>
            <a:r>
              <a:rPr lang="en-US" sz="1600" dirty="0" smtClean="0"/>
              <a:t>KEDUA</a:t>
            </a:r>
            <a:endParaRPr lang="en-US" sz="1600" dirty="0"/>
          </a:p>
        </p:txBody>
      </p:sp>
      <p:sp>
        <p:nvSpPr>
          <p:cNvPr id="16" name="Rectangle 15"/>
          <p:cNvSpPr/>
          <p:nvPr/>
        </p:nvSpPr>
        <p:spPr>
          <a:xfrm>
            <a:off x="4275020" y="2619448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 BUKU KETIGA</a:t>
            </a:r>
            <a:endParaRPr lang="en-US" sz="1600" dirty="0"/>
          </a:p>
        </p:txBody>
      </p:sp>
      <p:sp>
        <p:nvSpPr>
          <p:cNvPr id="17" name="Rectangle 16"/>
          <p:cNvSpPr/>
          <p:nvPr/>
        </p:nvSpPr>
        <p:spPr>
          <a:xfrm>
            <a:off x="4275020" y="3307853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 BUKE KEEMPAT</a:t>
            </a:r>
            <a:endParaRPr lang="en-US" sz="1600" dirty="0"/>
          </a:p>
        </p:txBody>
      </p:sp>
      <p:sp>
        <p:nvSpPr>
          <p:cNvPr id="18" name="Rectangle 17"/>
          <p:cNvSpPr/>
          <p:nvPr/>
        </p:nvSpPr>
        <p:spPr>
          <a:xfrm>
            <a:off x="4275020" y="3987141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KELIMA</a:t>
            </a:r>
            <a:endParaRPr lang="en-US" sz="1600" dirty="0"/>
          </a:p>
        </p:txBody>
      </p:sp>
      <p:sp>
        <p:nvSpPr>
          <p:cNvPr id="19" name="Rectangle 18"/>
          <p:cNvSpPr/>
          <p:nvPr/>
        </p:nvSpPr>
        <p:spPr>
          <a:xfrm>
            <a:off x="4275020" y="4669688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KEENAM</a:t>
            </a:r>
            <a:endParaRPr lang="en-US" sz="1600" dirty="0"/>
          </a:p>
        </p:txBody>
      </p:sp>
      <p:sp>
        <p:nvSpPr>
          <p:cNvPr id="20" name="Rectangle 19"/>
          <p:cNvSpPr/>
          <p:nvPr/>
        </p:nvSpPr>
        <p:spPr>
          <a:xfrm>
            <a:off x="4275020" y="5349629"/>
            <a:ext cx="1296047" cy="60569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KETUJUH</a:t>
            </a:r>
            <a:endParaRPr lang="en-US" sz="1600" dirty="0"/>
          </a:p>
        </p:txBody>
      </p:sp>
      <p:sp>
        <p:nvSpPr>
          <p:cNvPr id="21" name="Rectangle 20"/>
          <p:cNvSpPr/>
          <p:nvPr/>
        </p:nvSpPr>
        <p:spPr>
          <a:xfrm>
            <a:off x="4275021" y="6030217"/>
            <a:ext cx="1296046" cy="60569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smtClean="0"/>
              <a:t>BUKU KEDELAPAN</a:t>
            </a:r>
            <a:endParaRPr lang="en-US" sz="1600" dirty="0"/>
          </a:p>
        </p:txBody>
      </p:sp>
      <p:sp>
        <p:nvSpPr>
          <p:cNvPr id="22" name="Rectangle 21"/>
          <p:cNvSpPr/>
          <p:nvPr/>
        </p:nvSpPr>
        <p:spPr>
          <a:xfrm>
            <a:off x="5723467" y="1296040"/>
            <a:ext cx="2929466" cy="605693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err="1" smtClean="0"/>
              <a:t>Pengertian</a:t>
            </a:r>
            <a:r>
              <a:rPr lang="en-US" sz="1600" dirty="0" smtClean="0"/>
              <a:t>, </a:t>
            </a:r>
            <a:r>
              <a:rPr lang="en-US" sz="1600" dirty="0" err="1" smtClean="0"/>
              <a:t>Asas</a:t>
            </a:r>
            <a:r>
              <a:rPr lang="en-US" sz="1600" dirty="0" smtClean="0"/>
              <a:t> </a:t>
            </a:r>
            <a:r>
              <a:rPr lang="en-US" sz="1600" dirty="0" err="1" smtClean="0"/>
              <a:t>Tujuan</a:t>
            </a:r>
            <a:r>
              <a:rPr lang="en-US" sz="1600" dirty="0" smtClean="0"/>
              <a:t>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Prinsip</a:t>
            </a:r>
            <a:r>
              <a:rPr lang="en-US" sz="1600" dirty="0" smtClean="0"/>
              <a:t> </a:t>
            </a:r>
            <a:r>
              <a:rPr lang="en-US" sz="1600" dirty="0" err="1" smtClean="0"/>
              <a:t>Penyelenggaraan</a:t>
            </a:r>
            <a:r>
              <a:rPr lang="en-US" sz="1600" dirty="0" smtClean="0"/>
              <a:t>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723467" y="1963602"/>
            <a:ext cx="2929466" cy="60569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err="1" smtClean="0"/>
              <a:t>Penyelenggara</a:t>
            </a:r>
            <a:r>
              <a:rPr lang="en-US" sz="1600" dirty="0" smtClean="0"/>
              <a:t>, </a:t>
            </a:r>
            <a:r>
              <a:rPr lang="en-US" sz="1600" dirty="0" err="1" smtClean="0"/>
              <a:t>Pemilih</a:t>
            </a:r>
            <a:r>
              <a:rPr lang="en-US" sz="1600" dirty="0" smtClean="0"/>
              <a:t>, </a:t>
            </a:r>
          </a:p>
          <a:p>
            <a:r>
              <a:rPr lang="en-US" sz="1600" dirty="0" err="1" smtClean="0"/>
              <a:t>Peserta</a:t>
            </a:r>
            <a:r>
              <a:rPr lang="en-US" sz="1600" dirty="0" smtClean="0"/>
              <a:t>,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Calon</a:t>
            </a:r>
            <a:r>
              <a:rPr lang="en-US" sz="1600" dirty="0" smtClean="0"/>
              <a:t>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723467" y="2619448"/>
            <a:ext cx="2929466" cy="60569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err="1" smtClean="0"/>
              <a:t>Sistem</a:t>
            </a:r>
            <a:r>
              <a:rPr lang="en-US" sz="1600" dirty="0" smtClean="0"/>
              <a:t> </a:t>
            </a:r>
            <a:r>
              <a:rPr lang="en-US" sz="1600" dirty="0" err="1" smtClean="0"/>
              <a:t>Pemilu</a:t>
            </a:r>
            <a:r>
              <a:rPr lang="en-US" sz="1600" dirty="0" smtClean="0"/>
              <a:t> </a:t>
            </a:r>
            <a:r>
              <a:rPr lang="en-US" sz="1600" dirty="0" err="1" smtClean="0"/>
              <a:t>Nasional</a:t>
            </a:r>
            <a:r>
              <a:rPr lang="en-US" sz="1600" dirty="0" smtClean="0"/>
              <a:t>, </a:t>
            </a:r>
          </a:p>
          <a:p>
            <a:r>
              <a:rPr lang="en-US" sz="1600" dirty="0" err="1" smtClean="0"/>
              <a:t>Sistem</a:t>
            </a:r>
            <a:r>
              <a:rPr lang="en-US" sz="1600" dirty="0" smtClean="0"/>
              <a:t> </a:t>
            </a:r>
            <a:r>
              <a:rPr lang="en-US" sz="1600" dirty="0" err="1" smtClean="0"/>
              <a:t>Pemilu</a:t>
            </a:r>
            <a:r>
              <a:rPr lang="en-US" sz="1600" dirty="0" smtClean="0"/>
              <a:t> Daerah.</a:t>
            </a:r>
            <a:endParaRPr lang="en-US" sz="1600" dirty="0"/>
          </a:p>
        </p:txBody>
      </p:sp>
      <p:sp>
        <p:nvSpPr>
          <p:cNvPr id="25" name="Rectangle 24"/>
          <p:cNvSpPr/>
          <p:nvPr/>
        </p:nvSpPr>
        <p:spPr>
          <a:xfrm>
            <a:off x="5723467" y="3307853"/>
            <a:ext cx="2929466" cy="6792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050" dirty="0" err="1" smtClean="0"/>
              <a:t>Penetapan</a:t>
            </a:r>
            <a:r>
              <a:rPr lang="en-US" sz="1050" dirty="0" smtClean="0"/>
              <a:t> Daerah </a:t>
            </a:r>
            <a:r>
              <a:rPr lang="en-US" sz="1050" dirty="0" err="1" smtClean="0"/>
              <a:t>Pemilihan</a:t>
            </a:r>
            <a:r>
              <a:rPr lang="en-US" sz="1050" dirty="0" smtClean="0"/>
              <a:t>, </a:t>
            </a:r>
            <a:r>
              <a:rPr lang="en-US" sz="1050" dirty="0" err="1" smtClean="0"/>
              <a:t>Pendaftaran</a:t>
            </a:r>
            <a:r>
              <a:rPr lang="en-US" sz="1050" dirty="0" smtClean="0"/>
              <a:t> </a:t>
            </a:r>
            <a:r>
              <a:rPr lang="en-US" sz="1050" dirty="0" err="1" smtClean="0"/>
              <a:t>Partai</a:t>
            </a:r>
            <a:r>
              <a:rPr lang="en-US" sz="1050" dirty="0" smtClean="0"/>
              <a:t> </a:t>
            </a:r>
            <a:r>
              <a:rPr lang="en-US" sz="1050" dirty="0" err="1" smtClean="0"/>
              <a:t>Politik</a:t>
            </a:r>
            <a:r>
              <a:rPr lang="en-US" sz="1050" dirty="0" smtClean="0"/>
              <a:t> </a:t>
            </a:r>
            <a:r>
              <a:rPr lang="en-US" sz="1050" dirty="0" err="1" smtClean="0"/>
              <a:t>Peserta</a:t>
            </a:r>
            <a:r>
              <a:rPr lang="en-US" sz="1050" dirty="0" smtClean="0"/>
              <a:t> </a:t>
            </a:r>
            <a:r>
              <a:rPr lang="en-US" sz="1050" dirty="0" err="1" smtClean="0"/>
              <a:t>Pemilu</a:t>
            </a:r>
            <a:r>
              <a:rPr lang="en-US" sz="1050" dirty="0" smtClean="0"/>
              <a:t>, </a:t>
            </a:r>
            <a:r>
              <a:rPr lang="en-US" sz="1050" dirty="0" err="1" smtClean="0"/>
              <a:t>Pendaftaran</a:t>
            </a:r>
            <a:r>
              <a:rPr lang="en-US" sz="1050" dirty="0" smtClean="0"/>
              <a:t> </a:t>
            </a:r>
            <a:r>
              <a:rPr lang="en-US" sz="1050" dirty="0" err="1" smtClean="0"/>
              <a:t>Calon</a:t>
            </a:r>
            <a:r>
              <a:rPr lang="en-US" sz="1050" dirty="0" smtClean="0"/>
              <a:t>, </a:t>
            </a:r>
            <a:r>
              <a:rPr lang="en-US" sz="1050" dirty="0" err="1" smtClean="0"/>
              <a:t>Kampanye</a:t>
            </a:r>
            <a:r>
              <a:rPr lang="en-US" sz="1050" dirty="0" smtClean="0"/>
              <a:t>, </a:t>
            </a:r>
            <a:r>
              <a:rPr lang="en-US" sz="1050" dirty="0" err="1" smtClean="0"/>
              <a:t>Pemungutan</a:t>
            </a:r>
            <a:r>
              <a:rPr lang="en-US" sz="1050" dirty="0" smtClean="0"/>
              <a:t>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Penghitungan</a:t>
            </a:r>
            <a:r>
              <a:rPr lang="en-US" sz="1050" dirty="0" smtClean="0"/>
              <a:t> </a:t>
            </a:r>
            <a:r>
              <a:rPr lang="en-US" sz="1050" dirty="0" err="1" smtClean="0"/>
              <a:t>Suara</a:t>
            </a:r>
            <a:r>
              <a:rPr lang="en-US" sz="1050" dirty="0" smtClean="0"/>
              <a:t>, </a:t>
            </a:r>
            <a:r>
              <a:rPr lang="en-US" sz="1050" dirty="0" err="1" smtClean="0"/>
              <a:t>Penetapan</a:t>
            </a:r>
            <a:r>
              <a:rPr lang="en-US" sz="1050" dirty="0" smtClean="0"/>
              <a:t> </a:t>
            </a:r>
            <a:r>
              <a:rPr lang="en-US" sz="1050" dirty="0" err="1" smtClean="0"/>
              <a:t>Hasil</a:t>
            </a:r>
            <a:r>
              <a:rPr lang="en-US" sz="1050" dirty="0" smtClean="0"/>
              <a:t>, </a:t>
            </a:r>
            <a:r>
              <a:rPr lang="en-US" sz="1050" dirty="0" err="1" smtClean="0"/>
              <a:t>Pelantikan</a:t>
            </a:r>
            <a:r>
              <a:rPr lang="en-US" sz="1050" dirty="0" smtClean="0"/>
              <a:t>, </a:t>
            </a:r>
            <a:r>
              <a:rPr lang="en-US" sz="1050" dirty="0" err="1" smtClean="0"/>
              <a:t>Pemilu</a:t>
            </a:r>
            <a:r>
              <a:rPr lang="en-US" sz="1050" dirty="0" smtClean="0"/>
              <a:t> </a:t>
            </a:r>
            <a:r>
              <a:rPr lang="en-US" sz="1050" dirty="0" err="1" smtClean="0"/>
              <a:t>Susulan</a:t>
            </a:r>
            <a:r>
              <a:rPr lang="en-US" sz="1050" dirty="0" smtClean="0"/>
              <a:t> </a:t>
            </a:r>
            <a:r>
              <a:rPr lang="en-US" sz="1050" dirty="0" err="1" smtClean="0"/>
              <a:t>Ulang</a:t>
            </a:r>
            <a:endParaRPr lang="en-US" sz="1050" dirty="0"/>
          </a:p>
        </p:txBody>
      </p:sp>
      <p:sp>
        <p:nvSpPr>
          <p:cNvPr id="26" name="Rectangle 25"/>
          <p:cNvSpPr/>
          <p:nvPr/>
        </p:nvSpPr>
        <p:spPr>
          <a:xfrm>
            <a:off x="5723467" y="4063995"/>
            <a:ext cx="2929466" cy="52883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err="1" smtClean="0"/>
              <a:t>Penanganan</a:t>
            </a:r>
            <a:r>
              <a:rPr lang="en-US" sz="1400" dirty="0" smtClean="0"/>
              <a:t> </a:t>
            </a:r>
            <a:r>
              <a:rPr lang="en-US" sz="1400" dirty="0" err="1" smtClean="0"/>
              <a:t>Pelanggaran</a:t>
            </a:r>
            <a:r>
              <a:rPr lang="en-US" sz="1400" dirty="0" smtClean="0"/>
              <a:t>, </a:t>
            </a:r>
            <a:r>
              <a:rPr lang="en-US" sz="1400" dirty="0" err="1" smtClean="0"/>
              <a:t>Penyelesaian</a:t>
            </a:r>
            <a:r>
              <a:rPr lang="en-US" sz="1400" dirty="0" smtClean="0"/>
              <a:t> </a:t>
            </a:r>
            <a:r>
              <a:rPr lang="en-US" sz="1400" dirty="0" err="1" smtClean="0"/>
              <a:t>Perselisihan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27" name="Rectangle 26"/>
          <p:cNvSpPr/>
          <p:nvPr/>
        </p:nvSpPr>
        <p:spPr>
          <a:xfrm>
            <a:off x="5723467" y="4669688"/>
            <a:ext cx="2929466" cy="60569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dirty="0" err="1" smtClean="0"/>
              <a:t>Jenis-jenis</a:t>
            </a:r>
            <a:r>
              <a:rPr lang="en-US" sz="1400" dirty="0" smtClean="0"/>
              <a:t> </a:t>
            </a:r>
            <a:r>
              <a:rPr lang="en-US" sz="1400" dirty="0" err="1" smtClean="0"/>
              <a:t>Partisipasi</a:t>
            </a:r>
            <a:r>
              <a:rPr lang="en-US" sz="1400" dirty="0" smtClean="0"/>
              <a:t> </a:t>
            </a:r>
            <a:r>
              <a:rPr lang="en-US" sz="1400" dirty="0" err="1" smtClean="0"/>
              <a:t>Masyarakat</a:t>
            </a:r>
            <a:r>
              <a:rPr lang="en-US" sz="1400" dirty="0" smtClean="0"/>
              <a:t>, </a:t>
            </a:r>
            <a:r>
              <a:rPr lang="en-US" sz="1400" dirty="0" err="1" smtClean="0"/>
              <a:t>Kelembagaan</a:t>
            </a:r>
            <a:r>
              <a:rPr lang="en-US" sz="1400" dirty="0" smtClean="0"/>
              <a:t> </a:t>
            </a:r>
            <a:r>
              <a:rPr lang="en-US" sz="1400" dirty="0" err="1" smtClean="0"/>
              <a:t>Partisipasi</a:t>
            </a:r>
            <a:r>
              <a:rPr lang="en-US" sz="1400" dirty="0" smtClean="0"/>
              <a:t> </a:t>
            </a:r>
            <a:r>
              <a:rPr lang="en-US" sz="1400" dirty="0" err="1" smtClean="0"/>
              <a:t>Masyarakat</a:t>
            </a:r>
            <a:r>
              <a:rPr lang="en-US" sz="1400" dirty="0" smtClean="0"/>
              <a:t>.</a:t>
            </a:r>
            <a:endParaRPr lang="en-US" sz="1400" dirty="0"/>
          </a:p>
        </p:txBody>
      </p:sp>
      <p:sp>
        <p:nvSpPr>
          <p:cNvPr id="28" name="Rectangle 27"/>
          <p:cNvSpPr/>
          <p:nvPr/>
        </p:nvSpPr>
        <p:spPr>
          <a:xfrm>
            <a:off x="5723467" y="5349629"/>
            <a:ext cx="2929466" cy="6056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err="1" smtClean="0"/>
              <a:t>Ketentuan</a:t>
            </a:r>
            <a:r>
              <a:rPr lang="en-US" sz="1600" dirty="0" smtClean="0"/>
              <a:t> </a:t>
            </a:r>
            <a:r>
              <a:rPr lang="en-US" sz="1600" dirty="0" err="1" smtClean="0"/>
              <a:t>Sanksi</a:t>
            </a:r>
            <a:r>
              <a:rPr lang="en-US" sz="1600" dirty="0" smtClean="0"/>
              <a:t> </a:t>
            </a:r>
            <a:r>
              <a:rPr lang="en-US" sz="1600" dirty="0" err="1" smtClean="0"/>
              <a:t>Administrasi</a:t>
            </a:r>
            <a:r>
              <a:rPr lang="en-US" sz="1600" dirty="0" smtClean="0"/>
              <a:t>, </a:t>
            </a:r>
            <a:r>
              <a:rPr lang="en-US" sz="1600" dirty="0" err="1" smtClean="0"/>
              <a:t>Ketentuan</a:t>
            </a:r>
            <a:r>
              <a:rPr lang="en-US" sz="1600" dirty="0" smtClean="0"/>
              <a:t> </a:t>
            </a:r>
            <a:r>
              <a:rPr lang="en-US" sz="1600" dirty="0" err="1" smtClean="0"/>
              <a:t>Sanksi</a:t>
            </a:r>
            <a:r>
              <a:rPr lang="en-US" sz="1600" dirty="0" smtClean="0"/>
              <a:t> </a:t>
            </a:r>
            <a:r>
              <a:rPr lang="en-US" sz="1600" dirty="0" err="1" smtClean="0"/>
              <a:t>Pidana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29" name="Rectangle 28"/>
          <p:cNvSpPr/>
          <p:nvPr/>
        </p:nvSpPr>
        <p:spPr>
          <a:xfrm>
            <a:off x="5723467" y="6056920"/>
            <a:ext cx="2929466" cy="605693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dirty="0" err="1" smtClean="0"/>
              <a:t>Ketentuan</a:t>
            </a:r>
            <a:r>
              <a:rPr lang="en-US" sz="1600" dirty="0" smtClean="0"/>
              <a:t> </a:t>
            </a:r>
            <a:r>
              <a:rPr lang="en-US" sz="1600" dirty="0" err="1" smtClean="0"/>
              <a:t>Peralihan</a:t>
            </a:r>
            <a:r>
              <a:rPr lang="en-US" sz="1600" dirty="0" smtClean="0"/>
              <a:t>, </a:t>
            </a:r>
          </a:p>
          <a:p>
            <a:r>
              <a:rPr lang="en-US" sz="1600" dirty="0" err="1" smtClean="0"/>
              <a:t>Ketentuan</a:t>
            </a:r>
            <a:r>
              <a:rPr lang="en-US" sz="1600" dirty="0" smtClean="0"/>
              <a:t> </a:t>
            </a:r>
            <a:r>
              <a:rPr lang="en-US" sz="1600" dirty="0" err="1" smtClean="0"/>
              <a:t>Penutup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90478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4764" y="520442"/>
            <a:ext cx="2046037" cy="13823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ASAS</a:t>
            </a:r>
            <a:endParaRPr lang="en-US" sz="4000" b="1" dirty="0"/>
          </a:p>
        </p:txBody>
      </p:sp>
      <p:sp>
        <p:nvSpPr>
          <p:cNvPr id="3" name="Rectangle 2"/>
          <p:cNvSpPr/>
          <p:nvPr/>
        </p:nvSpPr>
        <p:spPr>
          <a:xfrm>
            <a:off x="544766" y="2376896"/>
            <a:ext cx="2046035" cy="13823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TUJUAN</a:t>
            </a:r>
            <a:endParaRPr lang="en-US" sz="4000" b="1" dirty="0"/>
          </a:p>
        </p:txBody>
      </p:sp>
      <p:sp>
        <p:nvSpPr>
          <p:cNvPr id="4" name="Rectangle 3"/>
          <p:cNvSpPr/>
          <p:nvPr/>
        </p:nvSpPr>
        <p:spPr>
          <a:xfrm>
            <a:off x="544764" y="4375034"/>
            <a:ext cx="2046037" cy="13823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PRINSIP</a:t>
            </a:r>
          </a:p>
          <a:p>
            <a:pPr algn="ctr"/>
            <a:r>
              <a:rPr lang="en-US" sz="1500" b="1" dirty="0" smtClean="0"/>
              <a:t>PENYELENGGARAAN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0" y="2116670"/>
            <a:ext cx="9144000" cy="33867"/>
          </a:xfrm>
          <a:prstGeom prst="line">
            <a:avLst/>
          </a:prstGeom>
          <a:ln w="76200" cmpd="sng">
            <a:solidFill>
              <a:srgbClr val="3366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0" y="4013211"/>
            <a:ext cx="9144000" cy="84666"/>
          </a:xfrm>
          <a:prstGeom prst="line">
            <a:avLst/>
          </a:prstGeom>
          <a:ln w="76200" cmpd="sng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640665" y="600807"/>
            <a:ext cx="1616130" cy="5502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LANGSUNG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256795" y="597468"/>
            <a:ext cx="1610496" cy="55023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UMUM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867291" y="600808"/>
            <a:ext cx="1633063" cy="55023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BEBAS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640665" y="1283825"/>
            <a:ext cx="1616130" cy="5327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RAHASIA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5256795" y="1283824"/>
            <a:ext cx="1610496" cy="5327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JUJUR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6867291" y="1283824"/>
            <a:ext cx="1633063" cy="5327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ADIL</a:t>
            </a:r>
            <a:endParaRPr lang="en-US" dirty="0"/>
          </a:p>
        </p:txBody>
      </p:sp>
      <p:sp>
        <p:nvSpPr>
          <p:cNvPr id="20" name="Right Arrow 19"/>
          <p:cNvSpPr/>
          <p:nvPr/>
        </p:nvSpPr>
        <p:spPr>
          <a:xfrm>
            <a:off x="2726268" y="529005"/>
            <a:ext cx="829732" cy="1373751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>
            <a:off x="2726268" y="2373788"/>
            <a:ext cx="829732" cy="1373751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2726268" y="4375034"/>
            <a:ext cx="829732" cy="1373751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3640665" y="2343030"/>
            <a:ext cx="1616130" cy="6880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PROSES</a:t>
            </a:r>
            <a:endParaRPr lang="en-US" sz="2400" dirty="0"/>
          </a:p>
        </p:txBody>
      </p:sp>
      <p:sp>
        <p:nvSpPr>
          <p:cNvPr id="24" name="Rectangle 23"/>
          <p:cNvSpPr/>
          <p:nvPr/>
        </p:nvSpPr>
        <p:spPr>
          <a:xfrm>
            <a:off x="3640665" y="3105029"/>
            <a:ext cx="1616130" cy="6880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HASIL</a:t>
            </a:r>
            <a:endParaRPr lang="en-US" sz="2400" dirty="0"/>
          </a:p>
        </p:txBody>
      </p:sp>
      <p:sp>
        <p:nvSpPr>
          <p:cNvPr id="25" name="Rectangle 24"/>
          <p:cNvSpPr/>
          <p:nvPr/>
        </p:nvSpPr>
        <p:spPr>
          <a:xfrm>
            <a:off x="5384800" y="2339922"/>
            <a:ext cx="3115554" cy="69115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AutoNum type="arabicParenR"/>
            </a:pPr>
            <a:r>
              <a:rPr lang="en-US" sz="1050" dirty="0" err="1" smtClean="0"/>
              <a:t>Mempermudah</a:t>
            </a:r>
            <a:r>
              <a:rPr lang="en-US" sz="1050" dirty="0" smtClean="0"/>
              <a:t> </a:t>
            </a:r>
            <a:r>
              <a:rPr lang="en-US" sz="1050" dirty="0" err="1" smtClean="0"/>
              <a:t>pemilih</a:t>
            </a:r>
            <a:r>
              <a:rPr lang="en-US" sz="1050" dirty="0" smtClean="0"/>
              <a:t> </a:t>
            </a:r>
            <a:r>
              <a:rPr lang="en-US" sz="1050" dirty="0" err="1" smtClean="0"/>
              <a:t>dlm</a:t>
            </a:r>
            <a:r>
              <a:rPr lang="en-US" sz="1050" dirty="0" smtClean="0"/>
              <a:t> </a:t>
            </a:r>
            <a:r>
              <a:rPr lang="en-US" sz="1050" dirty="0" err="1" smtClean="0"/>
              <a:t>memberikan</a:t>
            </a:r>
            <a:r>
              <a:rPr lang="en-US" sz="1050" dirty="0" smtClean="0"/>
              <a:t> </a:t>
            </a:r>
            <a:r>
              <a:rPr lang="en-US" sz="1050" dirty="0" err="1" smtClean="0"/>
              <a:t>suara</a:t>
            </a:r>
            <a:r>
              <a:rPr lang="en-US" sz="1050" dirty="0" smtClean="0"/>
              <a:t>, </a:t>
            </a:r>
          </a:p>
          <a:p>
            <a:pPr marL="228600" indent="-228600">
              <a:buAutoNum type="arabicParenR"/>
            </a:pPr>
            <a:r>
              <a:rPr lang="en-US" sz="1050" dirty="0" err="1" smtClean="0"/>
              <a:t>Menyederhanakan</a:t>
            </a:r>
            <a:r>
              <a:rPr lang="en-US" sz="1050" dirty="0" smtClean="0"/>
              <a:t> </a:t>
            </a:r>
            <a:r>
              <a:rPr lang="en-US" sz="1050" dirty="0" err="1" smtClean="0"/>
              <a:t>jadwal</a:t>
            </a:r>
            <a:r>
              <a:rPr lang="en-US" sz="1050" dirty="0" smtClean="0"/>
              <a:t> </a:t>
            </a:r>
            <a:r>
              <a:rPr lang="en-US" sz="1050" dirty="0" err="1" smtClean="0"/>
              <a:t>penyelenggaraan</a:t>
            </a:r>
            <a:r>
              <a:rPr lang="en-US" sz="1050" dirty="0" smtClean="0"/>
              <a:t>, </a:t>
            </a:r>
          </a:p>
          <a:p>
            <a:pPr marL="228600" indent="-228600">
              <a:buAutoNum type="arabicParenR"/>
            </a:pPr>
            <a:r>
              <a:rPr lang="en-US" sz="1050" dirty="0" err="1" smtClean="0"/>
              <a:t>Menghemat</a:t>
            </a:r>
            <a:r>
              <a:rPr lang="en-US" sz="1050" dirty="0" smtClean="0"/>
              <a:t> </a:t>
            </a:r>
            <a:r>
              <a:rPr lang="en-US" sz="1050" dirty="0" err="1" smtClean="0"/>
              <a:t>biaya</a:t>
            </a:r>
            <a:r>
              <a:rPr lang="en-US" sz="1050" dirty="0" smtClean="0"/>
              <a:t> </a:t>
            </a:r>
            <a:r>
              <a:rPr lang="en-US" sz="1050" dirty="0" err="1" smtClean="0"/>
              <a:t>negara</a:t>
            </a:r>
            <a:r>
              <a:rPr lang="en-US" sz="1050" dirty="0" smtClean="0"/>
              <a:t>,</a:t>
            </a:r>
          </a:p>
          <a:p>
            <a:pPr marL="228600" indent="-228600">
              <a:buAutoNum type="arabicParenR"/>
            </a:pPr>
            <a:r>
              <a:rPr lang="en-US" sz="1050" dirty="0" smtClean="0"/>
              <a:t> </a:t>
            </a:r>
            <a:r>
              <a:rPr lang="en-US" sz="1050" dirty="0" err="1" smtClean="0"/>
              <a:t>Menyeimbangkan</a:t>
            </a:r>
            <a:r>
              <a:rPr lang="en-US" sz="1050" dirty="0" smtClean="0"/>
              <a:t> </a:t>
            </a:r>
            <a:r>
              <a:rPr lang="en-US" sz="1050" dirty="0" err="1" smtClean="0"/>
              <a:t>beban</a:t>
            </a:r>
            <a:r>
              <a:rPr lang="en-US" sz="1050" dirty="0" smtClean="0"/>
              <a:t> </a:t>
            </a:r>
            <a:r>
              <a:rPr lang="en-US" sz="1050" dirty="0" err="1" smtClean="0"/>
              <a:t>penyelenggara</a:t>
            </a:r>
            <a:endParaRPr lang="en-US" sz="1050" dirty="0"/>
          </a:p>
        </p:txBody>
      </p:sp>
      <p:sp>
        <p:nvSpPr>
          <p:cNvPr id="26" name="Rectangle 25"/>
          <p:cNvSpPr/>
          <p:nvPr/>
        </p:nvSpPr>
        <p:spPr>
          <a:xfrm>
            <a:off x="5384800" y="3105029"/>
            <a:ext cx="3115554" cy="68804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AutoNum type="arabicParenR"/>
            </a:pPr>
            <a:r>
              <a:rPr lang="en-US" sz="1050" dirty="0" err="1" smtClean="0"/>
              <a:t>Meningkatkan</a:t>
            </a:r>
            <a:r>
              <a:rPr lang="en-US" sz="1050" dirty="0" smtClean="0"/>
              <a:t> </a:t>
            </a:r>
            <a:r>
              <a:rPr lang="en-US" sz="1050" dirty="0" err="1" smtClean="0"/>
              <a:t>partisipasi</a:t>
            </a:r>
            <a:r>
              <a:rPr lang="en-US" sz="1050" dirty="0" smtClean="0"/>
              <a:t> </a:t>
            </a:r>
            <a:r>
              <a:rPr lang="en-US" sz="1050" dirty="0" err="1" smtClean="0"/>
              <a:t>politik</a:t>
            </a:r>
            <a:r>
              <a:rPr lang="en-US" sz="1050" dirty="0" smtClean="0"/>
              <a:t>,</a:t>
            </a:r>
          </a:p>
          <a:p>
            <a:pPr marL="228600" indent="-228600">
              <a:buAutoNum type="arabicParenR"/>
            </a:pPr>
            <a:r>
              <a:rPr lang="en-US" sz="1050" dirty="0" err="1" smtClean="0"/>
              <a:t>Menciptakan</a:t>
            </a:r>
            <a:r>
              <a:rPr lang="en-US" sz="1050" dirty="0" smtClean="0"/>
              <a:t> </a:t>
            </a:r>
            <a:r>
              <a:rPr lang="en-US" sz="1050" dirty="0" err="1" smtClean="0"/>
              <a:t>sistem</a:t>
            </a:r>
            <a:r>
              <a:rPr lang="en-US" sz="1050" dirty="0" smtClean="0"/>
              <a:t> </a:t>
            </a:r>
            <a:r>
              <a:rPr lang="en-US" sz="1050" dirty="0" err="1" smtClean="0"/>
              <a:t>presidensial</a:t>
            </a:r>
            <a:r>
              <a:rPr lang="en-US" sz="1050" dirty="0" smtClean="0"/>
              <a:t> </a:t>
            </a:r>
            <a:r>
              <a:rPr lang="en-US" sz="1050" dirty="0" err="1" smtClean="0"/>
              <a:t>yg</a:t>
            </a:r>
            <a:r>
              <a:rPr lang="en-US" sz="1050" dirty="0" smtClean="0"/>
              <a:t> </a:t>
            </a:r>
            <a:r>
              <a:rPr lang="en-US" sz="1050" dirty="0" err="1" smtClean="0"/>
              <a:t>efektif</a:t>
            </a:r>
            <a:r>
              <a:rPr lang="en-US" sz="1050" dirty="0" smtClean="0"/>
              <a:t>,</a:t>
            </a:r>
          </a:p>
          <a:p>
            <a:pPr marL="228600" indent="-228600">
              <a:buAutoNum type="arabicParenR"/>
            </a:pPr>
            <a:r>
              <a:rPr lang="en-US" sz="1050" dirty="0" err="1" smtClean="0"/>
              <a:t>Menyederhanakan</a:t>
            </a:r>
            <a:r>
              <a:rPr lang="en-US" sz="1050" dirty="0" smtClean="0"/>
              <a:t> </a:t>
            </a:r>
            <a:r>
              <a:rPr lang="en-US" sz="1050" dirty="0" err="1" smtClean="0"/>
              <a:t>sistem</a:t>
            </a:r>
            <a:r>
              <a:rPr lang="en-US" sz="1050" dirty="0" smtClean="0"/>
              <a:t> </a:t>
            </a:r>
            <a:r>
              <a:rPr lang="en-US" sz="1050" dirty="0" err="1" smtClean="0"/>
              <a:t>kepartaian</a:t>
            </a:r>
            <a:r>
              <a:rPr lang="en-US" sz="1050" dirty="0" smtClean="0"/>
              <a:t> DPR/DPRD</a:t>
            </a:r>
          </a:p>
          <a:p>
            <a:pPr marL="228600" indent="-228600">
              <a:buAutoNum type="arabicParenR"/>
            </a:pPr>
            <a:r>
              <a:rPr lang="en-US" sz="1050" dirty="0" err="1" smtClean="0"/>
              <a:t>Memperkuat</a:t>
            </a:r>
            <a:r>
              <a:rPr lang="en-US" sz="1050" dirty="0" smtClean="0"/>
              <a:t>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mendemokrasikan</a:t>
            </a:r>
            <a:r>
              <a:rPr lang="en-US" sz="1050" dirty="0" smtClean="0"/>
              <a:t> </a:t>
            </a:r>
            <a:r>
              <a:rPr lang="en-US" sz="1050" dirty="0" err="1" smtClean="0"/>
              <a:t>partai</a:t>
            </a:r>
            <a:endParaRPr lang="en-US" sz="1050" dirty="0"/>
          </a:p>
        </p:txBody>
      </p:sp>
      <p:sp>
        <p:nvSpPr>
          <p:cNvPr id="27" name="Rectangle 26"/>
          <p:cNvSpPr/>
          <p:nvPr/>
        </p:nvSpPr>
        <p:spPr>
          <a:xfrm>
            <a:off x="3640665" y="4318787"/>
            <a:ext cx="1616130" cy="6880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PEMILU</a:t>
            </a:r>
          </a:p>
          <a:p>
            <a:pPr algn="ctr"/>
            <a:r>
              <a:rPr lang="en-US" sz="1600" dirty="0" smtClean="0"/>
              <a:t>NASIONAL</a:t>
            </a:r>
            <a:endParaRPr lang="en-US" sz="1600" dirty="0"/>
          </a:p>
        </p:txBody>
      </p:sp>
      <p:sp>
        <p:nvSpPr>
          <p:cNvPr id="28" name="Rectangle 27"/>
          <p:cNvSpPr/>
          <p:nvPr/>
        </p:nvSpPr>
        <p:spPr>
          <a:xfrm>
            <a:off x="3640665" y="5080786"/>
            <a:ext cx="1616130" cy="68804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PEMILU</a:t>
            </a:r>
          </a:p>
          <a:p>
            <a:pPr algn="ctr"/>
            <a:r>
              <a:rPr lang="en-US" sz="1600" dirty="0" smtClean="0"/>
              <a:t>DAERAH</a:t>
            </a:r>
            <a:endParaRPr lang="en-US" sz="1600" dirty="0"/>
          </a:p>
        </p:txBody>
      </p:sp>
      <p:sp>
        <p:nvSpPr>
          <p:cNvPr id="29" name="Rectangle 28"/>
          <p:cNvSpPr/>
          <p:nvPr/>
        </p:nvSpPr>
        <p:spPr>
          <a:xfrm>
            <a:off x="5384800" y="4315679"/>
            <a:ext cx="3115554" cy="6911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AutoNum type="arabicParenR"/>
            </a:pPr>
            <a:r>
              <a:rPr lang="en-US" sz="1200" dirty="0" err="1" smtClean="0"/>
              <a:t>Memilih</a:t>
            </a:r>
            <a:r>
              <a:rPr lang="en-US" sz="1200" dirty="0" smtClean="0"/>
              <a:t> </a:t>
            </a:r>
            <a:r>
              <a:rPr lang="en-US" sz="1200" dirty="0" err="1" smtClean="0"/>
              <a:t>Presiden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Wakil</a:t>
            </a:r>
            <a:r>
              <a:rPr lang="en-US" sz="1200" dirty="0" smtClean="0"/>
              <a:t> </a:t>
            </a:r>
            <a:r>
              <a:rPr lang="en-US" sz="1200" dirty="0" err="1" smtClean="0"/>
              <a:t>Presiden</a:t>
            </a:r>
            <a:endParaRPr lang="en-US" sz="1200" dirty="0" smtClean="0"/>
          </a:p>
          <a:p>
            <a:pPr marL="228600" indent="-228600">
              <a:buAutoNum type="arabicParenR"/>
            </a:pPr>
            <a:r>
              <a:rPr lang="en-US" sz="1200" dirty="0" err="1" smtClean="0"/>
              <a:t>Memilih</a:t>
            </a:r>
            <a:r>
              <a:rPr lang="en-US" sz="1200" dirty="0" smtClean="0"/>
              <a:t> </a:t>
            </a:r>
            <a:r>
              <a:rPr lang="en-US" sz="1200" dirty="0" err="1" smtClean="0"/>
              <a:t>Anggota</a:t>
            </a:r>
            <a:r>
              <a:rPr lang="en-US" sz="1200" dirty="0" smtClean="0"/>
              <a:t> DPR</a:t>
            </a:r>
          </a:p>
          <a:p>
            <a:pPr marL="228600" indent="-228600">
              <a:buAutoNum type="arabicParenR"/>
            </a:pPr>
            <a:r>
              <a:rPr lang="en-US" sz="1200" dirty="0" err="1" smtClean="0"/>
              <a:t>Memilih</a:t>
            </a:r>
            <a:r>
              <a:rPr lang="en-US" sz="1200" dirty="0" smtClean="0"/>
              <a:t> </a:t>
            </a:r>
            <a:r>
              <a:rPr lang="en-US" sz="1200" dirty="0" err="1" smtClean="0"/>
              <a:t>Anggota</a:t>
            </a:r>
            <a:r>
              <a:rPr lang="en-US" sz="1200" dirty="0" smtClean="0"/>
              <a:t> DPD</a:t>
            </a:r>
            <a:endParaRPr lang="en-US" sz="1200" dirty="0"/>
          </a:p>
        </p:txBody>
      </p:sp>
      <p:sp>
        <p:nvSpPr>
          <p:cNvPr id="30" name="Rectangle 29"/>
          <p:cNvSpPr/>
          <p:nvPr/>
        </p:nvSpPr>
        <p:spPr>
          <a:xfrm>
            <a:off x="5384800" y="5080786"/>
            <a:ext cx="3115554" cy="68804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>
              <a:buAutoNum type="arabicParenR"/>
            </a:pPr>
            <a:r>
              <a:rPr lang="en-US" sz="1050" dirty="0" err="1" smtClean="0"/>
              <a:t>Memilih</a:t>
            </a:r>
            <a:r>
              <a:rPr lang="en-US" sz="1050" dirty="0" smtClean="0"/>
              <a:t> </a:t>
            </a:r>
            <a:r>
              <a:rPr lang="en-US" sz="1050" dirty="0" err="1" smtClean="0"/>
              <a:t>Gubernur</a:t>
            </a:r>
            <a:r>
              <a:rPr lang="en-US" sz="1050" dirty="0" smtClean="0"/>
              <a:t>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Wakil</a:t>
            </a:r>
            <a:r>
              <a:rPr lang="en-US" sz="1050" dirty="0" smtClean="0"/>
              <a:t> </a:t>
            </a:r>
            <a:r>
              <a:rPr lang="en-US" sz="1050" dirty="0" err="1" smtClean="0"/>
              <a:t>Gubernur</a:t>
            </a:r>
            <a:endParaRPr lang="en-US" sz="1050" dirty="0" smtClean="0"/>
          </a:p>
          <a:p>
            <a:pPr marL="228600" indent="-228600">
              <a:buAutoNum type="arabicParenR"/>
            </a:pPr>
            <a:r>
              <a:rPr lang="en-US" sz="1050" dirty="0" err="1" smtClean="0"/>
              <a:t>Memilih</a:t>
            </a:r>
            <a:r>
              <a:rPr lang="en-US" sz="1050" dirty="0" smtClean="0"/>
              <a:t> </a:t>
            </a:r>
            <a:r>
              <a:rPr lang="en-US" sz="1050" dirty="0" err="1" smtClean="0"/>
              <a:t>Anggota</a:t>
            </a:r>
            <a:r>
              <a:rPr lang="en-US" sz="1050" dirty="0" smtClean="0"/>
              <a:t> DPRD </a:t>
            </a:r>
            <a:r>
              <a:rPr lang="en-US" sz="1050" dirty="0" err="1" smtClean="0"/>
              <a:t>Provinsi</a:t>
            </a:r>
            <a:endParaRPr lang="en-US" sz="1050" dirty="0" smtClean="0"/>
          </a:p>
          <a:p>
            <a:pPr marL="228600" indent="-228600">
              <a:buAutoNum type="arabicParenR"/>
            </a:pPr>
            <a:r>
              <a:rPr lang="en-US" sz="1050" dirty="0" err="1" smtClean="0"/>
              <a:t>Memilih</a:t>
            </a:r>
            <a:r>
              <a:rPr lang="en-US" sz="1050" dirty="0" smtClean="0"/>
              <a:t> </a:t>
            </a:r>
            <a:r>
              <a:rPr lang="en-US" sz="1050" dirty="0" err="1" smtClean="0"/>
              <a:t>Bupati</a:t>
            </a:r>
            <a:r>
              <a:rPr lang="en-US" sz="1050" dirty="0" smtClean="0"/>
              <a:t>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Wakil</a:t>
            </a:r>
            <a:r>
              <a:rPr lang="en-US" sz="1050" dirty="0" smtClean="0"/>
              <a:t>/</a:t>
            </a:r>
            <a:r>
              <a:rPr lang="en-US" sz="1050" dirty="0" err="1" smtClean="0"/>
              <a:t>Walikota</a:t>
            </a:r>
            <a:r>
              <a:rPr lang="en-US" sz="1050" dirty="0" smtClean="0"/>
              <a:t>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Wakil</a:t>
            </a:r>
            <a:endParaRPr lang="en-US" sz="1050" dirty="0" smtClean="0"/>
          </a:p>
          <a:p>
            <a:pPr marL="228600" indent="-228600">
              <a:buAutoNum type="arabicParenR"/>
            </a:pPr>
            <a:r>
              <a:rPr lang="en-US" sz="1050" dirty="0" err="1" smtClean="0"/>
              <a:t>Memilih</a:t>
            </a:r>
            <a:r>
              <a:rPr lang="en-US" sz="1050" dirty="0" smtClean="0"/>
              <a:t> </a:t>
            </a:r>
            <a:r>
              <a:rPr lang="en-US" sz="1050" dirty="0" err="1" smtClean="0"/>
              <a:t>Anggota</a:t>
            </a:r>
            <a:r>
              <a:rPr lang="en-US" sz="1050" dirty="0" smtClean="0"/>
              <a:t> DPRD </a:t>
            </a:r>
            <a:r>
              <a:rPr lang="en-US" sz="1050" dirty="0" err="1" smtClean="0"/>
              <a:t>Kabupaten</a:t>
            </a:r>
            <a:r>
              <a:rPr lang="en-US" sz="1050" dirty="0" smtClean="0"/>
              <a:t>/Kota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44766" y="6007101"/>
            <a:ext cx="7955588" cy="6095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50" dirty="0" err="1" smtClean="0"/>
              <a:t>Pemilihan</a:t>
            </a:r>
            <a:r>
              <a:rPr lang="en-US" sz="1050" dirty="0" smtClean="0"/>
              <a:t> </a:t>
            </a:r>
            <a:r>
              <a:rPr lang="en-US" sz="1050" dirty="0" err="1" smtClean="0"/>
              <a:t>kepala</a:t>
            </a:r>
            <a:r>
              <a:rPr lang="en-US" sz="1050" dirty="0" smtClean="0"/>
              <a:t> </a:t>
            </a:r>
            <a:r>
              <a:rPr lang="en-US" sz="1050" dirty="0" err="1" smtClean="0"/>
              <a:t>daerah</a:t>
            </a:r>
            <a:r>
              <a:rPr lang="en-US" sz="1050" dirty="0" smtClean="0"/>
              <a:t> </a:t>
            </a:r>
            <a:r>
              <a:rPr lang="en-US" sz="1050" dirty="0" err="1" smtClean="0"/>
              <a:t>adalah</a:t>
            </a:r>
            <a:r>
              <a:rPr lang="en-US" sz="1050" dirty="0" smtClean="0"/>
              <a:t> </a:t>
            </a:r>
            <a:r>
              <a:rPr lang="en-US" sz="1050" dirty="0" err="1" smtClean="0"/>
              <a:t>pemilu</a:t>
            </a:r>
            <a:r>
              <a:rPr lang="en-US" sz="1050" dirty="0" smtClean="0"/>
              <a:t>: a) </a:t>
            </a:r>
            <a:r>
              <a:rPr lang="en-US" sz="1050" dirty="0" err="1" smtClean="0"/>
              <a:t>penafsiran</a:t>
            </a:r>
            <a:r>
              <a:rPr lang="en-US" sz="1050" dirty="0" smtClean="0"/>
              <a:t> </a:t>
            </a:r>
            <a:r>
              <a:rPr lang="en-US" sz="1050" dirty="0" err="1" smtClean="0"/>
              <a:t>secara</a:t>
            </a:r>
            <a:r>
              <a:rPr lang="en-US" sz="1050" dirty="0" smtClean="0"/>
              <a:t> </a:t>
            </a:r>
            <a:r>
              <a:rPr lang="en-US" sz="1050" dirty="0" err="1" smtClean="0"/>
              <a:t>sistematis</a:t>
            </a:r>
            <a:r>
              <a:rPr lang="en-US" sz="1050" dirty="0" smtClean="0"/>
              <a:t>, </a:t>
            </a:r>
            <a:r>
              <a:rPr lang="en-US" sz="1050" dirty="0" err="1" smtClean="0"/>
              <a:t>historis</a:t>
            </a:r>
            <a:r>
              <a:rPr lang="en-US" sz="1050" dirty="0" smtClean="0"/>
              <a:t>, </a:t>
            </a:r>
            <a:r>
              <a:rPr lang="en-US" sz="1050" dirty="0" err="1" smtClean="0"/>
              <a:t>dan</a:t>
            </a:r>
            <a:r>
              <a:rPr lang="en-US" sz="1050" dirty="0" smtClean="0"/>
              <a:t> original content </a:t>
            </a:r>
            <a:r>
              <a:rPr lang="en-US" sz="1050" dirty="0" err="1" smtClean="0"/>
              <a:t>terhadap</a:t>
            </a:r>
            <a:r>
              <a:rPr lang="en-US" sz="1050" dirty="0" smtClean="0"/>
              <a:t> UUD 1945 </a:t>
            </a:r>
            <a:r>
              <a:rPr lang="en-US" sz="1050" dirty="0" err="1" smtClean="0"/>
              <a:t>memastikan</a:t>
            </a:r>
            <a:r>
              <a:rPr lang="en-US" sz="1050" dirty="0" smtClean="0"/>
              <a:t> </a:t>
            </a:r>
            <a:r>
              <a:rPr lang="en-US" sz="1050" dirty="0" err="1" smtClean="0"/>
              <a:t>bahwa</a:t>
            </a:r>
            <a:r>
              <a:rPr lang="en-US" sz="1050" dirty="0" smtClean="0"/>
              <a:t> </a:t>
            </a:r>
            <a:r>
              <a:rPr lang="en-US" sz="1050" dirty="0" err="1" smtClean="0"/>
              <a:t>pemilihan</a:t>
            </a:r>
            <a:r>
              <a:rPr lang="en-US" sz="1050" dirty="0" smtClean="0"/>
              <a:t> </a:t>
            </a:r>
            <a:r>
              <a:rPr lang="en-US" sz="1050" dirty="0" err="1" smtClean="0"/>
              <a:t>kepala</a:t>
            </a:r>
            <a:r>
              <a:rPr lang="en-US" sz="1050" dirty="0" smtClean="0"/>
              <a:t> </a:t>
            </a:r>
            <a:r>
              <a:rPr lang="en-US" sz="1050" dirty="0" err="1" smtClean="0"/>
              <a:t>daerah</a:t>
            </a:r>
            <a:r>
              <a:rPr lang="en-US" sz="1050" dirty="0" smtClean="0"/>
              <a:t> </a:t>
            </a:r>
            <a:r>
              <a:rPr lang="en-US" sz="1050" dirty="0" err="1" smtClean="0"/>
              <a:t>adalah</a:t>
            </a:r>
            <a:r>
              <a:rPr lang="en-US" sz="1050" dirty="0" smtClean="0"/>
              <a:t> </a:t>
            </a:r>
            <a:r>
              <a:rPr lang="en-US" sz="1050" dirty="0" err="1" smtClean="0"/>
              <a:t>pemilu</a:t>
            </a:r>
            <a:r>
              <a:rPr lang="en-US" sz="1050" dirty="0" smtClean="0"/>
              <a:t>; b) </a:t>
            </a:r>
            <a:r>
              <a:rPr lang="en-US" sz="1050" dirty="0" err="1" smtClean="0"/>
              <a:t>asas</a:t>
            </a:r>
            <a:r>
              <a:rPr lang="en-US" sz="1050" dirty="0" smtClean="0"/>
              <a:t> </a:t>
            </a:r>
            <a:r>
              <a:rPr lang="en-US" sz="1050" dirty="0" err="1" smtClean="0"/>
              <a:t>pemilihan</a:t>
            </a:r>
            <a:r>
              <a:rPr lang="en-US" sz="1050" dirty="0" smtClean="0"/>
              <a:t> </a:t>
            </a:r>
            <a:r>
              <a:rPr lang="en-US" sz="1050" dirty="0" err="1" smtClean="0"/>
              <a:t>kepala</a:t>
            </a:r>
            <a:r>
              <a:rPr lang="en-US" sz="1050" dirty="0" smtClean="0"/>
              <a:t> </a:t>
            </a:r>
            <a:r>
              <a:rPr lang="en-US" sz="1050" dirty="0" err="1" smtClean="0"/>
              <a:t>daerah</a:t>
            </a:r>
            <a:r>
              <a:rPr lang="en-US" sz="1050" dirty="0" smtClean="0"/>
              <a:t> </a:t>
            </a:r>
            <a:r>
              <a:rPr lang="en-US" sz="1050" dirty="0" err="1" smtClean="0"/>
              <a:t>sama</a:t>
            </a:r>
            <a:r>
              <a:rPr lang="en-US" sz="1050" dirty="0" smtClean="0"/>
              <a:t> </a:t>
            </a:r>
            <a:r>
              <a:rPr lang="en-US" sz="1050" dirty="0" err="1" smtClean="0"/>
              <a:t>dengan</a:t>
            </a:r>
            <a:r>
              <a:rPr lang="en-US" sz="1050" dirty="0" smtClean="0"/>
              <a:t> </a:t>
            </a:r>
            <a:r>
              <a:rPr lang="en-US" sz="1050" dirty="0" err="1" smtClean="0"/>
              <a:t>asas</a:t>
            </a:r>
            <a:r>
              <a:rPr lang="en-US" sz="1050" dirty="0" smtClean="0"/>
              <a:t> </a:t>
            </a:r>
            <a:r>
              <a:rPr lang="en-US" sz="1050" dirty="0" err="1" smtClean="0"/>
              <a:t>pemilu</a:t>
            </a:r>
            <a:r>
              <a:rPr lang="en-US" sz="1050" dirty="0" smtClean="0"/>
              <a:t>, </a:t>
            </a:r>
            <a:r>
              <a:rPr lang="en-US" sz="1050" dirty="0" err="1" smtClean="0"/>
              <a:t>yaitu</a:t>
            </a:r>
            <a:r>
              <a:rPr lang="en-US" sz="1050" dirty="0" smtClean="0"/>
              <a:t> </a:t>
            </a:r>
            <a:r>
              <a:rPr lang="en-US" sz="1050" dirty="0" err="1" smtClean="0"/>
              <a:t>langsung</a:t>
            </a:r>
            <a:r>
              <a:rPr lang="en-US" sz="1050" dirty="0" smtClean="0"/>
              <a:t>, </a:t>
            </a:r>
            <a:r>
              <a:rPr lang="en-US" sz="1050" dirty="0" err="1" smtClean="0"/>
              <a:t>umum</a:t>
            </a:r>
            <a:r>
              <a:rPr lang="en-US" sz="1050" dirty="0" smtClean="0"/>
              <a:t>, </a:t>
            </a:r>
            <a:r>
              <a:rPr lang="en-US" sz="1050" dirty="0" err="1" smtClean="0"/>
              <a:t>bebas</a:t>
            </a:r>
            <a:r>
              <a:rPr lang="en-US" sz="1050" dirty="0" smtClean="0"/>
              <a:t>, </a:t>
            </a:r>
            <a:r>
              <a:rPr lang="en-US" sz="1050" dirty="0" err="1" smtClean="0"/>
              <a:t>rahasia</a:t>
            </a:r>
            <a:r>
              <a:rPr lang="en-US" sz="1050" dirty="0" smtClean="0"/>
              <a:t>, </a:t>
            </a:r>
            <a:r>
              <a:rPr lang="en-US" sz="1050" dirty="0" err="1" smtClean="0"/>
              <a:t>jujur</a:t>
            </a:r>
            <a:r>
              <a:rPr lang="en-US" sz="1050" dirty="0" smtClean="0"/>
              <a:t>, </a:t>
            </a:r>
            <a:r>
              <a:rPr lang="en-US" sz="1050" dirty="0" err="1" smtClean="0"/>
              <a:t>dan</a:t>
            </a:r>
            <a:r>
              <a:rPr lang="en-US" sz="1050" dirty="0" smtClean="0"/>
              <a:t> </a:t>
            </a:r>
            <a:r>
              <a:rPr lang="en-US" sz="1050" dirty="0" err="1" smtClean="0"/>
              <a:t>adil</a:t>
            </a:r>
            <a:r>
              <a:rPr lang="en-US" sz="1050" dirty="0" smtClean="0"/>
              <a:t>; c) </a:t>
            </a:r>
            <a:r>
              <a:rPr lang="en-US" sz="1050" dirty="0" err="1" smtClean="0"/>
              <a:t>penyelenggara</a:t>
            </a:r>
            <a:r>
              <a:rPr lang="en-US" sz="1050" dirty="0" smtClean="0"/>
              <a:t>, </a:t>
            </a:r>
            <a:r>
              <a:rPr lang="en-US" sz="1050" dirty="0" err="1" smtClean="0"/>
              <a:t>pelaksanaan</a:t>
            </a:r>
            <a:r>
              <a:rPr lang="en-US" sz="1050" dirty="0" smtClean="0"/>
              <a:t> </a:t>
            </a:r>
            <a:r>
              <a:rPr lang="en-US" sz="1050" dirty="0" err="1" smtClean="0"/>
              <a:t>tahapan</a:t>
            </a:r>
            <a:r>
              <a:rPr lang="en-US" sz="1050" dirty="0" smtClean="0"/>
              <a:t>, </a:t>
            </a:r>
            <a:r>
              <a:rPr lang="en-US" sz="1050" dirty="0" err="1" smtClean="0"/>
              <a:t>dan</a:t>
            </a:r>
            <a:r>
              <a:rPr lang="en-US" sz="1050" dirty="0" smtClean="0"/>
              <a:t> model </a:t>
            </a:r>
            <a:r>
              <a:rPr lang="en-US" sz="1050" dirty="0" err="1" smtClean="0"/>
              <a:t>penegakan</a:t>
            </a:r>
            <a:r>
              <a:rPr lang="en-US" sz="1050" dirty="0" smtClean="0"/>
              <a:t> </a:t>
            </a:r>
            <a:r>
              <a:rPr lang="en-US" sz="1050" dirty="0" err="1" smtClean="0"/>
              <a:t>hukum</a:t>
            </a:r>
            <a:r>
              <a:rPr lang="en-US" sz="1050" dirty="0" smtClean="0"/>
              <a:t> </a:t>
            </a:r>
            <a:r>
              <a:rPr lang="en-US" sz="1050" dirty="0" err="1" smtClean="0"/>
              <a:t>pemilihan</a:t>
            </a:r>
            <a:r>
              <a:rPr lang="en-US" sz="1050" dirty="0" smtClean="0"/>
              <a:t> </a:t>
            </a:r>
            <a:r>
              <a:rPr lang="en-US" sz="1050" dirty="0" err="1" smtClean="0"/>
              <a:t>kepala</a:t>
            </a:r>
            <a:r>
              <a:rPr lang="en-US" sz="1050" dirty="0" smtClean="0"/>
              <a:t> </a:t>
            </a:r>
            <a:r>
              <a:rPr lang="en-US" sz="1050" dirty="0" err="1" smtClean="0"/>
              <a:t>daerah</a:t>
            </a:r>
            <a:r>
              <a:rPr lang="en-US" sz="1050" dirty="0" smtClean="0"/>
              <a:t> </a:t>
            </a:r>
            <a:r>
              <a:rPr lang="en-US" sz="1050" dirty="0" err="1" smtClean="0"/>
              <a:t>sama</a:t>
            </a:r>
            <a:r>
              <a:rPr lang="en-US" sz="1050" dirty="0" smtClean="0"/>
              <a:t> </a:t>
            </a:r>
            <a:r>
              <a:rPr lang="en-US" sz="1050" dirty="0" err="1" smtClean="0"/>
              <a:t>dengan</a:t>
            </a:r>
            <a:r>
              <a:rPr lang="en-US" sz="1050" dirty="0" smtClean="0"/>
              <a:t> </a:t>
            </a:r>
            <a:r>
              <a:rPr lang="en-US" sz="1050" dirty="0" err="1" smtClean="0"/>
              <a:t>pemilu</a:t>
            </a:r>
            <a:r>
              <a:rPr lang="en-US" sz="1050" dirty="0" smtClean="0"/>
              <a:t>.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0822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551" y="573634"/>
            <a:ext cx="1638801" cy="5838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/>
              <a:t>PRINSIP</a:t>
            </a:r>
          </a:p>
          <a:p>
            <a:pPr algn="ctr"/>
            <a:r>
              <a:rPr lang="en-US" sz="2600" dirty="0" smtClean="0"/>
              <a:t>PENYE-LENGGA-RAAN</a:t>
            </a:r>
          </a:p>
          <a:p>
            <a:pPr algn="ctr"/>
            <a:r>
              <a:rPr lang="en-US" sz="2800" dirty="0" smtClean="0"/>
              <a:t>PEMILU</a:t>
            </a:r>
            <a:endParaRPr lang="en-US" sz="2800" dirty="0"/>
          </a:p>
        </p:txBody>
      </p:sp>
      <p:sp>
        <p:nvSpPr>
          <p:cNvPr id="3" name="Right Arrow 2"/>
          <p:cNvSpPr/>
          <p:nvPr/>
        </p:nvSpPr>
        <p:spPr>
          <a:xfrm>
            <a:off x="2437717" y="573635"/>
            <a:ext cx="614551" cy="5838774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277603" y="573635"/>
            <a:ext cx="1864137" cy="67606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PENYUSUNAN</a:t>
            </a:r>
          </a:p>
          <a:p>
            <a:pPr algn="ctr"/>
            <a:r>
              <a:rPr lang="en-US" dirty="0" smtClean="0"/>
              <a:t>PERATURAN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277603" y="1409844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PERENCANAAN DAN PENGANGGARAN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3277603" y="2260050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PERSIAPAN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277603" y="3138485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PELAKSANAAN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277603" y="4019423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PENGAWASAN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277603" y="4888866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PENEGAKAN HUKUM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277603" y="5736341"/>
            <a:ext cx="1864137" cy="67606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PELAPORAN DAN EVALUASI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6370841" y="685320"/>
            <a:ext cx="217141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err="1" smtClean="0"/>
              <a:t>Pembentukan</a:t>
            </a:r>
            <a:r>
              <a:rPr lang="en-US" b="1" dirty="0" smtClean="0"/>
              <a:t> Daerah </a:t>
            </a:r>
            <a:r>
              <a:rPr lang="en-US" b="1" dirty="0" err="1" smtClean="0"/>
              <a:t>Pemilihan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370841" y="1531820"/>
            <a:ext cx="2171411" cy="6155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700" b="1" dirty="0" err="1" smtClean="0"/>
              <a:t>Pendaftaran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Partai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Politik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Peserta</a:t>
            </a:r>
            <a:r>
              <a:rPr lang="en-US" sz="1700" b="1" dirty="0" smtClean="0"/>
              <a:t> </a:t>
            </a:r>
            <a:r>
              <a:rPr lang="en-US" sz="1700" b="1" dirty="0" err="1" smtClean="0"/>
              <a:t>Pemilu</a:t>
            </a:r>
            <a:endParaRPr lang="en-US" sz="17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370841" y="2383255"/>
            <a:ext cx="2171411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err="1" smtClean="0"/>
              <a:t>Pendaftaran</a:t>
            </a:r>
            <a:r>
              <a:rPr lang="en-US" b="1" dirty="0" smtClean="0"/>
              <a:t> </a:t>
            </a:r>
            <a:r>
              <a:rPr lang="en-US" b="1" dirty="0" err="1" smtClean="0"/>
              <a:t>Pemilih</a:t>
            </a:r>
            <a:endParaRPr lang="en-US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370841" y="3035484"/>
            <a:ext cx="2171411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b="1" dirty="0" err="1" smtClean="0"/>
              <a:t>Pendaftaran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Calon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370841" y="3710626"/>
            <a:ext cx="21714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err="1" smtClean="0"/>
              <a:t>Kampanye</a:t>
            </a:r>
            <a:endParaRPr lang="en-US" sz="24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370841" y="4417283"/>
            <a:ext cx="217141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err="1" smtClean="0"/>
              <a:t>Pemungutan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Penghitungan</a:t>
            </a:r>
            <a:r>
              <a:rPr lang="en-US" b="1" dirty="0" smtClean="0"/>
              <a:t> </a:t>
            </a:r>
            <a:r>
              <a:rPr lang="en-US" b="1" dirty="0" err="1" smtClean="0"/>
              <a:t>Suara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370841" y="5285628"/>
            <a:ext cx="2171411" cy="4308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200" b="1" dirty="0" err="1" smtClean="0"/>
              <a:t>Penetapan</a:t>
            </a:r>
            <a:r>
              <a:rPr lang="en-US" sz="2200" b="1" dirty="0" smtClean="0"/>
              <a:t> </a:t>
            </a:r>
            <a:r>
              <a:rPr lang="en-US" sz="2200" b="1" dirty="0" err="1" smtClean="0"/>
              <a:t>Hasil</a:t>
            </a:r>
            <a:endParaRPr lang="en-US" sz="2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370841" y="5950744"/>
            <a:ext cx="21714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err="1" smtClean="0"/>
              <a:t>Pelantaikan</a:t>
            </a:r>
            <a:endParaRPr lang="en-US" sz="2400" b="1" dirty="0"/>
          </a:p>
        </p:txBody>
      </p:sp>
      <p:sp>
        <p:nvSpPr>
          <p:cNvPr id="20" name="Left Brace 19"/>
          <p:cNvSpPr/>
          <p:nvPr/>
        </p:nvSpPr>
        <p:spPr>
          <a:xfrm>
            <a:off x="5305620" y="685320"/>
            <a:ext cx="880855" cy="5727089"/>
          </a:xfrm>
          <a:prstGeom prst="leftBrace">
            <a:avLst>
              <a:gd name="adj1" fmla="val 8333"/>
              <a:gd name="adj2" fmla="val 50715"/>
            </a:avLst>
          </a:prstGeom>
          <a:ln w="5715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7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1067" y="457200"/>
            <a:ext cx="1236133" cy="220133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PARTAI POLITIK PESERTA PEMILU</a:t>
            </a:r>
          </a:p>
        </p:txBody>
      </p:sp>
      <p:sp>
        <p:nvSpPr>
          <p:cNvPr id="3" name="Rectangle 2"/>
          <p:cNvSpPr/>
          <p:nvPr/>
        </p:nvSpPr>
        <p:spPr>
          <a:xfrm>
            <a:off x="491067" y="3302004"/>
            <a:ext cx="1236133" cy="1320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PSERTA PEMILU PRESIDEN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91067" y="5198533"/>
            <a:ext cx="1236133" cy="1320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PSERTA PEMILU KEPALA DAERAH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0" y="4893735"/>
            <a:ext cx="9144000" cy="16933"/>
          </a:xfrm>
          <a:prstGeom prst="line">
            <a:avLst/>
          </a:prstGeom>
          <a:ln w="381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0" y="2997200"/>
            <a:ext cx="9144000" cy="16933"/>
          </a:xfrm>
          <a:prstGeom prst="line">
            <a:avLst/>
          </a:prstGeom>
          <a:ln w="38100" cmpd="sng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845733" y="457200"/>
            <a:ext cx="1083734" cy="999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DPR</a:t>
            </a:r>
            <a:endParaRPr 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1845733" y="1659466"/>
            <a:ext cx="1083734" cy="99906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DPRD</a:t>
            </a:r>
            <a:endParaRPr lang="en-US" sz="2800" dirty="0"/>
          </a:p>
        </p:txBody>
      </p:sp>
      <p:sp>
        <p:nvSpPr>
          <p:cNvPr id="10" name="Right Arrow 9"/>
          <p:cNvSpPr/>
          <p:nvPr/>
        </p:nvSpPr>
        <p:spPr>
          <a:xfrm>
            <a:off x="3098799" y="457200"/>
            <a:ext cx="558801" cy="999067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3098799" y="1659466"/>
            <a:ext cx="558801" cy="999067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860798" y="440267"/>
            <a:ext cx="4809067" cy="99906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lphaLcParenR"/>
            </a:pPr>
            <a:r>
              <a:rPr lang="en-US" sz="1300" dirty="0" err="1" smtClean="0"/>
              <a:t>Memiliki</a:t>
            </a:r>
            <a:r>
              <a:rPr lang="en-US" sz="1300" dirty="0" smtClean="0"/>
              <a:t> </a:t>
            </a:r>
            <a:r>
              <a:rPr lang="en-US" sz="1300" dirty="0" err="1" smtClean="0"/>
              <a:t>kursi</a:t>
            </a:r>
            <a:r>
              <a:rPr lang="en-US" sz="1300" dirty="0" smtClean="0"/>
              <a:t> DPR; </a:t>
            </a:r>
            <a:r>
              <a:rPr lang="en-US" sz="1300" dirty="0" err="1" smtClean="0"/>
              <a:t>atau</a:t>
            </a:r>
            <a:endParaRPr lang="en-US" sz="1300" dirty="0" smtClean="0"/>
          </a:p>
          <a:p>
            <a:pPr marL="342900" indent="-342900">
              <a:buAutoNum type="alphaLcParenR"/>
            </a:pPr>
            <a:r>
              <a:rPr lang="en-US" sz="1300" dirty="0" err="1" smtClean="0"/>
              <a:t>Memiliki</a:t>
            </a:r>
            <a:r>
              <a:rPr lang="en-US" sz="1300" dirty="0" smtClean="0"/>
              <a:t> </a:t>
            </a:r>
            <a:r>
              <a:rPr lang="en-US" sz="1300" dirty="0" err="1" smtClean="0"/>
              <a:t>kursi</a:t>
            </a:r>
            <a:r>
              <a:rPr lang="en-US" sz="1300" dirty="0" smtClean="0"/>
              <a:t> DPRD </a:t>
            </a:r>
            <a:r>
              <a:rPr lang="en-US" sz="1300" dirty="0" err="1" smtClean="0"/>
              <a:t>Prov</a:t>
            </a:r>
            <a:r>
              <a:rPr lang="en-US" sz="1300" dirty="0" smtClean="0"/>
              <a:t> di </a:t>
            </a:r>
            <a:r>
              <a:rPr lang="en-US" sz="1300" dirty="0" err="1" smtClean="0"/>
              <a:t>lebih</a:t>
            </a:r>
            <a:r>
              <a:rPr lang="en-US" sz="1300" dirty="0" smtClean="0"/>
              <a:t> 50% </a:t>
            </a:r>
            <a:r>
              <a:rPr lang="en-US" sz="1300" dirty="0" err="1" smtClean="0"/>
              <a:t>prov</a:t>
            </a:r>
            <a:r>
              <a:rPr lang="en-US" sz="1300" dirty="0" smtClean="0"/>
              <a:t>; </a:t>
            </a:r>
            <a:r>
              <a:rPr lang="en-US" sz="1300" dirty="0" err="1" smtClean="0"/>
              <a:t>atau</a:t>
            </a:r>
            <a:endParaRPr lang="en-US" sz="1300" dirty="0" smtClean="0"/>
          </a:p>
          <a:p>
            <a:pPr marL="342900" indent="-342900">
              <a:buAutoNum type="alphaLcParenR"/>
            </a:pPr>
            <a:r>
              <a:rPr lang="en-US" sz="1200" dirty="0" err="1" smtClean="0"/>
              <a:t>Memiliki</a:t>
            </a:r>
            <a:r>
              <a:rPr lang="en-US" sz="1200" dirty="0" smtClean="0"/>
              <a:t> </a:t>
            </a:r>
            <a:r>
              <a:rPr lang="en-US" sz="1200" dirty="0" err="1" smtClean="0"/>
              <a:t>kursi</a:t>
            </a:r>
            <a:r>
              <a:rPr lang="en-US" sz="1200" dirty="0" smtClean="0"/>
              <a:t> DPRD </a:t>
            </a:r>
            <a:r>
              <a:rPr lang="en-US" sz="1200" dirty="0" err="1" smtClean="0"/>
              <a:t>Kab</a:t>
            </a:r>
            <a:r>
              <a:rPr lang="en-US" sz="1200" dirty="0" smtClean="0"/>
              <a:t>/</a:t>
            </a:r>
            <a:r>
              <a:rPr lang="en-US" sz="1200" dirty="0" err="1" smtClean="0"/>
              <a:t>Kot</a:t>
            </a:r>
            <a:r>
              <a:rPr lang="en-US" sz="1200" dirty="0" smtClean="0"/>
              <a:t> di </a:t>
            </a:r>
            <a:r>
              <a:rPr lang="en-US" sz="1200" dirty="0" err="1" smtClean="0"/>
              <a:t>lebih</a:t>
            </a:r>
            <a:r>
              <a:rPr lang="en-US" sz="1200" dirty="0" smtClean="0"/>
              <a:t> </a:t>
            </a:r>
            <a:r>
              <a:rPr lang="en-US" sz="1200" dirty="0" err="1" smtClean="0"/>
              <a:t>dari</a:t>
            </a:r>
            <a:r>
              <a:rPr lang="en-US" sz="1200" dirty="0" smtClean="0"/>
              <a:t> 50% DPRD </a:t>
            </a:r>
            <a:r>
              <a:rPr lang="en-US" sz="1200" dirty="0" err="1"/>
              <a:t>K</a:t>
            </a:r>
            <a:r>
              <a:rPr lang="en-US" sz="1200" dirty="0" err="1" smtClean="0"/>
              <a:t>ab</a:t>
            </a:r>
            <a:r>
              <a:rPr lang="en-US" sz="1200" dirty="0" smtClean="0"/>
              <a:t>/</a:t>
            </a:r>
            <a:r>
              <a:rPr lang="en-US" sz="1200" dirty="0" err="1" smtClean="0"/>
              <a:t>Kot</a:t>
            </a:r>
            <a:r>
              <a:rPr lang="en-US" sz="1200" dirty="0" smtClean="0"/>
              <a:t>; </a:t>
            </a:r>
            <a:r>
              <a:rPr lang="en-US" sz="1200" dirty="0" err="1" smtClean="0"/>
              <a:t>atau</a:t>
            </a:r>
            <a:endParaRPr lang="en-US" sz="1200" dirty="0" smtClean="0"/>
          </a:p>
          <a:p>
            <a:pPr marL="342900" indent="-342900">
              <a:buAutoNum type="alphaLcParenR"/>
            </a:pPr>
            <a:r>
              <a:rPr lang="en-US" sz="1300" dirty="0" err="1" smtClean="0"/>
              <a:t>Memiliki</a:t>
            </a:r>
            <a:r>
              <a:rPr lang="en-US" sz="1300" dirty="0" smtClean="0"/>
              <a:t> </a:t>
            </a:r>
            <a:r>
              <a:rPr lang="en-US" sz="1300" dirty="0" err="1" smtClean="0"/>
              <a:t>suara</a:t>
            </a:r>
            <a:r>
              <a:rPr lang="en-US" sz="1300" dirty="0" smtClean="0"/>
              <a:t> 1% </a:t>
            </a:r>
            <a:r>
              <a:rPr lang="en-US" sz="1300" dirty="0" err="1" smtClean="0"/>
              <a:t>atau</a:t>
            </a:r>
            <a:r>
              <a:rPr lang="en-US" sz="1300" dirty="0" smtClean="0"/>
              <a:t> </a:t>
            </a:r>
            <a:r>
              <a:rPr lang="en-US" sz="1300" dirty="0" err="1" smtClean="0"/>
              <a:t>lebih</a:t>
            </a:r>
            <a:r>
              <a:rPr lang="en-US" sz="1300" dirty="0" smtClean="0"/>
              <a:t> </a:t>
            </a:r>
            <a:r>
              <a:rPr lang="en-US" sz="1300" dirty="0" err="1" smtClean="0"/>
              <a:t>pada</a:t>
            </a:r>
            <a:r>
              <a:rPr lang="en-US" sz="1300" dirty="0" smtClean="0"/>
              <a:t> </a:t>
            </a:r>
            <a:r>
              <a:rPr lang="en-US" sz="1300" dirty="0" err="1" smtClean="0"/>
              <a:t>Pemilu</a:t>
            </a:r>
            <a:r>
              <a:rPr lang="en-US" sz="1300" dirty="0" smtClean="0"/>
              <a:t> DPR </a:t>
            </a:r>
            <a:r>
              <a:rPr lang="en-US" sz="1300" dirty="0" err="1" smtClean="0"/>
              <a:t>terakhir</a:t>
            </a:r>
            <a:r>
              <a:rPr lang="en-US" sz="1300" dirty="0" smtClean="0"/>
              <a:t>.</a:t>
            </a:r>
            <a:endParaRPr lang="en-US" sz="1300" dirty="0"/>
          </a:p>
        </p:txBody>
      </p:sp>
      <p:sp>
        <p:nvSpPr>
          <p:cNvPr id="13" name="Rectangle 12"/>
          <p:cNvSpPr/>
          <p:nvPr/>
        </p:nvSpPr>
        <p:spPr>
          <a:xfrm>
            <a:off x="3860799" y="1608667"/>
            <a:ext cx="4809066" cy="99906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lphaLcParenR"/>
            </a:pPr>
            <a:r>
              <a:rPr lang="en-US" sz="1000" dirty="0" err="1" smtClean="0"/>
              <a:t>Memiliki</a:t>
            </a:r>
            <a:r>
              <a:rPr lang="en-US" sz="1000" dirty="0" smtClean="0"/>
              <a:t> </a:t>
            </a:r>
            <a:r>
              <a:rPr lang="en-US" sz="1000" dirty="0" err="1" smtClean="0"/>
              <a:t>kursi</a:t>
            </a:r>
            <a:r>
              <a:rPr lang="en-US" sz="1000" dirty="0" smtClean="0"/>
              <a:t> DPRD </a:t>
            </a:r>
            <a:r>
              <a:rPr lang="en-US" sz="1000" dirty="0" err="1" smtClean="0"/>
              <a:t>Prov</a:t>
            </a:r>
            <a:r>
              <a:rPr lang="en-US" sz="1000" dirty="0" smtClean="0"/>
              <a:t>; </a:t>
            </a:r>
            <a:r>
              <a:rPr lang="en-US" sz="1000" dirty="0" err="1" smtClean="0"/>
              <a:t>atau</a:t>
            </a:r>
            <a:endParaRPr lang="en-US" sz="1000" dirty="0" smtClean="0"/>
          </a:p>
          <a:p>
            <a:pPr marL="342900" indent="-342900">
              <a:buAutoNum type="alphaLcParenR"/>
            </a:pPr>
            <a:r>
              <a:rPr lang="en-US" sz="1000" dirty="0" err="1" smtClean="0"/>
              <a:t>Memiliki</a:t>
            </a:r>
            <a:r>
              <a:rPr lang="en-US" sz="1000" dirty="0" smtClean="0"/>
              <a:t> </a:t>
            </a:r>
            <a:r>
              <a:rPr lang="en-US" sz="1000" dirty="0" err="1" smtClean="0"/>
              <a:t>kursi</a:t>
            </a:r>
            <a:r>
              <a:rPr lang="en-US" sz="1000" dirty="0" smtClean="0"/>
              <a:t> DPRD </a:t>
            </a:r>
            <a:r>
              <a:rPr lang="en-US" sz="1000" dirty="0" err="1" smtClean="0"/>
              <a:t>Kab</a:t>
            </a:r>
            <a:r>
              <a:rPr lang="en-US" sz="1000" dirty="0" smtClean="0"/>
              <a:t>/Kota di </a:t>
            </a:r>
            <a:r>
              <a:rPr lang="en-US" sz="1000" dirty="0" err="1" smtClean="0"/>
              <a:t>lebih</a:t>
            </a:r>
            <a:r>
              <a:rPr lang="en-US" sz="1000" dirty="0" smtClean="0"/>
              <a:t> </a:t>
            </a:r>
            <a:r>
              <a:rPr lang="en-US" sz="1000" dirty="0" err="1" smtClean="0"/>
              <a:t>dari</a:t>
            </a:r>
            <a:r>
              <a:rPr lang="en-US" sz="1000" dirty="0" smtClean="0"/>
              <a:t> 50% DPRD </a:t>
            </a:r>
            <a:r>
              <a:rPr lang="en-US" sz="1000" dirty="0" err="1" smtClean="0"/>
              <a:t>Kab</a:t>
            </a:r>
            <a:r>
              <a:rPr lang="en-US" sz="1000" dirty="0" smtClean="0"/>
              <a:t>/</a:t>
            </a:r>
            <a:r>
              <a:rPr lang="en-US" sz="1000" dirty="0" err="1" smtClean="0"/>
              <a:t>Kot</a:t>
            </a:r>
            <a:r>
              <a:rPr lang="en-US" sz="1000" dirty="0" smtClean="0"/>
              <a:t> di </a:t>
            </a:r>
            <a:r>
              <a:rPr lang="en-US" sz="1000" dirty="0" err="1" smtClean="0"/>
              <a:t>provinsi</a:t>
            </a:r>
            <a:r>
              <a:rPr lang="en-US" sz="1000" dirty="0" smtClean="0"/>
              <a:t> </a:t>
            </a:r>
            <a:r>
              <a:rPr lang="en-US" sz="1000" dirty="0" err="1" smtClean="0"/>
              <a:t>ybs</a:t>
            </a:r>
            <a:r>
              <a:rPr lang="en-US" sz="1000" dirty="0" smtClean="0"/>
              <a:t>; </a:t>
            </a:r>
            <a:r>
              <a:rPr lang="en-US" sz="1000" dirty="0" err="1" smtClean="0"/>
              <a:t>atau</a:t>
            </a:r>
            <a:endParaRPr lang="en-US" sz="1000" dirty="0" smtClean="0"/>
          </a:p>
          <a:p>
            <a:pPr marL="342900" indent="-342900">
              <a:buAutoNum type="alphaLcParenR"/>
            </a:pPr>
            <a:r>
              <a:rPr lang="en-US" sz="1000" dirty="0" err="1" smtClean="0"/>
              <a:t>Memiliki</a:t>
            </a:r>
            <a:r>
              <a:rPr lang="en-US" sz="1000" dirty="0" smtClean="0"/>
              <a:t> </a:t>
            </a:r>
            <a:r>
              <a:rPr lang="en-US" sz="1000" dirty="0" err="1" smtClean="0"/>
              <a:t>suara</a:t>
            </a:r>
            <a:r>
              <a:rPr lang="en-US" sz="1000" dirty="0" smtClean="0"/>
              <a:t> 1% </a:t>
            </a:r>
            <a:r>
              <a:rPr lang="en-US" sz="1000" dirty="0" err="1" smtClean="0"/>
              <a:t>atau</a:t>
            </a:r>
            <a:r>
              <a:rPr lang="en-US" sz="1000" dirty="0" smtClean="0"/>
              <a:t> </a:t>
            </a:r>
            <a:r>
              <a:rPr lang="en-US" sz="1000" dirty="0" err="1" smtClean="0"/>
              <a:t>lebih</a:t>
            </a:r>
            <a:r>
              <a:rPr lang="en-US" sz="1000" dirty="0" smtClean="0"/>
              <a:t> </a:t>
            </a:r>
            <a:r>
              <a:rPr lang="en-US" sz="1000" dirty="0" err="1" smtClean="0"/>
              <a:t>pada</a:t>
            </a:r>
            <a:r>
              <a:rPr lang="en-US" sz="1000" dirty="0" smtClean="0"/>
              <a:t> </a:t>
            </a:r>
            <a:r>
              <a:rPr lang="en-US" sz="1000" dirty="0" err="1" smtClean="0"/>
              <a:t>Pemilu</a:t>
            </a:r>
            <a:r>
              <a:rPr lang="en-US" sz="1000" dirty="0" smtClean="0"/>
              <a:t> DPRD </a:t>
            </a:r>
            <a:r>
              <a:rPr lang="en-US" sz="1000" dirty="0" err="1" smtClean="0"/>
              <a:t>Prov</a:t>
            </a:r>
            <a:r>
              <a:rPr lang="en-US" sz="1000" dirty="0" smtClean="0"/>
              <a:t> </a:t>
            </a:r>
            <a:r>
              <a:rPr lang="en-US" sz="1000" dirty="0" err="1" smtClean="0"/>
              <a:t>terakhir</a:t>
            </a:r>
            <a:r>
              <a:rPr lang="en-US" sz="1000" dirty="0" smtClean="0"/>
              <a:t>.</a:t>
            </a:r>
          </a:p>
          <a:p>
            <a:pPr marL="342900" indent="-342900">
              <a:buAutoNum type="alphaLcParenR"/>
            </a:pPr>
            <a:r>
              <a:rPr lang="id-ID" sz="1000" dirty="0"/>
              <a:t>M</a:t>
            </a:r>
            <a:r>
              <a:rPr lang="id-ID" sz="1000" dirty="0" smtClean="0"/>
              <a:t>emiliki dukungan pemilih sekurang-kurangnya sama dengan jumlah suara dari kursi terakhir yang diperoleh Partai Politik Peserta Pemilu di satu daerah pemilihan pada Pemilu DPRD Provinsi terakhir</a:t>
            </a:r>
            <a:endParaRPr lang="en-US" sz="1000" dirty="0"/>
          </a:p>
        </p:txBody>
      </p:sp>
      <p:sp>
        <p:nvSpPr>
          <p:cNvPr id="14" name="Rectangle 13"/>
          <p:cNvSpPr/>
          <p:nvPr/>
        </p:nvSpPr>
        <p:spPr>
          <a:xfrm>
            <a:off x="1845733" y="5198533"/>
            <a:ext cx="1557867" cy="6095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/>
              <a:t>Pasangan</a:t>
            </a:r>
            <a:r>
              <a:rPr lang="en-US" sz="1600" dirty="0" smtClean="0"/>
              <a:t> </a:t>
            </a:r>
            <a:r>
              <a:rPr lang="en-US" sz="1600" dirty="0" err="1" smtClean="0"/>
              <a:t>Calon</a:t>
            </a:r>
            <a:r>
              <a:rPr lang="en-US" sz="1600" dirty="0" smtClean="0"/>
              <a:t> </a:t>
            </a:r>
            <a:r>
              <a:rPr lang="en-US" sz="1600" dirty="0" err="1" smtClean="0"/>
              <a:t>Partai</a:t>
            </a:r>
            <a:r>
              <a:rPr lang="en-US" sz="1600" dirty="0" smtClean="0"/>
              <a:t> </a:t>
            </a:r>
            <a:r>
              <a:rPr lang="en-US" sz="1600" dirty="0" err="1" smtClean="0"/>
              <a:t>Politik</a:t>
            </a:r>
            <a:endParaRPr lang="en-US" sz="1600" dirty="0"/>
          </a:p>
        </p:txBody>
      </p:sp>
      <p:sp>
        <p:nvSpPr>
          <p:cNvPr id="15" name="Rectangle 14"/>
          <p:cNvSpPr/>
          <p:nvPr/>
        </p:nvSpPr>
        <p:spPr>
          <a:xfrm>
            <a:off x="1845733" y="5909737"/>
            <a:ext cx="1557867" cy="6095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 smtClean="0"/>
              <a:t>Pasangan</a:t>
            </a:r>
            <a:r>
              <a:rPr lang="en-US" sz="1600" dirty="0" smtClean="0"/>
              <a:t> </a:t>
            </a:r>
            <a:r>
              <a:rPr lang="en-US" sz="1600" dirty="0" err="1" smtClean="0"/>
              <a:t>Calon</a:t>
            </a:r>
            <a:r>
              <a:rPr lang="en-US" sz="1600" dirty="0" smtClean="0"/>
              <a:t> </a:t>
            </a:r>
            <a:r>
              <a:rPr lang="en-US" sz="1600" dirty="0" err="1" smtClean="0"/>
              <a:t>Perseorangan</a:t>
            </a:r>
            <a:endParaRPr lang="en-US" sz="1600" dirty="0"/>
          </a:p>
        </p:txBody>
      </p:sp>
      <p:sp>
        <p:nvSpPr>
          <p:cNvPr id="16" name="Rectangle 15"/>
          <p:cNvSpPr/>
          <p:nvPr/>
        </p:nvSpPr>
        <p:spPr>
          <a:xfrm>
            <a:off x="1845733" y="3302004"/>
            <a:ext cx="1557867" cy="1320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Pasangan</a:t>
            </a:r>
            <a:r>
              <a:rPr lang="en-US" dirty="0" smtClean="0"/>
              <a:t> </a:t>
            </a:r>
            <a:r>
              <a:rPr lang="en-US" dirty="0" err="1" smtClean="0"/>
              <a:t>Calon</a:t>
            </a:r>
            <a:endParaRPr lang="en-US" dirty="0"/>
          </a:p>
        </p:txBody>
      </p:sp>
      <p:sp>
        <p:nvSpPr>
          <p:cNvPr id="17" name="Right Arrow 16"/>
          <p:cNvSpPr/>
          <p:nvPr/>
        </p:nvSpPr>
        <p:spPr>
          <a:xfrm>
            <a:off x="3564464" y="3302004"/>
            <a:ext cx="592667" cy="1320800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3564465" y="5147729"/>
            <a:ext cx="592667" cy="66040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3564464" y="5858933"/>
            <a:ext cx="592667" cy="66040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385733" y="3302004"/>
            <a:ext cx="4284132" cy="1320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dirty="0" err="1" smtClean="0"/>
              <a:t>Diusulkan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politik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koalisi</a:t>
            </a:r>
            <a:r>
              <a:rPr lang="en-US" sz="2000" dirty="0" smtClean="0"/>
              <a:t> </a:t>
            </a:r>
            <a:r>
              <a:rPr lang="en-US" sz="2000" dirty="0" err="1" smtClean="0"/>
              <a:t>partai</a:t>
            </a:r>
            <a:r>
              <a:rPr lang="en-US" sz="2000" dirty="0" smtClean="0"/>
              <a:t> </a:t>
            </a:r>
            <a:r>
              <a:rPr lang="en-US" sz="2000" dirty="0" err="1" smtClean="0"/>
              <a:t>politik</a:t>
            </a:r>
            <a:r>
              <a:rPr lang="en-US" sz="2000" dirty="0" smtClean="0"/>
              <a:t> </a:t>
            </a:r>
            <a:r>
              <a:rPr lang="en-US" sz="2000" dirty="0" err="1" smtClean="0"/>
              <a:t>peserta</a:t>
            </a:r>
            <a:r>
              <a:rPr lang="en-US" sz="2000" dirty="0" smtClean="0"/>
              <a:t> </a:t>
            </a:r>
            <a:r>
              <a:rPr lang="en-US" sz="2000" dirty="0" err="1" smtClean="0"/>
              <a:t>Pemilu</a:t>
            </a:r>
            <a:r>
              <a:rPr lang="en-US" sz="2000" dirty="0" smtClean="0"/>
              <a:t> DPR.</a:t>
            </a:r>
            <a:endParaRPr lang="en-US" sz="2000" dirty="0"/>
          </a:p>
        </p:txBody>
      </p:sp>
      <p:sp>
        <p:nvSpPr>
          <p:cNvPr id="21" name="Rectangle 20"/>
          <p:cNvSpPr/>
          <p:nvPr/>
        </p:nvSpPr>
        <p:spPr>
          <a:xfrm>
            <a:off x="4385733" y="5198533"/>
            <a:ext cx="4284132" cy="6095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Diusulkan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koalisi</a:t>
            </a:r>
            <a:r>
              <a:rPr lang="en-US" dirty="0" smtClean="0"/>
              <a:t> </a:t>
            </a:r>
            <a:r>
              <a:rPr lang="en-US" dirty="0" err="1" smtClean="0"/>
              <a:t>partai</a:t>
            </a:r>
            <a:r>
              <a:rPr lang="en-US" dirty="0" smtClean="0"/>
              <a:t> </a:t>
            </a:r>
            <a:r>
              <a:rPr lang="en-US" dirty="0" err="1" smtClean="0"/>
              <a:t>politik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Pemilu</a:t>
            </a:r>
            <a:r>
              <a:rPr lang="en-US" dirty="0" smtClean="0"/>
              <a:t> DPRD Prov.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4385733" y="5909737"/>
            <a:ext cx="4284132" cy="60959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Mengajukan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dukungan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warga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punya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pilih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92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561" y="350942"/>
            <a:ext cx="8187409" cy="695114"/>
          </a:xfrm>
          <a:prstGeom prst="rect">
            <a:avLst/>
          </a:prstGeom>
          <a:solidFill>
            <a:srgbClr val="80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SISTEM PEMILU NASIONAL</a:t>
            </a:r>
            <a:endParaRPr lang="en-US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2797"/>
              </p:ext>
            </p:extLst>
          </p:nvPr>
        </p:nvGraphicFramePr>
        <p:xfrm>
          <a:off x="484561" y="1129616"/>
          <a:ext cx="8187410" cy="55305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280005"/>
                <a:gridCol w="2113769"/>
                <a:gridCol w="1901188"/>
                <a:gridCol w="1892448"/>
              </a:tblGrid>
              <a:tr h="859847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Varibel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Sistem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Pemilu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Presiden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dan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Wakil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Presiden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Pemilu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Anggota</a:t>
                      </a:r>
                      <a:r>
                        <a:rPr lang="en-US" dirty="0" smtClean="0"/>
                        <a:t> DPR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Pemilu</a:t>
                      </a:r>
                      <a:r>
                        <a:rPr lang="en-US" dirty="0" smtClean="0"/>
                        <a:t>  </a:t>
                      </a:r>
                      <a:r>
                        <a:rPr lang="en-US" dirty="0" err="1" smtClean="0"/>
                        <a:t>Anggota</a:t>
                      </a:r>
                      <a:r>
                        <a:rPr lang="en-US" dirty="0" smtClean="0"/>
                        <a:t> DPD</a:t>
                      </a:r>
                      <a:endParaRPr lang="en-US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Waktu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err="1" smtClean="0"/>
                        <a:t>Penyelenggaraan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Bersama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Pemilu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Anggota</a:t>
                      </a:r>
                      <a:r>
                        <a:rPr lang="en-US" sz="1600" baseline="0" dirty="0" smtClean="0"/>
                        <a:t> DPR </a:t>
                      </a:r>
                      <a:r>
                        <a:rPr lang="en-US" sz="1600" baseline="0" dirty="0" err="1" smtClean="0"/>
                        <a:t>dan</a:t>
                      </a:r>
                      <a:r>
                        <a:rPr lang="en-US" sz="1600" baseline="0" dirty="0" smtClean="0"/>
                        <a:t> DPD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Bersama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Presiden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Anggota</a:t>
                      </a:r>
                      <a:r>
                        <a:rPr lang="en-US" sz="1600" dirty="0" smtClean="0"/>
                        <a:t> DPD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Bersama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Presiden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Anggota</a:t>
                      </a:r>
                      <a:r>
                        <a:rPr lang="en-US" sz="1600" dirty="0" smtClean="0"/>
                        <a:t> DPR</a:t>
                      </a:r>
                      <a:endParaRPr lang="en-US" sz="1600" dirty="0"/>
                    </a:p>
                  </a:txBody>
                  <a:tcPr/>
                </a:tc>
              </a:tr>
              <a:tr h="446330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Besaran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Dapil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</a:t>
                      </a:r>
                      <a:r>
                        <a:rPr lang="en-US" dirty="0" err="1" smtClean="0"/>
                        <a:t>pasang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kursi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3-6 </a:t>
                      </a:r>
                      <a:r>
                        <a:rPr lang="en-US" dirty="0" err="1" smtClean="0"/>
                        <a:t>kursi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 </a:t>
                      </a:r>
                      <a:r>
                        <a:rPr lang="en-US" dirty="0" err="1" smtClean="0"/>
                        <a:t>kursi</a:t>
                      </a:r>
                      <a:r>
                        <a:rPr lang="en-US" dirty="0" smtClean="0"/>
                        <a:t>/</a:t>
                      </a:r>
                      <a:r>
                        <a:rPr lang="en-US" dirty="0" err="1" smtClean="0"/>
                        <a:t>provinsi</a:t>
                      </a:r>
                      <a:endParaRPr lang="en-US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Metode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Pencalonan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Calon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diajukan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partai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atau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koalisi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partai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peserta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pemilu</a:t>
                      </a:r>
                      <a:r>
                        <a:rPr lang="en-US" sz="1400" dirty="0" smtClean="0"/>
                        <a:t> DPR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Daftar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calon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diajukan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partai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berdasar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nomor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urut</a:t>
                      </a:r>
                      <a:r>
                        <a:rPr lang="en-US" sz="1400" baseline="0" dirty="0" smtClean="0"/>
                        <a:t>, 30% </a:t>
                      </a:r>
                      <a:r>
                        <a:rPr lang="en-US" sz="1400" baseline="0" dirty="0" err="1" smtClean="0"/>
                        <a:t>perempuan</a:t>
                      </a:r>
                      <a:r>
                        <a:rPr lang="en-US" sz="1400" baseline="0" dirty="0" smtClean="0"/>
                        <a:t>, 30% </a:t>
                      </a:r>
                      <a:r>
                        <a:rPr lang="en-US" sz="1400" baseline="0" dirty="0" err="1" smtClean="0"/>
                        <a:t>dapil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perempuan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nomor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urut</a:t>
                      </a:r>
                      <a:r>
                        <a:rPr lang="en-US" sz="1400" baseline="0" dirty="0" smtClean="0"/>
                        <a:t> 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Calon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mengajukan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diri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sendiri</a:t>
                      </a:r>
                      <a:r>
                        <a:rPr lang="en-US" sz="1400" dirty="0" smtClean="0"/>
                        <a:t> dg </a:t>
                      </a:r>
                      <a:r>
                        <a:rPr lang="en-US" sz="1400" dirty="0" err="1" smtClean="0"/>
                        <a:t>sejumlah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dukungan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pemilih</a:t>
                      </a:r>
                      <a:endParaRPr lang="en-US" sz="1400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Metode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Pemb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Suara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Memilih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calon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Memilih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calon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Memilih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Calon</a:t>
                      </a:r>
                      <a:endParaRPr lang="en-US" dirty="0"/>
                    </a:p>
                  </a:txBody>
                  <a:tcPr/>
                </a:tc>
              </a:tr>
              <a:tr h="357912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Ambang</a:t>
                      </a:r>
                      <a:r>
                        <a:rPr lang="en-US" b="1" baseline="0" dirty="0" smtClean="0"/>
                        <a:t> Batas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694037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Formula </a:t>
                      </a:r>
                    </a:p>
                    <a:p>
                      <a:r>
                        <a:rPr lang="en-US" b="1" dirty="0" err="1" smtClean="0"/>
                        <a:t>Perolehan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err="1" smtClean="0"/>
                        <a:t>Kursi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Mayoritas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mutlak</a:t>
                      </a:r>
                      <a:r>
                        <a:rPr lang="en-US" sz="1600" baseline="0" dirty="0" smtClean="0"/>
                        <a:t> (</a:t>
                      </a:r>
                      <a:r>
                        <a:rPr lang="en-US" sz="1600" baseline="0" dirty="0" err="1" smtClean="0"/>
                        <a:t>putaran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kedua</a:t>
                      </a:r>
                      <a:r>
                        <a:rPr lang="en-US" sz="1600" baseline="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Divisor St </a:t>
                      </a:r>
                      <a:r>
                        <a:rPr lang="en-US" sz="1600" dirty="0" err="1" smtClean="0"/>
                        <a:t>Lague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atau</a:t>
                      </a:r>
                      <a:r>
                        <a:rPr lang="en-US" sz="1600" dirty="0" smtClean="0"/>
                        <a:t> Webster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Terbesar</a:t>
                      </a:r>
                      <a:r>
                        <a:rPr lang="en-US" sz="1600" dirty="0" smtClean="0"/>
                        <a:t> ke-1, ke-2, ke-3, </a:t>
                      </a:r>
                      <a:r>
                        <a:rPr lang="en-US" sz="1600" dirty="0" err="1" smtClean="0"/>
                        <a:t>dan</a:t>
                      </a:r>
                      <a:r>
                        <a:rPr lang="en-US" sz="1600" dirty="0" smtClean="0"/>
                        <a:t> ke-4</a:t>
                      </a:r>
                      <a:endParaRPr lang="en-US" sz="1600" dirty="0"/>
                    </a:p>
                  </a:txBody>
                  <a:tcPr/>
                </a:tc>
              </a:tr>
              <a:tr h="685173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Penetapan</a:t>
                      </a:r>
                      <a:r>
                        <a:rPr lang="en-US" b="1" dirty="0" smtClean="0"/>
                        <a:t> </a:t>
                      </a:r>
                    </a:p>
                    <a:p>
                      <a:r>
                        <a:rPr lang="en-US" b="1" dirty="0" err="1" smtClean="0"/>
                        <a:t>Calon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Terpilih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Suara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terbanyak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803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4561" y="350942"/>
            <a:ext cx="8187409" cy="69511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SISTEM PEMILU DAERAH</a:t>
            </a:r>
            <a:endParaRPr lang="en-US" sz="3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2024"/>
              </p:ext>
            </p:extLst>
          </p:nvPr>
        </p:nvGraphicFramePr>
        <p:xfrm>
          <a:off x="484560" y="1129616"/>
          <a:ext cx="8187409" cy="519843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55970"/>
                <a:gridCol w="2890657"/>
                <a:gridCol w="2940782"/>
              </a:tblGrid>
              <a:tr h="55825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Varibel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Sistem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Kepala</a:t>
                      </a:r>
                      <a:r>
                        <a:rPr lang="en-US" baseline="0" dirty="0" smtClean="0"/>
                        <a:t> Daerah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Pemilu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Anggota</a:t>
                      </a:r>
                      <a:r>
                        <a:rPr lang="en-US" dirty="0" smtClean="0"/>
                        <a:t> DPRD</a:t>
                      </a:r>
                      <a:endParaRPr lang="en-US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Waktu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err="1" smtClean="0"/>
                        <a:t>Penyelenggaraan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Bersama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Pemilu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Anggota</a:t>
                      </a:r>
                      <a:r>
                        <a:rPr lang="en-US" sz="1600" baseline="0" dirty="0" smtClean="0"/>
                        <a:t> DPRD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Bersama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Kepala</a:t>
                      </a:r>
                      <a:r>
                        <a:rPr lang="en-US" sz="1600" baseline="0" dirty="0" smtClean="0"/>
                        <a:t> Daerah</a:t>
                      </a:r>
                      <a:endParaRPr lang="en-US" sz="1600" dirty="0"/>
                    </a:p>
                  </a:txBody>
                  <a:tcPr/>
                </a:tc>
              </a:tr>
              <a:tr h="446330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Besaran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Dapil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 </a:t>
                      </a:r>
                      <a:r>
                        <a:rPr lang="en-US" dirty="0" err="1" smtClean="0"/>
                        <a:t>pasang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kursi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3-6 </a:t>
                      </a:r>
                      <a:r>
                        <a:rPr lang="en-US" dirty="0" err="1" smtClean="0"/>
                        <a:t>kursi</a:t>
                      </a:r>
                      <a:endParaRPr lang="en-US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Metode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Pencalonan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Calon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diajukan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partai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atau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koalisi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partai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peserta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pemilu</a:t>
                      </a:r>
                      <a:r>
                        <a:rPr lang="en-US" sz="1600" dirty="0" smtClean="0"/>
                        <a:t> DPRD; </a:t>
                      </a:r>
                      <a:r>
                        <a:rPr lang="en-US" sz="1600" dirty="0" err="1" smtClean="0"/>
                        <a:t>atau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mengajukan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diri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sendiri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dengan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sjumlah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dukungan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pemilih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Daftar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calon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diajukan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partai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berdasar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nomor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urut</a:t>
                      </a:r>
                      <a:r>
                        <a:rPr lang="en-US" sz="1600" baseline="0" dirty="0" smtClean="0"/>
                        <a:t>, 30% </a:t>
                      </a:r>
                      <a:r>
                        <a:rPr lang="en-US" sz="1600" baseline="0" dirty="0" err="1" smtClean="0"/>
                        <a:t>perempuan</a:t>
                      </a:r>
                      <a:r>
                        <a:rPr lang="en-US" sz="1600" baseline="0" dirty="0" smtClean="0"/>
                        <a:t>, 30% </a:t>
                      </a:r>
                      <a:r>
                        <a:rPr lang="en-US" sz="1600" baseline="0" dirty="0" err="1" smtClean="0"/>
                        <a:t>dapil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perempuan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nomor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urut</a:t>
                      </a:r>
                      <a:r>
                        <a:rPr lang="en-US" sz="1600" baseline="0" dirty="0" smtClean="0"/>
                        <a:t> 1</a:t>
                      </a:r>
                      <a:endParaRPr lang="en-US" sz="1600" dirty="0"/>
                    </a:p>
                  </a:txBody>
                  <a:tcPr/>
                </a:tc>
              </a:tr>
              <a:tr h="498165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Metode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Pemb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Suara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Memilih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calon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Memilih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calon</a:t>
                      </a:r>
                      <a:endParaRPr lang="en-US" dirty="0"/>
                    </a:p>
                  </a:txBody>
                  <a:tcPr/>
                </a:tc>
              </a:tr>
              <a:tr h="357912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Ambang</a:t>
                      </a:r>
                      <a:r>
                        <a:rPr lang="en-US" b="1" baseline="0" dirty="0" smtClean="0"/>
                        <a:t> Batas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1%</a:t>
                      </a:r>
                      <a:endParaRPr lang="en-US" dirty="0"/>
                    </a:p>
                  </a:txBody>
                  <a:tcPr/>
                </a:tc>
              </a:tr>
              <a:tr h="694037">
                <a:tc>
                  <a:txBody>
                    <a:bodyPr/>
                    <a:lstStyle/>
                    <a:p>
                      <a:r>
                        <a:rPr lang="en-US" b="1" dirty="0" smtClean="0"/>
                        <a:t>Formula </a:t>
                      </a:r>
                    </a:p>
                    <a:p>
                      <a:r>
                        <a:rPr lang="en-US" b="1" dirty="0" err="1" smtClean="0"/>
                        <a:t>Perolehan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err="1" smtClean="0"/>
                        <a:t>Kursi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/>
                        <a:t>Mayoritas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baseline="0" dirty="0" err="1" smtClean="0"/>
                        <a:t>sederhana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Divisor St </a:t>
                      </a:r>
                      <a:r>
                        <a:rPr lang="en-US" sz="1600" dirty="0" err="1" smtClean="0"/>
                        <a:t>Lague</a:t>
                      </a:r>
                      <a:r>
                        <a:rPr lang="en-US" sz="1600" dirty="0" smtClean="0"/>
                        <a:t> </a:t>
                      </a:r>
                      <a:r>
                        <a:rPr lang="en-US" sz="1600" dirty="0" err="1" smtClean="0"/>
                        <a:t>atau</a:t>
                      </a:r>
                      <a:r>
                        <a:rPr lang="en-US" sz="1600" dirty="0" smtClean="0"/>
                        <a:t> Webster</a:t>
                      </a:r>
                      <a:endParaRPr lang="en-US" sz="1600" dirty="0"/>
                    </a:p>
                  </a:txBody>
                  <a:tcPr/>
                </a:tc>
              </a:tr>
              <a:tr h="685173">
                <a:tc>
                  <a:txBody>
                    <a:bodyPr/>
                    <a:lstStyle/>
                    <a:p>
                      <a:r>
                        <a:rPr lang="en-US" b="1" dirty="0" err="1" smtClean="0"/>
                        <a:t>Penetapan</a:t>
                      </a:r>
                      <a:r>
                        <a:rPr lang="en-US" b="1" dirty="0" smtClean="0"/>
                        <a:t> </a:t>
                      </a:r>
                    </a:p>
                    <a:p>
                      <a:r>
                        <a:rPr lang="en-US" b="1" dirty="0" err="1" smtClean="0"/>
                        <a:t>Calon</a:t>
                      </a:r>
                      <a:r>
                        <a:rPr lang="en-US" b="1" dirty="0" smtClean="0"/>
                        <a:t> </a:t>
                      </a:r>
                      <a:r>
                        <a:rPr lang="en-US" b="1" dirty="0" err="1" smtClean="0"/>
                        <a:t>Terpilih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Suara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terbanyak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778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4203" y="310270"/>
            <a:ext cx="1894197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PELANGGARAN </a:t>
            </a:r>
          </a:p>
          <a:p>
            <a:pPr algn="ctr"/>
            <a:r>
              <a:rPr lang="en-US" sz="2000" dirty="0" smtClean="0"/>
              <a:t>KODE ETIK</a:t>
            </a:r>
            <a:endParaRPr lang="en-US" sz="2000" dirty="0"/>
          </a:p>
        </p:txBody>
      </p:sp>
      <p:sp>
        <p:nvSpPr>
          <p:cNvPr id="3" name="Rectangle 2"/>
          <p:cNvSpPr/>
          <p:nvPr/>
        </p:nvSpPr>
        <p:spPr>
          <a:xfrm>
            <a:off x="544203" y="1563334"/>
            <a:ext cx="1894197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PELANGGARAN </a:t>
            </a:r>
          </a:p>
          <a:p>
            <a:pPr algn="ctr"/>
            <a:r>
              <a:rPr lang="en-US" sz="2000" dirty="0" smtClean="0"/>
              <a:t>ADMINISTRASI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544203" y="2816397"/>
            <a:ext cx="1894197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TINDAK </a:t>
            </a:r>
          </a:p>
          <a:p>
            <a:pPr algn="ctr"/>
            <a:r>
              <a:rPr lang="en-US" sz="2000" dirty="0" smtClean="0"/>
              <a:t>PIDANA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44203" y="4272661"/>
            <a:ext cx="1894197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PERSELISIHAN </a:t>
            </a:r>
          </a:p>
          <a:p>
            <a:pPr algn="ctr"/>
            <a:r>
              <a:rPr lang="en-US" sz="2000" dirty="0" smtClean="0"/>
              <a:t>ADMINISTRASI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544203" y="5525732"/>
            <a:ext cx="1894197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PERSELISIHAN</a:t>
            </a:r>
          </a:p>
          <a:p>
            <a:pPr algn="ctr"/>
            <a:r>
              <a:rPr lang="en-US" sz="2000" dirty="0" smtClean="0"/>
              <a:t> HASIL</a:t>
            </a:r>
            <a:endParaRPr lang="en-US" sz="20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3996267"/>
            <a:ext cx="9144000" cy="0"/>
          </a:xfrm>
          <a:prstGeom prst="line">
            <a:avLst/>
          </a:prstGeom>
          <a:ln w="76200" cmpd="sng">
            <a:solidFill>
              <a:srgbClr val="3366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622799" y="298553"/>
            <a:ext cx="1016000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DKPP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622799" y="772689"/>
            <a:ext cx="1016000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KPU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248395" y="332676"/>
            <a:ext cx="1049866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KPU  </a:t>
            </a:r>
            <a:r>
              <a:rPr lang="en-US" sz="1400" dirty="0" err="1" smtClean="0"/>
              <a:t>Bawaslu</a:t>
            </a:r>
            <a:endParaRPr lang="en-US" sz="1400" dirty="0"/>
          </a:p>
        </p:txBody>
      </p:sp>
      <p:sp>
        <p:nvSpPr>
          <p:cNvPr id="12" name="Rectangle 11"/>
          <p:cNvSpPr/>
          <p:nvPr/>
        </p:nvSpPr>
        <p:spPr>
          <a:xfrm>
            <a:off x="6248395" y="806812"/>
            <a:ext cx="1049866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KPU </a:t>
            </a:r>
            <a:r>
              <a:rPr lang="en-US" sz="1400" dirty="0" err="1" smtClean="0"/>
              <a:t>Provinsi</a:t>
            </a:r>
            <a:endParaRPr lang="en-US" sz="1400" dirty="0"/>
          </a:p>
        </p:txBody>
      </p:sp>
      <p:sp>
        <p:nvSpPr>
          <p:cNvPr id="13" name="Rectangle 12"/>
          <p:cNvSpPr/>
          <p:nvPr/>
        </p:nvSpPr>
        <p:spPr>
          <a:xfrm>
            <a:off x="7857068" y="784406"/>
            <a:ext cx="914400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KPU </a:t>
            </a:r>
          </a:p>
          <a:p>
            <a:pPr algn="ctr"/>
            <a:r>
              <a:rPr lang="en-US" sz="1400" dirty="0" err="1" smtClean="0"/>
              <a:t>Kab</a:t>
            </a:r>
            <a:r>
              <a:rPr lang="en-US" sz="1400" dirty="0" smtClean="0"/>
              <a:t>/</a:t>
            </a:r>
            <a:r>
              <a:rPr lang="en-US" sz="1400" dirty="0" err="1" smtClean="0"/>
              <a:t>Kot</a:t>
            </a:r>
            <a:endParaRPr lang="en-US" sz="14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400" y="0"/>
            <a:ext cx="33867" cy="6858000"/>
          </a:xfrm>
          <a:prstGeom prst="line">
            <a:avLst/>
          </a:prstGeom>
          <a:ln w="76200" cmpd="sng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ight Arrow 15"/>
          <p:cNvSpPr/>
          <p:nvPr/>
        </p:nvSpPr>
        <p:spPr>
          <a:xfrm>
            <a:off x="5841995" y="343879"/>
            <a:ext cx="270936" cy="925866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7399859" y="784406"/>
            <a:ext cx="355599" cy="45173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544203" y="1371600"/>
            <a:ext cx="8599797" cy="16933"/>
          </a:xfrm>
          <a:prstGeom prst="line">
            <a:avLst/>
          </a:prstGeom>
          <a:ln w="38100" cmpd="sng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44203" y="2658534"/>
            <a:ext cx="8599797" cy="16933"/>
          </a:xfrm>
          <a:prstGeom prst="line">
            <a:avLst/>
          </a:prstGeom>
          <a:ln w="38100" cmpd="sng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44203" y="5367867"/>
            <a:ext cx="8599797" cy="16933"/>
          </a:xfrm>
          <a:prstGeom prst="line">
            <a:avLst/>
          </a:prstGeom>
          <a:ln w="38100" cmpd="sng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2997200" y="343879"/>
            <a:ext cx="1066800" cy="89225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PELAPOR</a:t>
            </a:r>
            <a:endParaRPr lang="en-US" dirty="0"/>
          </a:p>
        </p:txBody>
      </p:sp>
      <p:sp>
        <p:nvSpPr>
          <p:cNvPr id="23" name="Right Arrow 22"/>
          <p:cNvSpPr/>
          <p:nvPr/>
        </p:nvSpPr>
        <p:spPr>
          <a:xfrm>
            <a:off x="4199467" y="366285"/>
            <a:ext cx="287866" cy="869851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2997200" y="1563334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PELAPOR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4673598" y="1563334"/>
            <a:ext cx="1439332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KPU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4673597" y="2037470"/>
            <a:ext cx="1439333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KPU </a:t>
            </a:r>
            <a:r>
              <a:rPr lang="en-US" dirty="0" err="1" smtClean="0"/>
              <a:t>Prov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6197595" y="1563334"/>
            <a:ext cx="1371599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KPU </a:t>
            </a:r>
            <a:r>
              <a:rPr lang="en-US" dirty="0" err="1" smtClean="0"/>
              <a:t>Kab</a:t>
            </a:r>
            <a:r>
              <a:rPr lang="en-US" dirty="0" smtClean="0"/>
              <a:t>/</a:t>
            </a:r>
            <a:r>
              <a:rPr lang="en-US" dirty="0" err="1" smtClean="0"/>
              <a:t>Kot</a:t>
            </a:r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6197596" y="2037470"/>
            <a:ext cx="1371598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PPK</a:t>
            </a:r>
            <a:endParaRPr lang="en-US" dirty="0"/>
          </a:p>
        </p:txBody>
      </p:sp>
      <p:sp>
        <p:nvSpPr>
          <p:cNvPr id="29" name="Right Arrow 28"/>
          <p:cNvSpPr/>
          <p:nvPr/>
        </p:nvSpPr>
        <p:spPr>
          <a:xfrm>
            <a:off x="4207934" y="1563334"/>
            <a:ext cx="287866" cy="925866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2997200" y="2816397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PELAPOR</a:t>
            </a:r>
            <a:endParaRPr lang="en-US" dirty="0"/>
          </a:p>
        </p:txBody>
      </p:sp>
      <p:sp>
        <p:nvSpPr>
          <p:cNvPr id="31" name="Right Arrow 30"/>
          <p:cNvSpPr/>
          <p:nvPr/>
        </p:nvSpPr>
        <p:spPr>
          <a:xfrm>
            <a:off x="4199466" y="2816397"/>
            <a:ext cx="296333" cy="9258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4622799" y="2816397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POLISI</a:t>
            </a:r>
            <a:endParaRPr lang="en-US" dirty="0"/>
          </a:p>
        </p:txBody>
      </p:sp>
      <p:sp>
        <p:nvSpPr>
          <p:cNvPr id="33" name="Right Arrow 32"/>
          <p:cNvSpPr/>
          <p:nvPr/>
        </p:nvSpPr>
        <p:spPr>
          <a:xfrm>
            <a:off x="5816597" y="2816397"/>
            <a:ext cx="296333" cy="925866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6248395" y="2821861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JAKSA</a:t>
            </a:r>
            <a:endParaRPr lang="en-US" dirty="0"/>
          </a:p>
        </p:txBody>
      </p:sp>
      <p:sp>
        <p:nvSpPr>
          <p:cNvPr id="35" name="Right Arrow 34"/>
          <p:cNvSpPr/>
          <p:nvPr/>
        </p:nvSpPr>
        <p:spPr>
          <a:xfrm>
            <a:off x="7437954" y="2821861"/>
            <a:ext cx="296333" cy="92586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7857068" y="2821861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HAKIM</a:t>
            </a:r>
          </a:p>
          <a:p>
            <a:pPr algn="ctr"/>
            <a:r>
              <a:rPr lang="en-US" dirty="0" smtClean="0"/>
              <a:t>PN</a:t>
            </a:r>
            <a:endParaRPr lang="en-US" dirty="0"/>
          </a:p>
        </p:txBody>
      </p:sp>
      <p:sp>
        <p:nvSpPr>
          <p:cNvPr id="37" name="Rectangle 36"/>
          <p:cNvSpPr/>
          <p:nvPr/>
        </p:nvSpPr>
        <p:spPr>
          <a:xfrm>
            <a:off x="2997200" y="4272661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PEMOHON</a:t>
            </a:r>
            <a:endParaRPr lang="en-US" sz="1400" dirty="0"/>
          </a:p>
        </p:txBody>
      </p:sp>
      <p:sp>
        <p:nvSpPr>
          <p:cNvPr id="38" name="Rectangle 37"/>
          <p:cNvSpPr/>
          <p:nvPr/>
        </p:nvSpPr>
        <p:spPr>
          <a:xfrm>
            <a:off x="6248394" y="4272661"/>
            <a:ext cx="2675473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HAKIM ADHOC PEMILU DI PT</a:t>
            </a:r>
            <a:endParaRPr lang="en-US" sz="1600" dirty="0"/>
          </a:p>
        </p:txBody>
      </p:sp>
      <p:sp>
        <p:nvSpPr>
          <p:cNvPr id="39" name="Rectangle 38"/>
          <p:cNvSpPr/>
          <p:nvPr/>
        </p:nvSpPr>
        <p:spPr>
          <a:xfrm>
            <a:off x="6248395" y="4746797"/>
            <a:ext cx="2675475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HAKIM ADHOC PEMILU DI MA</a:t>
            </a:r>
            <a:endParaRPr lang="en-US" sz="1600" dirty="0"/>
          </a:p>
        </p:txBody>
      </p:sp>
      <p:sp>
        <p:nvSpPr>
          <p:cNvPr id="40" name="Rectangle 39"/>
          <p:cNvSpPr/>
          <p:nvPr/>
        </p:nvSpPr>
        <p:spPr>
          <a:xfrm>
            <a:off x="4199466" y="4272661"/>
            <a:ext cx="1371599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Pemilu Daerah</a:t>
            </a:r>
            <a:endParaRPr lang="en-US" sz="1400" dirty="0"/>
          </a:p>
        </p:txBody>
      </p:sp>
      <p:sp>
        <p:nvSpPr>
          <p:cNvPr id="41" name="Rectangle 40"/>
          <p:cNvSpPr/>
          <p:nvPr/>
        </p:nvSpPr>
        <p:spPr>
          <a:xfrm>
            <a:off x="4199467" y="4746797"/>
            <a:ext cx="1371598" cy="4517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smtClean="0"/>
              <a:t>Pemilu Nasional</a:t>
            </a:r>
            <a:endParaRPr lang="en-US" sz="1400" dirty="0"/>
          </a:p>
        </p:txBody>
      </p:sp>
      <p:sp>
        <p:nvSpPr>
          <p:cNvPr id="42" name="Right Arrow 41"/>
          <p:cNvSpPr/>
          <p:nvPr/>
        </p:nvSpPr>
        <p:spPr>
          <a:xfrm>
            <a:off x="5664195" y="4272661"/>
            <a:ext cx="533401" cy="45173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ight Arrow 42"/>
          <p:cNvSpPr/>
          <p:nvPr/>
        </p:nvSpPr>
        <p:spPr>
          <a:xfrm>
            <a:off x="5664195" y="4746797"/>
            <a:ext cx="533401" cy="451730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ectangle 43"/>
          <p:cNvSpPr/>
          <p:nvPr/>
        </p:nvSpPr>
        <p:spPr>
          <a:xfrm>
            <a:off x="2997200" y="5525732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PEMOHON</a:t>
            </a:r>
            <a:endParaRPr lang="en-US" sz="1400" dirty="0"/>
          </a:p>
        </p:txBody>
      </p:sp>
      <p:sp>
        <p:nvSpPr>
          <p:cNvPr id="45" name="Right Arrow 44"/>
          <p:cNvSpPr/>
          <p:nvPr/>
        </p:nvSpPr>
        <p:spPr>
          <a:xfrm>
            <a:off x="4250265" y="5525732"/>
            <a:ext cx="296333" cy="925866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73598" y="5525732"/>
            <a:ext cx="1066800" cy="92586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947</Words>
  <Application>Microsoft Office PowerPoint</Application>
  <PresentationFormat>On-screen Show (4:3)</PresentationFormat>
  <Paragraphs>253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merdeka-air</dc:creator>
  <cp:lastModifiedBy>Titi Anggraini</cp:lastModifiedBy>
  <cp:revision>30</cp:revision>
  <dcterms:created xsi:type="dcterms:W3CDTF">2016-06-06T06:08:13Z</dcterms:created>
  <dcterms:modified xsi:type="dcterms:W3CDTF">2016-06-14T04:06:27Z</dcterms:modified>
</cp:coreProperties>
</file>