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/>
    <p:restoredTop sz="94607"/>
  </p:normalViewPr>
  <p:slideViewPr>
    <p:cSldViewPr snapToGrid="0" snapToObjects="1">
      <p:cViewPr>
        <p:scale>
          <a:sx n="90" d="100"/>
          <a:sy n="90" d="100"/>
        </p:scale>
        <p:origin x="24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895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554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6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69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285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87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639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519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684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47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F9FA0-935A-4D40-A8AE-0E5228D036D3}" type="datetimeFigureOut">
              <a:rPr lang="en-US" smtClean="0"/>
              <a:t>11/20/17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FC27B-EE7C-B34F-9B78-7CA5CBF0A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59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5961" y="828683"/>
            <a:ext cx="8529637" cy="337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0" dirty="0" smtClean="0"/>
              <a:t>UU NO 7/2017</a:t>
            </a:r>
          </a:p>
          <a:p>
            <a:pPr algn="ctr"/>
            <a:r>
              <a:rPr lang="en-US" sz="2000" dirty="0" smtClean="0"/>
              <a:t> </a:t>
            </a:r>
            <a:r>
              <a:rPr lang="en-US" sz="5800" b="1" dirty="0" err="1" smtClean="0"/>
              <a:t>Undang-undang</a:t>
            </a:r>
            <a:r>
              <a:rPr lang="en-US" sz="5800" b="1" dirty="0" smtClean="0"/>
              <a:t> </a:t>
            </a:r>
            <a:r>
              <a:rPr lang="en-US" sz="5800" b="1" dirty="0" err="1" smtClean="0"/>
              <a:t>tentang</a:t>
            </a:r>
            <a:r>
              <a:rPr lang="en-US" sz="5800" b="1" dirty="0" smtClean="0"/>
              <a:t> </a:t>
            </a:r>
            <a:r>
              <a:rPr lang="en-US" sz="5800" b="1" dirty="0" err="1" smtClean="0"/>
              <a:t>Penyelenggaraan</a:t>
            </a:r>
            <a:r>
              <a:rPr lang="en-US" sz="5800" b="1" dirty="0" smtClean="0"/>
              <a:t> </a:t>
            </a:r>
            <a:r>
              <a:rPr lang="en-US" sz="5800" b="1" dirty="0" err="1" smtClean="0"/>
              <a:t>Pemilu</a:t>
            </a:r>
            <a:endParaRPr lang="en-US" sz="5800" b="1" dirty="0"/>
          </a:p>
        </p:txBody>
      </p:sp>
      <p:sp>
        <p:nvSpPr>
          <p:cNvPr id="3" name="Rectangle 2"/>
          <p:cNvSpPr/>
          <p:nvPr/>
        </p:nvSpPr>
        <p:spPr>
          <a:xfrm>
            <a:off x="1985962" y="4257680"/>
            <a:ext cx="8529637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REVIEW ATAS PROSES DAN HASIL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1985960" y="5286377"/>
            <a:ext cx="8529637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Jakarta, 21 November 2017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711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65929"/>
              </p:ext>
            </p:extLst>
          </p:nvPr>
        </p:nvGraphicFramePr>
        <p:xfrm>
          <a:off x="714374" y="2600320"/>
          <a:ext cx="10744200" cy="3716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3025"/>
                <a:gridCol w="1343025"/>
                <a:gridCol w="1343025"/>
                <a:gridCol w="1343025"/>
                <a:gridCol w="1343025"/>
                <a:gridCol w="1343025"/>
                <a:gridCol w="1343025"/>
                <a:gridCol w="1343025"/>
              </a:tblGrid>
              <a:tr h="743373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baseline="0" dirty="0" smtClean="0"/>
                        <a:t> I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dirty="0" smtClean="0"/>
                        <a:t> II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dirty="0" smtClean="0"/>
                        <a:t> III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dirty="0" smtClean="0"/>
                        <a:t> IV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dirty="0" smtClean="0"/>
                        <a:t> V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Buku</a:t>
                      </a:r>
                      <a:r>
                        <a:rPr lang="en-US" sz="2600" dirty="0" smtClean="0"/>
                        <a:t> VI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Jumlah</a:t>
                      </a:r>
                      <a:endParaRPr lang="en-US" sz="2600" dirty="0"/>
                    </a:p>
                  </a:txBody>
                  <a:tcPr/>
                </a:tc>
              </a:tr>
              <a:tr h="743373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Bab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18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31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743373"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Bagian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-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19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51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9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-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82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743373"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Paragraf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-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31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32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5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-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-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68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743373">
                <a:tc>
                  <a:txBody>
                    <a:bodyPr/>
                    <a:lstStyle/>
                    <a:p>
                      <a:r>
                        <a:rPr lang="en-US" sz="2600" dirty="0" err="1" smtClean="0"/>
                        <a:t>Pasal</a:t>
                      </a:r>
                      <a:endParaRPr 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5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161</a:t>
                      </a:r>
                      <a:endParaRPr lang="en-US" sz="26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287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22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79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19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2600" dirty="0">
                          <a:effectLst/>
                          <a:latin typeface="Calibri" charset="0"/>
                          <a:ea typeface="Calibri" charset="0"/>
                          <a:cs typeface="Times New Roman" charset="0"/>
                        </a:rPr>
                        <a:t>573</a:t>
                      </a:r>
                      <a:endParaRPr lang="en-US" sz="2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714374" y="442912"/>
            <a:ext cx="3343276" cy="1843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/>
              <a:t>317</a:t>
            </a:r>
          </a:p>
          <a:p>
            <a:pPr algn="ctr"/>
            <a:r>
              <a:rPr lang="en-US" b="1" dirty="0" err="1" smtClean="0"/>
              <a:t>Halaman</a:t>
            </a:r>
            <a:r>
              <a:rPr lang="en-US" b="1" dirty="0" smtClean="0"/>
              <a:t> </a:t>
            </a:r>
            <a:r>
              <a:rPr lang="en-US" b="1" dirty="0" err="1" smtClean="0"/>
              <a:t>Undang-Undang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4414836" y="442912"/>
            <a:ext cx="3343276" cy="1843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/>
              <a:t>116</a:t>
            </a:r>
          </a:p>
          <a:p>
            <a:pPr algn="ctr"/>
            <a:r>
              <a:rPr lang="en-US" b="1" dirty="0" err="1" smtClean="0"/>
              <a:t>Halaman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Penjelasan</a:t>
            </a:r>
            <a:r>
              <a:rPr lang="en-US" b="1" dirty="0" smtClean="0"/>
              <a:t> </a:t>
            </a:r>
            <a:r>
              <a:rPr lang="en-US" b="1" dirty="0" err="1" smtClean="0"/>
              <a:t>Undang-Undang</a:t>
            </a:r>
            <a:endParaRPr lang="en-US" b="1" dirty="0"/>
          </a:p>
        </p:txBody>
      </p:sp>
      <p:sp>
        <p:nvSpPr>
          <p:cNvPr id="11" name="Rectangle 10"/>
          <p:cNvSpPr/>
          <p:nvPr/>
        </p:nvSpPr>
        <p:spPr>
          <a:xfrm>
            <a:off x="8115298" y="442912"/>
            <a:ext cx="3343276" cy="1843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smtClean="0"/>
              <a:t>33</a:t>
            </a:r>
          </a:p>
          <a:p>
            <a:pPr algn="ctr"/>
            <a:r>
              <a:rPr lang="en-US" sz="2000" b="1" dirty="0" err="1" smtClean="0"/>
              <a:t>Halaman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Lampiran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4238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0151" y="2686056"/>
            <a:ext cx="3443287" cy="38147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FPDIP 6 (4)</a:t>
            </a:r>
          </a:p>
          <a:p>
            <a:pPr algn="ctr"/>
            <a:r>
              <a:rPr lang="en-US" sz="2400" dirty="0" smtClean="0"/>
              <a:t>FPG 5 (1)</a:t>
            </a:r>
          </a:p>
          <a:p>
            <a:pPr algn="ctr"/>
            <a:r>
              <a:rPr lang="en-US" sz="2400" dirty="0" err="1" smtClean="0"/>
              <a:t>FPGerindra</a:t>
            </a:r>
            <a:r>
              <a:rPr lang="en-US" sz="2400" dirty="0" smtClean="0"/>
              <a:t> 4 (1)</a:t>
            </a:r>
          </a:p>
          <a:p>
            <a:pPr algn="ctr"/>
            <a:r>
              <a:rPr lang="en-US" sz="2400" dirty="0" smtClean="0"/>
              <a:t>FPD 3 </a:t>
            </a:r>
          </a:p>
          <a:p>
            <a:pPr algn="ctr"/>
            <a:r>
              <a:rPr lang="en-US" sz="2400" dirty="0" smtClean="0"/>
              <a:t>FPAN 3</a:t>
            </a:r>
          </a:p>
          <a:p>
            <a:pPr algn="ctr"/>
            <a:r>
              <a:rPr lang="en-US" sz="2400" dirty="0" smtClean="0"/>
              <a:t>FKB 2 (1)</a:t>
            </a:r>
          </a:p>
          <a:p>
            <a:pPr algn="ctr"/>
            <a:r>
              <a:rPr lang="en-US" sz="2400" dirty="0" smtClean="0"/>
              <a:t>FPKS 2</a:t>
            </a:r>
          </a:p>
          <a:p>
            <a:pPr algn="ctr"/>
            <a:r>
              <a:rPr lang="en-US" sz="2400" dirty="0" smtClean="0"/>
              <a:t>FPP 2</a:t>
            </a:r>
          </a:p>
          <a:p>
            <a:pPr algn="ctr"/>
            <a:r>
              <a:rPr lang="en-US" sz="2400" dirty="0" err="1" smtClean="0"/>
              <a:t>FNasdem</a:t>
            </a:r>
            <a:r>
              <a:rPr lang="en-US" sz="2400" dirty="0" smtClean="0"/>
              <a:t> 2 (1)</a:t>
            </a:r>
          </a:p>
          <a:p>
            <a:pPr algn="ctr"/>
            <a:r>
              <a:rPr lang="en-US" sz="2400" dirty="0" err="1" smtClean="0"/>
              <a:t>FPHanura</a:t>
            </a:r>
            <a:r>
              <a:rPr lang="en-US" sz="2400" dirty="0" smtClean="0"/>
              <a:t> 1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1200150" y="1414470"/>
            <a:ext cx="3443288" cy="1214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/>
              <a:t>Ketua</a:t>
            </a:r>
            <a:r>
              <a:rPr lang="en-US" sz="1600" dirty="0" smtClean="0"/>
              <a:t> </a:t>
            </a:r>
            <a:r>
              <a:rPr lang="en-US" sz="1600" dirty="0" err="1" smtClean="0"/>
              <a:t>Lukman</a:t>
            </a:r>
            <a:r>
              <a:rPr lang="en-US" sz="1600" dirty="0" smtClean="0"/>
              <a:t> Edi </a:t>
            </a:r>
            <a:r>
              <a:rPr lang="mr-IN" sz="1600" dirty="0" smtClean="0"/>
              <a:t>–</a:t>
            </a:r>
            <a:r>
              <a:rPr lang="en-US" sz="1600" dirty="0" smtClean="0"/>
              <a:t> FKB</a:t>
            </a:r>
          </a:p>
          <a:p>
            <a:pPr algn="ctr"/>
            <a:r>
              <a:rPr lang="en-US" sz="1600" dirty="0" err="1" smtClean="0"/>
              <a:t>Wakil</a:t>
            </a:r>
            <a:r>
              <a:rPr lang="en-US" sz="1600" dirty="0" smtClean="0"/>
              <a:t> </a:t>
            </a:r>
            <a:r>
              <a:rPr lang="en-US" sz="1600" dirty="0" err="1" smtClean="0"/>
              <a:t>Ketua</a:t>
            </a:r>
            <a:r>
              <a:rPr lang="en-US" sz="1600" dirty="0" smtClean="0"/>
              <a:t> Reza Patria </a:t>
            </a:r>
            <a:r>
              <a:rPr lang="mr-IN" sz="1600" dirty="0" smtClean="0"/>
              <a:t>–</a:t>
            </a:r>
            <a:r>
              <a:rPr lang="en-US" sz="1600" dirty="0" smtClean="0"/>
              <a:t> </a:t>
            </a:r>
            <a:r>
              <a:rPr lang="en-US" sz="1600" dirty="0" err="1" smtClean="0"/>
              <a:t>FPGerindra</a:t>
            </a:r>
            <a:endParaRPr lang="en-US" sz="1600" dirty="0" smtClean="0"/>
          </a:p>
          <a:p>
            <a:pPr algn="ctr"/>
            <a:r>
              <a:rPr lang="en-US" sz="1600" dirty="0" err="1" smtClean="0"/>
              <a:t>Wakil</a:t>
            </a:r>
            <a:r>
              <a:rPr lang="en-US" sz="1600" dirty="0" smtClean="0"/>
              <a:t> </a:t>
            </a:r>
            <a:r>
              <a:rPr lang="en-US" sz="1600" dirty="0" err="1" smtClean="0"/>
              <a:t>Ketua</a:t>
            </a:r>
            <a:r>
              <a:rPr lang="en-US" sz="1600" dirty="0" smtClean="0"/>
              <a:t> Benny Harman </a:t>
            </a:r>
            <a:r>
              <a:rPr lang="mr-IN" sz="1600" dirty="0" smtClean="0"/>
              <a:t>–</a:t>
            </a:r>
            <a:r>
              <a:rPr lang="en-US" sz="1600" dirty="0" smtClean="0"/>
              <a:t> FPD</a:t>
            </a:r>
          </a:p>
          <a:p>
            <a:pPr algn="ctr"/>
            <a:r>
              <a:rPr lang="en-US" sz="1600" dirty="0" err="1" smtClean="0"/>
              <a:t>Wakil</a:t>
            </a:r>
            <a:r>
              <a:rPr lang="en-US" sz="1600" dirty="0" smtClean="0"/>
              <a:t> </a:t>
            </a:r>
            <a:r>
              <a:rPr lang="en-US" sz="1600" dirty="0" err="1" smtClean="0"/>
              <a:t>Ketua</a:t>
            </a:r>
            <a:r>
              <a:rPr lang="en-US" sz="1600" dirty="0" smtClean="0"/>
              <a:t> </a:t>
            </a:r>
            <a:r>
              <a:rPr lang="en-US" sz="1600" dirty="0" err="1" smtClean="0"/>
              <a:t>Yandri</a:t>
            </a:r>
            <a:r>
              <a:rPr lang="en-US" sz="1600" dirty="0" smtClean="0"/>
              <a:t> </a:t>
            </a:r>
            <a:r>
              <a:rPr lang="en-US" sz="1600" dirty="0" err="1" smtClean="0"/>
              <a:t>Susanto</a:t>
            </a:r>
            <a:r>
              <a:rPr lang="en-US" sz="1600" dirty="0" smtClean="0"/>
              <a:t> </a:t>
            </a:r>
            <a:r>
              <a:rPr lang="mr-IN" sz="1600" dirty="0" smtClean="0"/>
              <a:t>–</a:t>
            </a:r>
            <a:r>
              <a:rPr lang="en-US" sz="1600" dirty="0" smtClean="0"/>
              <a:t> FPAN 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1200150" y="442911"/>
            <a:ext cx="3443288" cy="914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DPR</a:t>
            </a:r>
            <a:endParaRPr lang="en-US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7624762" y="442911"/>
            <a:ext cx="3443288" cy="914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PEMERINTAH</a:t>
            </a:r>
            <a:endParaRPr lang="en-US" sz="4000" b="1" dirty="0"/>
          </a:p>
        </p:txBody>
      </p:sp>
      <p:sp>
        <p:nvSpPr>
          <p:cNvPr id="6" name="Rectangle 5"/>
          <p:cNvSpPr/>
          <p:nvPr/>
        </p:nvSpPr>
        <p:spPr>
          <a:xfrm>
            <a:off x="7624762" y="1414471"/>
            <a:ext cx="3443288" cy="8572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Mendagri</a:t>
            </a:r>
            <a:endParaRPr lang="en-US" sz="2400" dirty="0" smtClean="0"/>
          </a:p>
          <a:p>
            <a:pPr algn="ctr"/>
            <a:r>
              <a:rPr lang="en-US" sz="2400" dirty="0" err="1" smtClean="0"/>
              <a:t>Menkumham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7624762" y="3057524"/>
            <a:ext cx="3443288" cy="132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Pejabat</a:t>
            </a:r>
            <a:r>
              <a:rPr lang="en-US" sz="2400" dirty="0" smtClean="0"/>
              <a:t> </a:t>
            </a:r>
            <a:r>
              <a:rPr lang="en-US" sz="2400" dirty="0" err="1" smtClean="0"/>
              <a:t>Kemendagri</a:t>
            </a:r>
            <a:endParaRPr lang="en-US" sz="2400" dirty="0" smtClean="0"/>
          </a:p>
          <a:p>
            <a:pPr algn="ctr"/>
            <a:r>
              <a:rPr lang="en-US" sz="2400" dirty="0" err="1" smtClean="0"/>
              <a:t>Pejabat</a:t>
            </a:r>
            <a:r>
              <a:rPr lang="en-US" sz="2400" dirty="0" smtClean="0"/>
              <a:t> </a:t>
            </a:r>
            <a:r>
              <a:rPr lang="en-US" sz="2400" dirty="0" err="1" smtClean="0"/>
              <a:t>Kemenkumham</a:t>
            </a:r>
            <a:endParaRPr lang="en-US" sz="2400" dirty="0" smtClean="0"/>
          </a:p>
          <a:p>
            <a:pPr algn="ctr"/>
            <a:r>
              <a:rPr lang="en-US" sz="2400" dirty="0" err="1" smtClean="0"/>
              <a:t>Pejabat</a:t>
            </a:r>
            <a:r>
              <a:rPr lang="en-US" sz="2400" dirty="0" smtClean="0"/>
              <a:t> K/L Lain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7624762" y="2328862"/>
            <a:ext cx="3443288" cy="67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Tim </a:t>
            </a:r>
            <a:r>
              <a:rPr lang="en-US" sz="2800" dirty="0" err="1" smtClean="0"/>
              <a:t>Ahli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7624762" y="4443411"/>
            <a:ext cx="3443288" cy="2057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err="1" smtClean="0"/>
              <a:t>Staf</a:t>
            </a:r>
            <a:endParaRPr lang="en-US" sz="8000" dirty="0"/>
          </a:p>
        </p:txBody>
      </p:sp>
      <p:sp>
        <p:nvSpPr>
          <p:cNvPr id="10" name="Plus 9"/>
          <p:cNvSpPr/>
          <p:nvPr/>
        </p:nvSpPr>
        <p:spPr>
          <a:xfrm>
            <a:off x="4750594" y="2021689"/>
            <a:ext cx="2767012" cy="245745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66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5251"/>
              </p:ext>
            </p:extLst>
          </p:nvPr>
        </p:nvGraphicFramePr>
        <p:xfrm>
          <a:off x="414339" y="371474"/>
          <a:ext cx="11329987" cy="614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047"/>
                <a:gridCol w="7810340"/>
                <a:gridCol w="2514600"/>
              </a:tblGrid>
              <a:tr h="57912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No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Kegiatan</a:t>
                      </a:r>
                      <a:r>
                        <a:rPr lang="en-US" sz="320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Waktu</a:t>
                      </a:r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01.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Penetapan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Prolegnas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Prioritas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20</a:t>
                      </a:r>
                      <a:r>
                        <a:rPr lang="en-US" sz="3200" baseline="0" dirty="0" smtClean="0"/>
                        <a:t> Jan 2016</a:t>
                      </a:r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02.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Penyerahan</a:t>
                      </a:r>
                      <a:r>
                        <a:rPr lang="en-US" sz="3200" dirty="0" smtClean="0"/>
                        <a:t> RUU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dari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dirty="0" err="1" smtClean="0"/>
                        <a:t>Pemerintah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ke</a:t>
                      </a:r>
                      <a:r>
                        <a:rPr lang="en-US" sz="3200" dirty="0" smtClean="0"/>
                        <a:t> DPR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20 </a:t>
                      </a:r>
                      <a:r>
                        <a:rPr lang="en-US" sz="3200" dirty="0" err="1" smtClean="0"/>
                        <a:t>Okt</a:t>
                      </a:r>
                      <a:r>
                        <a:rPr lang="en-US" sz="3200" dirty="0" smtClean="0"/>
                        <a:t> 2016</a:t>
                      </a:r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03.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Pembentukan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Pansus</a:t>
                      </a:r>
                      <a:r>
                        <a:rPr lang="en-US" sz="3200" dirty="0" smtClean="0"/>
                        <a:t> RUU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21 Nov 2016</a:t>
                      </a:r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04.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Penyerapan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Aspirasi</a:t>
                      </a:r>
                      <a:r>
                        <a:rPr lang="en-US" sz="3200" baseline="0" dirty="0" smtClean="0"/>
                        <a:t>: </a:t>
                      </a:r>
                      <a:r>
                        <a:rPr lang="en-US" sz="2400" baseline="0" dirty="0" smtClean="0"/>
                        <a:t>6 </a:t>
                      </a:r>
                      <a:r>
                        <a:rPr lang="en-US" sz="2400" baseline="0" dirty="0" err="1" smtClean="0"/>
                        <a:t>Provinsi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dan</a:t>
                      </a:r>
                      <a:r>
                        <a:rPr lang="en-US" sz="2400" baseline="0" dirty="0" smtClean="0"/>
                        <a:t> 10 </a:t>
                      </a:r>
                      <a:r>
                        <a:rPr lang="en-US" sz="2400" baseline="0" dirty="0" err="1" smtClean="0"/>
                        <a:t>Kel</a:t>
                      </a:r>
                      <a:r>
                        <a:rPr lang="en-US" sz="2400" baseline="0" dirty="0" smtClean="0"/>
                        <a:t> Media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06.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Kunjungan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Luar</a:t>
                      </a:r>
                      <a:r>
                        <a:rPr lang="en-US" sz="3200" baseline="0" dirty="0" smtClean="0"/>
                        <a:t> </a:t>
                      </a:r>
                      <a:r>
                        <a:rPr lang="en-US" sz="3200" baseline="0" dirty="0" err="1" smtClean="0"/>
                        <a:t>Negeri</a:t>
                      </a:r>
                      <a:r>
                        <a:rPr lang="en-US" sz="3200" baseline="0" dirty="0" smtClean="0"/>
                        <a:t>: </a:t>
                      </a:r>
                      <a:r>
                        <a:rPr lang="en-US" sz="2400" baseline="0" dirty="0" err="1" smtClean="0"/>
                        <a:t>Jerman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dan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Meksiko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05.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Rapat-rapat</a:t>
                      </a:r>
                      <a:r>
                        <a:rPr lang="en-US" sz="3200" dirty="0" smtClean="0"/>
                        <a:t>: </a:t>
                      </a:r>
                      <a:r>
                        <a:rPr lang="en-US" sz="2300" dirty="0" err="1" smtClean="0"/>
                        <a:t>Rapim</a:t>
                      </a:r>
                      <a:r>
                        <a:rPr lang="en-US" sz="2300" baseline="0" dirty="0" smtClean="0"/>
                        <a:t> 4x, </a:t>
                      </a:r>
                      <a:r>
                        <a:rPr lang="en-US" sz="2300" baseline="0" dirty="0" err="1" smtClean="0"/>
                        <a:t>Raint</a:t>
                      </a:r>
                      <a:r>
                        <a:rPr lang="en-US" sz="2300" baseline="0" dirty="0" smtClean="0"/>
                        <a:t> </a:t>
                      </a:r>
                      <a:r>
                        <a:rPr lang="en-US" sz="2300" baseline="0" dirty="0" err="1" smtClean="0"/>
                        <a:t>Pansus</a:t>
                      </a:r>
                      <a:r>
                        <a:rPr lang="en-US" sz="2300" baseline="0" dirty="0" smtClean="0"/>
                        <a:t> 4x, </a:t>
                      </a:r>
                      <a:r>
                        <a:rPr lang="en-US" sz="2300" baseline="0" dirty="0" err="1" smtClean="0"/>
                        <a:t>Raker</a:t>
                      </a:r>
                      <a:r>
                        <a:rPr lang="en-US" sz="2300" baseline="0" dirty="0" smtClean="0"/>
                        <a:t> 18x, RDP 3x, RDPU 3x, </a:t>
                      </a:r>
                      <a:r>
                        <a:rPr lang="en-US" sz="2300" baseline="0" dirty="0" err="1" smtClean="0"/>
                        <a:t>RaPanja</a:t>
                      </a:r>
                      <a:r>
                        <a:rPr lang="en-US" sz="2300" baseline="0" dirty="0" smtClean="0"/>
                        <a:t> 18X, </a:t>
                      </a:r>
                      <a:r>
                        <a:rPr lang="en-US" sz="2300" baseline="0" dirty="0" err="1" smtClean="0"/>
                        <a:t>RaTimus</a:t>
                      </a:r>
                      <a:r>
                        <a:rPr lang="en-US" sz="2300" baseline="0" dirty="0" smtClean="0"/>
                        <a:t> 9x, </a:t>
                      </a:r>
                      <a:r>
                        <a:rPr lang="en-US" sz="2300" baseline="0" dirty="0" err="1" smtClean="0"/>
                        <a:t>RaTimsin</a:t>
                      </a:r>
                      <a:r>
                        <a:rPr lang="en-US" sz="2300" baseline="0" dirty="0" smtClean="0"/>
                        <a:t> 4x  </a:t>
                      </a:r>
                      <a:r>
                        <a:rPr lang="en-US" sz="2300" baseline="0" dirty="0" smtClean="0">
                          <a:sym typeface="Wingdings"/>
                        </a:rPr>
                        <a:t> 67x </a:t>
                      </a:r>
                      <a:r>
                        <a:rPr lang="en-US" sz="2300" baseline="0" dirty="0" err="1" smtClean="0">
                          <a:sym typeface="Wingdings"/>
                        </a:rPr>
                        <a:t>Rapat</a:t>
                      </a:r>
                      <a:endParaRPr lang="en-US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06.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Persetujuan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oleh</a:t>
                      </a:r>
                      <a:r>
                        <a:rPr lang="en-US" sz="3200" dirty="0" smtClean="0"/>
                        <a:t> DPR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21 Jul 2017</a:t>
                      </a:r>
                      <a:endParaRPr lang="en-US" sz="3200" dirty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07.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Pengesahan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oleh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Presiden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15 </a:t>
                      </a:r>
                      <a:r>
                        <a:rPr lang="en-US" sz="3200" dirty="0" err="1" smtClean="0"/>
                        <a:t>Agu</a:t>
                      </a:r>
                      <a:r>
                        <a:rPr lang="en-US" sz="3200" baseline="0" dirty="0" smtClean="0"/>
                        <a:t> 2017</a:t>
                      </a:r>
                      <a:endParaRPr lang="en-US" sz="3200" dirty="0" smtClean="0"/>
                    </a:p>
                  </a:txBody>
                  <a:tcPr/>
                </a:tc>
              </a:tr>
              <a:tr h="560850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08.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/>
                        <a:t>Pengundangan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oleh</a:t>
                      </a:r>
                      <a:r>
                        <a:rPr lang="en-US" sz="3200" dirty="0" smtClean="0"/>
                        <a:t> </a:t>
                      </a:r>
                      <a:r>
                        <a:rPr lang="en-US" sz="3200" dirty="0" err="1" smtClean="0"/>
                        <a:t>Menkumham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16 </a:t>
                      </a:r>
                      <a:r>
                        <a:rPr lang="en-US" sz="3200" dirty="0" err="1" smtClean="0"/>
                        <a:t>Agu</a:t>
                      </a:r>
                      <a:r>
                        <a:rPr lang="en-US" sz="3200" baseline="0" dirty="0" smtClean="0"/>
                        <a:t> 2017</a:t>
                      </a:r>
                      <a:endParaRPr lang="en-US" sz="32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29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237" y="735805"/>
            <a:ext cx="2085976" cy="10144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ASPEK FORMAL</a:t>
            </a:r>
            <a:endParaRPr lang="en-US" sz="2000" b="1" dirty="0"/>
          </a:p>
        </p:txBody>
      </p:sp>
      <p:sp>
        <p:nvSpPr>
          <p:cNvPr id="4" name="Rectangle 3"/>
          <p:cNvSpPr/>
          <p:nvPr/>
        </p:nvSpPr>
        <p:spPr>
          <a:xfrm>
            <a:off x="4293396" y="3124199"/>
            <a:ext cx="3471862" cy="25908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UU No 7/2017</a:t>
            </a:r>
            <a:endParaRPr lang="en-US" sz="3600" b="1" dirty="0"/>
          </a:p>
        </p:txBody>
      </p:sp>
      <p:sp>
        <p:nvSpPr>
          <p:cNvPr id="5" name="Rectangle 4"/>
          <p:cNvSpPr/>
          <p:nvPr/>
        </p:nvSpPr>
        <p:spPr>
          <a:xfrm>
            <a:off x="9215441" y="735804"/>
            <a:ext cx="2085976" cy="10144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ASPEK MATERIAL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757237" y="4424361"/>
            <a:ext cx="2085976" cy="12906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BENTUK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7237" y="3124199"/>
            <a:ext cx="2085976" cy="12406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PEMBENTUKAN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101135" y="3124200"/>
            <a:ext cx="2200279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AKTOR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01136" y="3788564"/>
            <a:ext cx="2200279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SISTEM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01137" y="4424361"/>
            <a:ext cx="2200279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MANAJEMEN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01137" y="5074446"/>
            <a:ext cx="2200279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HUKUM</a:t>
            </a:r>
            <a:endParaRPr lang="en-US" dirty="0"/>
          </a:p>
        </p:txBody>
      </p:sp>
      <p:sp>
        <p:nvSpPr>
          <p:cNvPr id="13" name="Right Arrow 12"/>
          <p:cNvSpPr/>
          <p:nvPr/>
        </p:nvSpPr>
        <p:spPr>
          <a:xfrm>
            <a:off x="2957517" y="3124199"/>
            <a:ext cx="1221573" cy="25908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>
            <a:off x="7879564" y="3228975"/>
            <a:ext cx="1078699" cy="242173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/>
          <p:cNvSpPr/>
          <p:nvPr/>
        </p:nvSpPr>
        <p:spPr>
          <a:xfrm>
            <a:off x="757237" y="1874041"/>
            <a:ext cx="2085976" cy="11620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9215438" y="1878803"/>
            <a:ext cx="2085976" cy="11620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8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7301" y="871541"/>
            <a:ext cx="9715500" cy="4972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/>
              <a:t>ASPEK FORMAL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53978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0097" y="371473"/>
            <a:ext cx="5857873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/>
              <a:t>PEMBENTUKAN</a:t>
            </a:r>
            <a:endParaRPr lang="en-US" sz="4400" b="1" dirty="0"/>
          </a:p>
        </p:txBody>
      </p:sp>
      <p:sp>
        <p:nvSpPr>
          <p:cNvPr id="3" name="Rectangle 2"/>
          <p:cNvSpPr/>
          <p:nvPr/>
        </p:nvSpPr>
        <p:spPr>
          <a:xfrm>
            <a:off x="800097" y="1991299"/>
            <a:ext cx="5857872" cy="6893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Proses </a:t>
            </a:r>
            <a:r>
              <a:rPr lang="en-US" sz="3600" dirty="0" err="1" smtClean="0"/>
              <a:t>Legislasi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800096" y="2737783"/>
            <a:ext cx="5857873" cy="6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Penyusunan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800095" y="3409264"/>
            <a:ext cx="5857873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Pembahasan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800097" y="4157625"/>
            <a:ext cx="5857873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Pengesahan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800097" y="4900553"/>
            <a:ext cx="5857873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/>
              <a:t>Pengundangan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800094" y="5648858"/>
            <a:ext cx="5857873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Penyebarluasan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9" name="Down Arrow 8"/>
          <p:cNvSpPr/>
          <p:nvPr/>
        </p:nvSpPr>
        <p:spPr>
          <a:xfrm>
            <a:off x="800094" y="1242963"/>
            <a:ext cx="5857873" cy="671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081960" y="1991299"/>
            <a:ext cx="1233491" cy="6893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Xx</a:t>
            </a:r>
            <a:endParaRPr lang="en-US" sz="3600" dirty="0"/>
          </a:p>
        </p:txBody>
      </p:sp>
      <p:sp>
        <p:nvSpPr>
          <p:cNvPr id="16" name="Rectangle 15"/>
          <p:cNvSpPr/>
          <p:nvPr/>
        </p:nvSpPr>
        <p:spPr>
          <a:xfrm>
            <a:off x="8081959" y="2737783"/>
            <a:ext cx="1233491" cy="6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/>
              <a:t> Xx</a:t>
            </a:r>
            <a:endParaRPr lang="en-US" sz="3600" dirty="0"/>
          </a:p>
        </p:txBody>
      </p:sp>
      <p:sp>
        <p:nvSpPr>
          <p:cNvPr id="17" name="Rectangle 16"/>
          <p:cNvSpPr/>
          <p:nvPr/>
        </p:nvSpPr>
        <p:spPr>
          <a:xfrm>
            <a:off x="8081959" y="3409264"/>
            <a:ext cx="1233491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V/</a:t>
            </a:r>
            <a:endParaRPr 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8081959" y="4152181"/>
            <a:ext cx="1233491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V/</a:t>
            </a:r>
            <a:endParaRPr lang="en-US" sz="3600" dirty="0"/>
          </a:p>
        </p:txBody>
      </p:sp>
      <p:sp>
        <p:nvSpPr>
          <p:cNvPr id="19" name="Rectangle 18"/>
          <p:cNvSpPr/>
          <p:nvPr/>
        </p:nvSpPr>
        <p:spPr>
          <a:xfrm>
            <a:off x="8081959" y="4900553"/>
            <a:ext cx="1233491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V/</a:t>
            </a:r>
            <a:endParaRPr lang="en-US" sz="3600" dirty="0"/>
          </a:p>
        </p:txBody>
      </p:sp>
      <p:sp>
        <p:nvSpPr>
          <p:cNvPr id="20" name="Rectangle 19"/>
          <p:cNvSpPr/>
          <p:nvPr/>
        </p:nvSpPr>
        <p:spPr>
          <a:xfrm>
            <a:off x="8081959" y="5634527"/>
            <a:ext cx="1233491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Xx</a:t>
            </a:r>
            <a:endParaRPr lang="en-US" sz="3600" dirty="0"/>
          </a:p>
        </p:txBody>
      </p:sp>
      <p:sp>
        <p:nvSpPr>
          <p:cNvPr id="22" name="Rectangle 21"/>
          <p:cNvSpPr/>
          <p:nvPr/>
        </p:nvSpPr>
        <p:spPr>
          <a:xfrm>
            <a:off x="9505951" y="1991298"/>
            <a:ext cx="1881187" cy="6893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Terlambat</a:t>
            </a:r>
            <a:endParaRPr lang="en-US" sz="2800" dirty="0"/>
          </a:p>
        </p:txBody>
      </p:sp>
      <p:sp>
        <p:nvSpPr>
          <p:cNvPr id="23" name="Rectangle 22"/>
          <p:cNvSpPr/>
          <p:nvPr/>
        </p:nvSpPr>
        <p:spPr>
          <a:xfrm>
            <a:off x="9505951" y="2737783"/>
            <a:ext cx="1881187" cy="6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 </a:t>
            </a:r>
            <a:r>
              <a:rPr lang="en-US" sz="2800" dirty="0" err="1" smtClean="0"/>
              <a:t>Terlambat</a:t>
            </a:r>
            <a:endParaRPr lang="en-US" sz="2800" dirty="0"/>
          </a:p>
        </p:txBody>
      </p:sp>
      <p:sp>
        <p:nvSpPr>
          <p:cNvPr id="24" name="Rectangle 23"/>
          <p:cNvSpPr/>
          <p:nvPr/>
        </p:nvSpPr>
        <p:spPr>
          <a:xfrm>
            <a:off x="9505951" y="5648858"/>
            <a:ext cx="1881187" cy="685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 </a:t>
            </a:r>
            <a:r>
              <a:rPr lang="en-US" sz="2400" dirty="0" err="1" smtClean="0"/>
              <a:t>Tak</a:t>
            </a:r>
            <a:r>
              <a:rPr lang="en-US" sz="2400" dirty="0" smtClean="0"/>
              <a:t> </a:t>
            </a:r>
            <a:r>
              <a:rPr lang="en-US" sz="2400" dirty="0" err="1" smtClean="0"/>
              <a:t>Sempat</a:t>
            </a:r>
            <a:endParaRPr lang="en-US" sz="2400" dirty="0"/>
          </a:p>
        </p:txBody>
      </p:sp>
      <p:sp>
        <p:nvSpPr>
          <p:cNvPr id="25" name="Right Arrow 24"/>
          <p:cNvSpPr/>
          <p:nvPr/>
        </p:nvSpPr>
        <p:spPr>
          <a:xfrm>
            <a:off x="6791317" y="1976962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>
            <a:off x="6791316" y="2719883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>
            <a:off x="6757984" y="3444007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/>
          <p:cNvSpPr/>
          <p:nvPr/>
        </p:nvSpPr>
        <p:spPr>
          <a:xfrm>
            <a:off x="6774637" y="4178807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/>
        </p:nvSpPr>
        <p:spPr>
          <a:xfrm>
            <a:off x="6774636" y="4934062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>
            <a:off x="6774635" y="5675029"/>
            <a:ext cx="1223959" cy="689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31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00098" y="371473"/>
            <a:ext cx="3386140" cy="6715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/>
              <a:t>BENTUK</a:t>
            </a:r>
            <a:endParaRPr lang="en-US" sz="4400" b="1" dirty="0"/>
          </a:p>
        </p:txBody>
      </p:sp>
      <p:sp>
        <p:nvSpPr>
          <p:cNvPr id="4" name="Rectangle 3"/>
          <p:cNvSpPr/>
          <p:nvPr/>
        </p:nvSpPr>
        <p:spPr>
          <a:xfrm>
            <a:off x="800094" y="1700166"/>
            <a:ext cx="3386141" cy="614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Nomenklatur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800093" y="2387698"/>
            <a:ext cx="3386142" cy="6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Susunan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800092" y="3067344"/>
            <a:ext cx="3386143" cy="576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Keruntutan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800092" y="3709560"/>
            <a:ext cx="3386141" cy="585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Duplikasi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800092" y="4374939"/>
            <a:ext cx="3386141" cy="5858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Soliditas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10" name="Down Arrow 9"/>
          <p:cNvSpPr/>
          <p:nvPr/>
        </p:nvSpPr>
        <p:spPr>
          <a:xfrm>
            <a:off x="800094" y="1100090"/>
            <a:ext cx="3386144" cy="542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29328" y="1747799"/>
            <a:ext cx="5162559" cy="614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Penyelenggaraan</a:t>
            </a:r>
            <a:r>
              <a:rPr lang="en-US" sz="2800" dirty="0" smtClean="0"/>
              <a:t> vs </a:t>
            </a:r>
            <a:r>
              <a:rPr lang="en-US" sz="2800" dirty="0" err="1" smtClean="0"/>
              <a:t>Pelaksanaan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6053129" y="2416274"/>
            <a:ext cx="5162557" cy="6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vs </a:t>
            </a:r>
            <a:r>
              <a:rPr lang="en-US" sz="2800" dirty="0" err="1" smtClean="0"/>
              <a:t>Manajemen</a:t>
            </a:r>
            <a:endParaRPr lang="en-US" sz="3600" dirty="0"/>
          </a:p>
        </p:txBody>
      </p:sp>
      <p:sp>
        <p:nvSpPr>
          <p:cNvPr id="13" name="Rectangle 12"/>
          <p:cNvSpPr/>
          <p:nvPr/>
        </p:nvSpPr>
        <p:spPr>
          <a:xfrm>
            <a:off x="6053129" y="3081632"/>
            <a:ext cx="5162557" cy="576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Pemungutan</a:t>
            </a:r>
            <a:r>
              <a:rPr lang="en-US" sz="2800" dirty="0" smtClean="0"/>
              <a:t> ## </a:t>
            </a:r>
            <a:r>
              <a:rPr lang="en-US" sz="2800" dirty="0" err="1" smtClean="0"/>
              <a:t>Penghitungan</a:t>
            </a:r>
            <a:endParaRPr lang="en-US" sz="1200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6053129" y="3709560"/>
            <a:ext cx="5162557" cy="585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</a:t>
            </a:r>
            <a:r>
              <a:rPr lang="en-US" sz="2800" dirty="0" err="1" smtClean="0"/>
              <a:t>Tugas</a:t>
            </a:r>
            <a:r>
              <a:rPr lang="en-US" sz="2800" dirty="0" smtClean="0"/>
              <a:t> </a:t>
            </a:r>
            <a:r>
              <a:rPr lang="en-US" sz="2800" dirty="0" err="1" smtClean="0"/>
              <a:t>Wewenang</a:t>
            </a:r>
            <a:r>
              <a:rPr lang="en-US" sz="2800" dirty="0" smtClean="0"/>
              <a:t> vs </a:t>
            </a:r>
            <a:r>
              <a:rPr lang="en-US" sz="2800" dirty="0" err="1" smtClean="0"/>
              <a:t>Pelaksanaan</a:t>
            </a:r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6053129" y="4374939"/>
            <a:ext cx="5162557" cy="5858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</a:t>
            </a:r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lampiran</a:t>
            </a:r>
            <a:r>
              <a:rPr lang="en-US" sz="2800" dirty="0" smtClean="0"/>
              <a:t>,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cukup</a:t>
            </a:r>
            <a:endParaRPr lang="en-US" sz="2800" dirty="0"/>
          </a:p>
        </p:txBody>
      </p:sp>
      <p:sp>
        <p:nvSpPr>
          <p:cNvPr id="16" name="Right Arrow 15"/>
          <p:cNvSpPr/>
          <p:nvPr/>
        </p:nvSpPr>
        <p:spPr>
          <a:xfrm>
            <a:off x="4314825" y="1747799"/>
            <a:ext cx="1585913" cy="63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314823" y="3085497"/>
            <a:ext cx="1585913" cy="63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4338626" y="3723848"/>
            <a:ext cx="1585913" cy="63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4314824" y="4374939"/>
            <a:ext cx="1585913" cy="63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4314822" y="2426037"/>
            <a:ext cx="1585913" cy="63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800092" y="5857876"/>
            <a:ext cx="10391795" cy="700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TIDAK MUDAH DIPAHAMI</a:t>
            </a:r>
            <a:endParaRPr lang="en-US" sz="2800" b="1" dirty="0"/>
          </a:p>
        </p:txBody>
      </p:sp>
      <p:sp>
        <p:nvSpPr>
          <p:cNvPr id="22" name="Down Arrow 21"/>
          <p:cNvSpPr/>
          <p:nvPr/>
        </p:nvSpPr>
        <p:spPr>
          <a:xfrm>
            <a:off x="2757488" y="5120270"/>
            <a:ext cx="6043612" cy="6422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9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7301" y="871541"/>
            <a:ext cx="9715500" cy="4972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/>
              <a:t>ASPEK MATERIAL</a:t>
            </a:r>
            <a:endParaRPr 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161089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50" y="485775"/>
            <a:ext cx="32004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AKTOR</a:t>
            </a:r>
            <a:endParaRPr lang="en-US" sz="4000" b="1" dirty="0"/>
          </a:p>
        </p:txBody>
      </p:sp>
      <p:sp>
        <p:nvSpPr>
          <p:cNvPr id="3" name="Rectangle 2"/>
          <p:cNvSpPr/>
          <p:nvPr/>
        </p:nvSpPr>
        <p:spPr>
          <a:xfrm>
            <a:off x="857250" y="2600334"/>
            <a:ext cx="32004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Pemilih</a:t>
            </a:r>
            <a:endParaRPr lang="en-US" sz="3200" b="1" dirty="0"/>
          </a:p>
        </p:txBody>
      </p:sp>
      <p:sp>
        <p:nvSpPr>
          <p:cNvPr id="7" name="Rectangle 6"/>
          <p:cNvSpPr/>
          <p:nvPr/>
        </p:nvSpPr>
        <p:spPr>
          <a:xfrm>
            <a:off x="857250" y="3509966"/>
            <a:ext cx="32004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Penyelenggara</a:t>
            </a:r>
            <a:endParaRPr 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857250" y="4433889"/>
            <a:ext cx="32004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Partai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Politik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857250" y="5343524"/>
            <a:ext cx="32004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Calon</a:t>
            </a:r>
            <a:endParaRPr lang="en-US" sz="3200" b="1" dirty="0"/>
          </a:p>
        </p:txBody>
      </p:sp>
      <p:sp>
        <p:nvSpPr>
          <p:cNvPr id="10" name="Down Arrow 9"/>
          <p:cNvSpPr/>
          <p:nvPr/>
        </p:nvSpPr>
        <p:spPr>
          <a:xfrm>
            <a:off x="857250" y="1581149"/>
            <a:ext cx="3200400" cy="919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296025" y="2600334"/>
            <a:ext cx="49911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17 </a:t>
            </a:r>
            <a:r>
              <a:rPr lang="en-US" sz="2400" dirty="0" err="1" smtClean="0"/>
              <a:t>Tahun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/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pernah</a:t>
            </a:r>
            <a:r>
              <a:rPr lang="en-US" sz="2400" dirty="0" smtClean="0"/>
              <a:t> </a:t>
            </a:r>
            <a:r>
              <a:rPr lang="en-US" sz="2400" dirty="0" err="1" smtClean="0"/>
              <a:t>menikah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6296025" y="3509966"/>
            <a:ext cx="49911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Lembaga</a:t>
            </a:r>
            <a:r>
              <a:rPr lang="en-US" sz="2400" dirty="0" smtClean="0"/>
              <a:t> </a:t>
            </a:r>
            <a:r>
              <a:rPr lang="en-US" sz="2400" dirty="0" err="1"/>
              <a:t>p</a:t>
            </a:r>
            <a:r>
              <a:rPr lang="en-US" sz="2400" dirty="0" err="1" smtClean="0"/>
              <a:t>engawas</a:t>
            </a:r>
            <a:r>
              <a:rPr lang="en-US" sz="2400" dirty="0" smtClean="0"/>
              <a:t> vs </a:t>
            </a:r>
          </a:p>
          <a:p>
            <a:pPr algn="ctr"/>
            <a:r>
              <a:rPr lang="en-US" sz="2400" dirty="0" err="1" smtClean="0"/>
              <a:t>Lembaga</a:t>
            </a:r>
            <a:r>
              <a:rPr lang="en-US" sz="2400" dirty="0" smtClean="0"/>
              <a:t> </a:t>
            </a:r>
            <a:r>
              <a:rPr lang="en-US" sz="2400" dirty="0" err="1"/>
              <a:t>p</a:t>
            </a:r>
            <a:r>
              <a:rPr lang="en-US" sz="2400" dirty="0" err="1" smtClean="0"/>
              <a:t>eradilan</a:t>
            </a:r>
            <a:endParaRPr 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6296025" y="4433889"/>
            <a:ext cx="49911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Syarat</a:t>
            </a:r>
            <a:r>
              <a:rPr lang="en-US" sz="2400" dirty="0" smtClean="0"/>
              <a:t> </a:t>
            </a:r>
            <a:r>
              <a:rPr lang="en-US" sz="2400" dirty="0" err="1" smtClean="0"/>
              <a:t>kepengurusan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err="1" smtClean="0"/>
              <a:t>keanggotaan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masuk</a:t>
            </a:r>
            <a:r>
              <a:rPr lang="en-US" sz="2400" dirty="0" smtClean="0"/>
              <a:t> </a:t>
            </a:r>
            <a:r>
              <a:rPr lang="en-US" sz="2400" dirty="0" err="1" smtClean="0"/>
              <a:t>akal</a:t>
            </a:r>
            <a:endParaRPr lang="en-US" sz="2400" dirty="0"/>
          </a:p>
        </p:txBody>
      </p:sp>
      <p:sp>
        <p:nvSpPr>
          <p:cNvPr id="14" name="Rectangle 13"/>
          <p:cNvSpPr/>
          <p:nvPr/>
        </p:nvSpPr>
        <p:spPr>
          <a:xfrm>
            <a:off x="6296025" y="5343524"/>
            <a:ext cx="4991100" cy="8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Belum</a:t>
            </a:r>
            <a:r>
              <a:rPr lang="en-US" sz="2400" dirty="0" smtClean="0"/>
              <a:t> </a:t>
            </a:r>
            <a:r>
              <a:rPr lang="en-US" sz="2400" dirty="0" err="1" smtClean="0"/>
              <a:t>menjaga</a:t>
            </a:r>
            <a:r>
              <a:rPr lang="en-US" sz="2400" dirty="0" smtClean="0"/>
              <a:t> </a:t>
            </a:r>
            <a:r>
              <a:rPr lang="en-US" sz="2400" dirty="0" err="1" smtClean="0"/>
              <a:t>independensi</a:t>
            </a:r>
            <a:r>
              <a:rPr lang="en-US" sz="2400" dirty="0" smtClean="0"/>
              <a:t> ASN/TNI/</a:t>
            </a:r>
            <a:r>
              <a:rPr lang="en-US" sz="2400" dirty="0" err="1" smtClean="0"/>
              <a:t>Polri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5" name="Right Arrow 14"/>
          <p:cNvSpPr/>
          <p:nvPr/>
        </p:nvSpPr>
        <p:spPr>
          <a:xfrm>
            <a:off x="4186238" y="2600334"/>
            <a:ext cx="1971675" cy="828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186238" y="3509966"/>
            <a:ext cx="1971675" cy="828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186238" y="4419598"/>
            <a:ext cx="1971675" cy="828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4186237" y="5319724"/>
            <a:ext cx="1971675" cy="828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64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62" y="571505"/>
            <a:ext cx="3057525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SISTEM</a:t>
            </a:r>
            <a:endParaRPr lang="en-US" sz="4000" b="1" dirty="0"/>
          </a:p>
        </p:txBody>
      </p:sp>
      <p:sp>
        <p:nvSpPr>
          <p:cNvPr id="3" name="Rectangle 2"/>
          <p:cNvSpPr/>
          <p:nvPr/>
        </p:nvSpPr>
        <p:spPr>
          <a:xfrm>
            <a:off x="500062" y="2443182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Besaran</a:t>
            </a:r>
            <a:r>
              <a:rPr lang="en-US" b="1" dirty="0" smtClean="0"/>
              <a:t> Daerah </a:t>
            </a:r>
            <a:r>
              <a:rPr lang="en-US" b="1" dirty="0" err="1" smtClean="0"/>
              <a:t>Pemilihan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500058" y="491727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Formula </a:t>
            </a:r>
            <a:r>
              <a:rPr lang="en-US" b="1" dirty="0" err="1" smtClean="0"/>
              <a:t>Perolehan</a:t>
            </a:r>
            <a:r>
              <a:rPr lang="en-US" b="1" dirty="0" smtClean="0"/>
              <a:t> </a:t>
            </a:r>
            <a:r>
              <a:rPr lang="en-US" b="1" dirty="0" err="1" smtClean="0"/>
              <a:t>Kursi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500060" y="3061112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Pencalonan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500061" y="368141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Pemberian</a:t>
            </a:r>
            <a:r>
              <a:rPr lang="en-US" b="1" dirty="0" smtClean="0"/>
              <a:t> </a:t>
            </a:r>
            <a:r>
              <a:rPr lang="en-US" b="1" dirty="0" err="1" smtClean="0"/>
              <a:t>Suara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500059" y="429934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Ambang</a:t>
            </a:r>
            <a:r>
              <a:rPr lang="en-US" b="1" dirty="0" smtClean="0"/>
              <a:t> Batas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514341" y="553520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Penetapan</a:t>
            </a:r>
            <a:r>
              <a:rPr lang="en-US" b="1" dirty="0" smtClean="0"/>
              <a:t> </a:t>
            </a:r>
            <a:r>
              <a:rPr lang="en-US" b="1" dirty="0" err="1" smtClean="0"/>
              <a:t>Calon</a:t>
            </a:r>
            <a:r>
              <a:rPr lang="en-US" b="1" dirty="0" smtClean="0"/>
              <a:t> </a:t>
            </a:r>
            <a:r>
              <a:rPr lang="en-US" b="1" dirty="0" err="1" smtClean="0"/>
              <a:t>Terpilih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681527" y="2443182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digunakan</a:t>
            </a:r>
            <a:r>
              <a:rPr lang="en-US" sz="1400" dirty="0" smtClean="0"/>
              <a:t> </a:t>
            </a:r>
            <a:r>
              <a:rPr lang="en-US" sz="1400" dirty="0" err="1" smtClean="0"/>
              <a:t>utk</a:t>
            </a:r>
            <a:r>
              <a:rPr lang="en-US" sz="1400" dirty="0" smtClean="0"/>
              <a:t> </a:t>
            </a:r>
            <a:r>
              <a:rPr lang="en-US" sz="1400" dirty="0" err="1" smtClean="0"/>
              <a:t>menyederhanakan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kepartaian</a:t>
            </a:r>
            <a:r>
              <a:rPr lang="en-US" sz="1400" dirty="0" smtClean="0"/>
              <a:t> di </a:t>
            </a:r>
            <a:r>
              <a:rPr lang="en-US" sz="1400" dirty="0" err="1" smtClean="0"/>
              <a:t>parlemen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4681523" y="491727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Lebih</a:t>
            </a:r>
            <a:r>
              <a:rPr lang="en-US" sz="1400" dirty="0" smtClean="0"/>
              <a:t> </a:t>
            </a:r>
            <a:r>
              <a:rPr lang="en-US" sz="1400" dirty="0" err="1" smtClean="0"/>
              <a:t>adil</a:t>
            </a:r>
            <a:r>
              <a:rPr lang="en-US" sz="1400" dirty="0" smtClean="0"/>
              <a:t> </a:t>
            </a:r>
            <a:r>
              <a:rPr lang="en-US" sz="1400" dirty="0" err="1" smtClean="0"/>
              <a:t>bagi</a:t>
            </a:r>
            <a:r>
              <a:rPr lang="en-US" sz="1400" dirty="0" smtClean="0"/>
              <a:t> </a:t>
            </a:r>
            <a:r>
              <a:rPr lang="en-US" sz="1400" dirty="0" err="1" smtClean="0"/>
              <a:t>partai</a:t>
            </a:r>
            <a:r>
              <a:rPr lang="en-US" sz="1400" dirty="0" smtClean="0"/>
              <a:t> </a:t>
            </a:r>
            <a:r>
              <a:rPr lang="en-US" sz="1400" dirty="0" err="1" smtClean="0"/>
              <a:t>peraih</a:t>
            </a:r>
            <a:r>
              <a:rPr lang="en-US" sz="1400" dirty="0" smtClean="0"/>
              <a:t> </a:t>
            </a:r>
            <a:r>
              <a:rPr lang="en-US" sz="1400" dirty="0" err="1" smtClean="0"/>
              <a:t>kursi</a:t>
            </a:r>
            <a:r>
              <a:rPr lang="en-US" sz="1400" dirty="0" smtClean="0"/>
              <a:t> </a:t>
            </a:r>
            <a:r>
              <a:rPr lang="en-US" sz="1400" dirty="0" err="1" smtClean="0"/>
              <a:t>besar</a:t>
            </a:r>
            <a:r>
              <a:rPr lang="en-US" sz="1400" dirty="0" smtClean="0"/>
              <a:t> </a:t>
            </a:r>
            <a:r>
              <a:rPr lang="en-US" sz="1400" dirty="0" err="1" smtClean="0"/>
              <a:t>maupun</a:t>
            </a:r>
            <a:r>
              <a:rPr lang="en-US" sz="1400" dirty="0" smtClean="0"/>
              <a:t> </a:t>
            </a:r>
            <a:r>
              <a:rPr lang="en-US" sz="1400" dirty="0" err="1" smtClean="0"/>
              <a:t>menengah</a:t>
            </a:r>
            <a:r>
              <a:rPr lang="en-US" sz="1400" dirty="0" smtClean="0"/>
              <a:t>/</a:t>
            </a:r>
            <a:r>
              <a:rPr lang="en-US" sz="1400" dirty="0" err="1" smtClean="0"/>
              <a:t>kecil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4681525" y="3061112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Kompetisi</a:t>
            </a:r>
            <a:r>
              <a:rPr lang="en-US" sz="1400" dirty="0" smtClean="0"/>
              <a:t> </a:t>
            </a:r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terbuka</a:t>
            </a:r>
            <a:r>
              <a:rPr lang="en-US" sz="1400" dirty="0" smtClean="0"/>
              <a:t>, </a:t>
            </a:r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melibatkan</a:t>
            </a:r>
            <a:r>
              <a:rPr lang="en-US" sz="1400" dirty="0" smtClean="0"/>
              <a:t> </a:t>
            </a:r>
            <a:r>
              <a:rPr lang="en-US" sz="1400" dirty="0" err="1" smtClean="0"/>
              <a:t>entitas</a:t>
            </a:r>
            <a:r>
              <a:rPr lang="en-US" sz="1400" dirty="0" smtClean="0"/>
              <a:t> </a:t>
            </a:r>
            <a:r>
              <a:rPr lang="en-US" sz="1400" dirty="0" err="1" smtClean="0"/>
              <a:t>partai</a:t>
            </a:r>
            <a:r>
              <a:rPr lang="en-US" sz="1400" dirty="0" smtClean="0"/>
              <a:t> </a:t>
            </a:r>
            <a:r>
              <a:rPr lang="en-US" sz="1400" dirty="0" err="1" smtClean="0"/>
              <a:t>lebih</a:t>
            </a:r>
            <a:r>
              <a:rPr lang="en-US" sz="1400" dirty="0" smtClean="0"/>
              <a:t> </a:t>
            </a:r>
            <a:r>
              <a:rPr lang="en-US" sz="1400" dirty="0" err="1" smtClean="0"/>
              <a:t>luas</a:t>
            </a:r>
            <a:endParaRPr lang="en-US" sz="1400" dirty="0"/>
          </a:p>
        </p:txBody>
      </p:sp>
      <p:sp>
        <p:nvSpPr>
          <p:cNvPr id="12" name="Rectangle 11"/>
          <p:cNvSpPr/>
          <p:nvPr/>
        </p:nvSpPr>
        <p:spPr>
          <a:xfrm>
            <a:off x="4681526" y="368141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Tak</a:t>
            </a:r>
            <a:r>
              <a:rPr lang="en-US" sz="1400" dirty="0" smtClean="0"/>
              <a:t> </a:t>
            </a:r>
            <a:r>
              <a:rPr lang="en-US" sz="1400" dirty="0" err="1" smtClean="0"/>
              <a:t>konsistem</a:t>
            </a:r>
            <a:r>
              <a:rPr lang="en-US" sz="1400" dirty="0" smtClean="0"/>
              <a:t> dg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daftar</a:t>
            </a:r>
            <a:r>
              <a:rPr lang="en-US" sz="1400" dirty="0" smtClean="0"/>
              <a:t> </a:t>
            </a:r>
            <a:r>
              <a:rPr lang="en-US" sz="1400" dirty="0" err="1" smtClean="0"/>
              <a:t>terbuka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menyulitkan</a:t>
            </a:r>
            <a:r>
              <a:rPr lang="en-US" sz="1400" dirty="0" smtClean="0"/>
              <a:t> </a:t>
            </a:r>
            <a:r>
              <a:rPr lang="en-US" sz="1400" dirty="0" err="1" smtClean="0"/>
              <a:t>pemilih</a:t>
            </a:r>
            <a:r>
              <a:rPr lang="en-US" sz="1400" dirty="0" smtClean="0"/>
              <a:t>/</a:t>
            </a:r>
            <a:r>
              <a:rPr lang="en-US" sz="1400" dirty="0" err="1" smtClean="0"/>
              <a:t>petugas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4681524" y="429934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Gagal</a:t>
            </a:r>
            <a:r>
              <a:rPr lang="en-US" sz="1400" dirty="0" smtClean="0"/>
              <a:t> </a:t>
            </a:r>
            <a:r>
              <a:rPr lang="en-US" sz="1400" dirty="0" err="1"/>
              <a:t>m</a:t>
            </a:r>
            <a:r>
              <a:rPr lang="en-US" sz="1400" dirty="0" err="1" smtClean="0"/>
              <a:t>enyederhanakan</a:t>
            </a:r>
            <a:r>
              <a:rPr lang="en-US" sz="1400" dirty="0" smtClean="0"/>
              <a:t> </a:t>
            </a:r>
            <a:r>
              <a:rPr lang="en-US" sz="1400" dirty="0" err="1"/>
              <a:t>s</a:t>
            </a:r>
            <a:r>
              <a:rPr lang="en-US" sz="1400" dirty="0" err="1" smtClean="0"/>
              <a:t>istem</a:t>
            </a:r>
            <a:r>
              <a:rPr lang="en-US" sz="1400" dirty="0" smtClean="0"/>
              <a:t> </a:t>
            </a:r>
            <a:r>
              <a:rPr lang="en-US" sz="1400" dirty="0" err="1"/>
              <a:t>k</a:t>
            </a:r>
            <a:r>
              <a:rPr lang="en-US" sz="1400" dirty="0" err="1" smtClean="0"/>
              <a:t>epartaian</a:t>
            </a:r>
            <a:r>
              <a:rPr lang="en-US" sz="1400" dirty="0" smtClean="0"/>
              <a:t> di </a:t>
            </a:r>
            <a:r>
              <a:rPr lang="en-US" sz="1400" dirty="0" err="1"/>
              <a:t>p</a:t>
            </a:r>
            <a:r>
              <a:rPr lang="en-US" sz="1400" dirty="0" err="1" smtClean="0"/>
              <a:t>arlemen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4695806" y="5535208"/>
            <a:ext cx="3057525" cy="557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Menjamin</a:t>
            </a:r>
            <a:r>
              <a:rPr lang="en-US" sz="1400" dirty="0" smtClean="0"/>
              <a:t> </a:t>
            </a:r>
            <a:r>
              <a:rPr lang="en-US" sz="1400" dirty="0" err="1" smtClean="0"/>
              <a:t>kompetisi</a:t>
            </a:r>
            <a:r>
              <a:rPr lang="en-US" sz="1400" dirty="0" smtClean="0"/>
              <a:t> </a:t>
            </a:r>
            <a:r>
              <a:rPr lang="en-US" sz="1400" dirty="0" err="1" smtClean="0"/>
              <a:t>antarcalon</a:t>
            </a:r>
            <a:r>
              <a:rPr lang="en-US" sz="1400" dirty="0" smtClean="0"/>
              <a:t>, </a:t>
            </a:r>
            <a:r>
              <a:rPr lang="en-US" sz="1400" dirty="0" err="1" smtClean="0"/>
              <a:t>mengundang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 </a:t>
            </a:r>
            <a:r>
              <a:rPr lang="en-US" sz="1400" dirty="0" err="1" smtClean="0"/>
              <a:t>uang</a:t>
            </a:r>
            <a:endParaRPr lang="en-US" sz="1400" dirty="0"/>
          </a:p>
        </p:txBody>
      </p:sp>
      <p:sp>
        <p:nvSpPr>
          <p:cNvPr id="15" name="Right Arrow 14"/>
          <p:cNvSpPr/>
          <p:nvPr/>
        </p:nvSpPr>
        <p:spPr>
          <a:xfrm>
            <a:off x="3671885" y="2443182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3671883" y="4302029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3671885" y="3061691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3671883" y="3667130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3671883" y="4902990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3671883" y="5505447"/>
            <a:ext cx="923910" cy="557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8862990" y="2443182"/>
            <a:ext cx="2867048" cy="1175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Multipartai</a:t>
            </a:r>
            <a:r>
              <a:rPr lang="en-US" sz="3200" dirty="0" smtClean="0"/>
              <a:t> </a:t>
            </a:r>
            <a:r>
              <a:rPr lang="en-US" sz="3200" dirty="0" err="1"/>
              <a:t>e</a:t>
            </a:r>
            <a:r>
              <a:rPr lang="en-US" sz="3200" dirty="0" err="1" smtClean="0"/>
              <a:t>kstrim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8877271" y="3681418"/>
            <a:ext cx="2867048" cy="1175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Presidensial</a:t>
            </a:r>
            <a:r>
              <a:rPr lang="en-US" sz="3200" dirty="0" smtClean="0"/>
              <a:t> </a:t>
            </a:r>
            <a:r>
              <a:rPr lang="en-US" sz="3200" dirty="0" err="1" smtClean="0"/>
              <a:t>tidak</a:t>
            </a:r>
            <a:r>
              <a:rPr lang="en-US" sz="3200" dirty="0" smtClean="0"/>
              <a:t> </a:t>
            </a:r>
            <a:r>
              <a:rPr lang="en-US" sz="3200" dirty="0" err="1" smtClean="0"/>
              <a:t>efektif</a:t>
            </a:r>
            <a:endParaRPr lang="en-US" sz="3200" dirty="0"/>
          </a:p>
        </p:txBody>
      </p:sp>
      <p:sp>
        <p:nvSpPr>
          <p:cNvPr id="23" name="Rectangle 22"/>
          <p:cNvSpPr/>
          <p:nvPr/>
        </p:nvSpPr>
        <p:spPr>
          <a:xfrm>
            <a:off x="8877271" y="4917875"/>
            <a:ext cx="2867048" cy="1175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Pemerintahan</a:t>
            </a:r>
            <a:r>
              <a:rPr lang="en-US" sz="3200" dirty="0" smtClean="0"/>
              <a:t> </a:t>
            </a:r>
            <a:r>
              <a:rPr lang="en-US" sz="3200" dirty="0" err="1" smtClean="0"/>
              <a:t>terputus</a:t>
            </a:r>
            <a:endParaRPr lang="en-US" sz="3200" dirty="0"/>
          </a:p>
        </p:txBody>
      </p:sp>
      <p:sp>
        <p:nvSpPr>
          <p:cNvPr id="24" name="Right Arrow 23"/>
          <p:cNvSpPr/>
          <p:nvPr/>
        </p:nvSpPr>
        <p:spPr>
          <a:xfrm>
            <a:off x="7886697" y="2443182"/>
            <a:ext cx="876273" cy="36492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own Arrow 24"/>
          <p:cNvSpPr/>
          <p:nvPr/>
        </p:nvSpPr>
        <p:spPr>
          <a:xfrm>
            <a:off x="500058" y="1385886"/>
            <a:ext cx="3071808" cy="9370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5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363" y="485775"/>
            <a:ext cx="4043362" cy="700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MANAJEMEN</a:t>
            </a:r>
            <a:endParaRPr lang="en-US" sz="3200" b="1" dirty="0"/>
          </a:p>
        </p:txBody>
      </p:sp>
      <p:sp>
        <p:nvSpPr>
          <p:cNvPr id="3" name="Rectangle 2"/>
          <p:cNvSpPr/>
          <p:nvPr/>
        </p:nvSpPr>
        <p:spPr>
          <a:xfrm>
            <a:off x="614363" y="2357450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Pembentukan</a:t>
            </a:r>
            <a:r>
              <a:rPr lang="en-US" dirty="0" smtClean="0"/>
              <a:t> Daerah </a:t>
            </a:r>
            <a:r>
              <a:rPr lang="en-US" dirty="0" err="1" smtClean="0"/>
              <a:t>Pemilihan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2857513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Pendaftaran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Pemilu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09600" y="3362327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Pendaftaran</a:t>
            </a:r>
            <a:r>
              <a:rPr lang="en-US" dirty="0" smtClean="0"/>
              <a:t> </a:t>
            </a:r>
            <a:r>
              <a:rPr lang="en-US" dirty="0" err="1" smtClean="0"/>
              <a:t>Pemilih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3860013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Pendaftaran</a:t>
            </a:r>
            <a:r>
              <a:rPr lang="en-US" dirty="0" smtClean="0"/>
              <a:t> </a:t>
            </a:r>
            <a:r>
              <a:rPr lang="en-US" dirty="0" err="1" smtClean="0"/>
              <a:t>Calon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09600" y="4375554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Kampanye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09600" y="4881553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Pemungutan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Penghitungan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09600" y="5403070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Penetapan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Pemilu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09600" y="5910299"/>
            <a:ext cx="404336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Pelantikan</a:t>
            </a:r>
            <a:r>
              <a:rPr lang="en-US" dirty="0" smtClean="0"/>
              <a:t> </a:t>
            </a:r>
            <a:r>
              <a:rPr lang="en-US" dirty="0" err="1" smtClean="0"/>
              <a:t>Calon</a:t>
            </a:r>
            <a:r>
              <a:rPr lang="en-US" dirty="0" smtClean="0"/>
              <a:t> </a:t>
            </a:r>
            <a:r>
              <a:rPr lang="en-US" dirty="0" err="1" smtClean="0"/>
              <a:t>Terpilih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609600" y="1312088"/>
            <a:ext cx="4043362" cy="9310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934101" y="2357449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konsisten</a:t>
            </a:r>
            <a:r>
              <a:rPr lang="en-US" sz="1400" dirty="0" smtClean="0"/>
              <a:t>, </a:t>
            </a:r>
            <a:r>
              <a:rPr lang="en-US" sz="1400" dirty="0" err="1" smtClean="0"/>
              <a:t>melanggar</a:t>
            </a:r>
            <a:r>
              <a:rPr lang="en-US" sz="1400" dirty="0" smtClean="0"/>
              <a:t> </a:t>
            </a:r>
            <a:r>
              <a:rPr lang="en-US" sz="1400" dirty="0" err="1" smtClean="0"/>
              <a:t>asas</a:t>
            </a:r>
            <a:endParaRPr lang="en-US" sz="1400" dirty="0"/>
          </a:p>
        </p:txBody>
      </p:sp>
      <p:sp>
        <p:nvSpPr>
          <p:cNvPr id="21" name="Rectangle 20"/>
          <p:cNvSpPr/>
          <p:nvPr/>
        </p:nvSpPr>
        <p:spPr>
          <a:xfrm>
            <a:off x="5934101" y="2880196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Rumit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sulit</a:t>
            </a:r>
            <a:r>
              <a:rPr lang="en-US" sz="1400" dirty="0" smtClean="0"/>
              <a:t> </a:t>
            </a:r>
            <a:r>
              <a:rPr lang="en-US" sz="1400" dirty="0" err="1" smtClean="0"/>
              <a:t>diimplementasi</a:t>
            </a:r>
            <a:endParaRPr lang="en-US" sz="1400" dirty="0"/>
          </a:p>
        </p:txBody>
      </p:sp>
      <p:sp>
        <p:nvSpPr>
          <p:cNvPr id="22" name="Rectangle 21"/>
          <p:cNvSpPr/>
          <p:nvPr/>
        </p:nvSpPr>
        <p:spPr>
          <a:xfrm>
            <a:off x="5934101" y="3402284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Waktu</a:t>
            </a:r>
            <a:r>
              <a:rPr lang="en-US" sz="1400" dirty="0" smtClean="0"/>
              <a:t> </a:t>
            </a:r>
            <a:r>
              <a:rPr lang="en-US" sz="1400" dirty="0" err="1" smtClean="0"/>
              <a:t>terlalu</a:t>
            </a:r>
            <a:r>
              <a:rPr lang="en-US" sz="1400" dirty="0" smtClean="0"/>
              <a:t> </a:t>
            </a:r>
            <a:r>
              <a:rPr lang="en-US" sz="1400" dirty="0" err="1" smtClean="0"/>
              <a:t>panjang</a:t>
            </a:r>
            <a:endParaRPr lang="en-US" sz="1400" dirty="0"/>
          </a:p>
        </p:txBody>
      </p:sp>
      <p:sp>
        <p:nvSpPr>
          <p:cNvPr id="23" name="Rectangle 22"/>
          <p:cNvSpPr/>
          <p:nvPr/>
        </p:nvSpPr>
        <p:spPr>
          <a:xfrm>
            <a:off x="5934101" y="3895796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Kepastian</a:t>
            </a:r>
            <a:r>
              <a:rPr lang="en-US" sz="1400" dirty="0" smtClean="0"/>
              <a:t> </a:t>
            </a:r>
            <a:r>
              <a:rPr lang="en-US" sz="1400" dirty="0" err="1" smtClean="0"/>
              <a:t>kuota</a:t>
            </a:r>
            <a:r>
              <a:rPr lang="en-US" sz="1400" dirty="0" smtClean="0"/>
              <a:t> 30% </a:t>
            </a:r>
            <a:r>
              <a:rPr lang="en-US" sz="1400" dirty="0" err="1" smtClean="0"/>
              <a:t>perempuan</a:t>
            </a:r>
            <a:r>
              <a:rPr lang="en-US" sz="1400" dirty="0" smtClean="0"/>
              <a:t>    </a:t>
            </a:r>
            <a:endParaRPr lang="en-US" sz="1400" dirty="0"/>
          </a:p>
        </p:txBody>
      </p:sp>
      <p:sp>
        <p:nvSpPr>
          <p:cNvPr id="24" name="Rectangle 23"/>
          <p:cNvSpPr/>
          <p:nvPr/>
        </p:nvSpPr>
        <p:spPr>
          <a:xfrm>
            <a:off x="5934101" y="4418543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Dana </a:t>
            </a:r>
            <a:r>
              <a:rPr lang="en-US" sz="1400" dirty="0" err="1" smtClean="0"/>
              <a:t>kampanye</a:t>
            </a:r>
            <a:r>
              <a:rPr lang="en-US" sz="1400" dirty="0" smtClean="0"/>
              <a:t> </a:t>
            </a:r>
            <a:r>
              <a:rPr lang="en-US" sz="1400" dirty="0" err="1" smtClean="0"/>
              <a:t>diabaikan</a:t>
            </a:r>
            <a:endParaRPr lang="en-US" sz="1400" dirty="0"/>
          </a:p>
        </p:txBody>
      </p:sp>
      <p:sp>
        <p:nvSpPr>
          <p:cNvPr id="25" name="Rectangle 24"/>
          <p:cNvSpPr/>
          <p:nvPr/>
        </p:nvSpPr>
        <p:spPr>
          <a:xfrm>
            <a:off x="5934101" y="4929169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Pengaturan</a:t>
            </a:r>
            <a:r>
              <a:rPr lang="en-US" sz="1400" dirty="0" smtClean="0"/>
              <a:t> </a:t>
            </a:r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runtut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5934101" y="5962686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Penyeragaman</a:t>
            </a:r>
            <a:r>
              <a:rPr lang="en-US" sz="1400" dirty="0" smtClean="0"/>
              <a:t> </a:t>
            </a:r>
            <a:r>
              <a:rPr lang="en-US" sz="1400" dirty="0" err="1" smtClean="0"/>
              <a:t>jadwal</a:t>
            </a:r>
            <a:r>
              <a:rPr lang="en-US" sz="1400" dirty="0" smtClean="0"/>
              <a:t> </a:t>
            </a:r>
            <a:r>
              <a:rPr lang="en-US" sz="1400" dirty="0" err="1" smtClean="0"/>
              <a:t>pelantikan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5934101" y="5442399"/>
            <a:ext cx="2638399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Dampak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gugatan</a:t>
            </a:r>
            <a:r>
              <a:rPr lang="en-US" sz="1400" dirty="0" smtClean="0"/>
              <a:t>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pemilu</a:t>
            </a:r>
            <a:endParaRPr lang="en-US" sz="1400" dirty="0"/>
          </a:p>
        </p:txBody>
      </p:sp>
      <p:sp>
        <p:nvSpPr>
          <p:cNvPr id="28" name="Right Arrow 27"/>
          <p:cNvSpPr/>
          <p:nvPr/>
        </p:nvSpPr>
        <p:spPr>
          <a:xfrm>
            <a:off x="4779169" y="2357449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/>
        </p:nvSpPr>
        <p:spPr>
          <a:xfrm>
            <a:off x="4776787" y="4435272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>
            <a:off x="4776787" y="4929169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/>
          <p:cNvSpPr/>
          <p:nvPr/>
        </p:nvSpPr>
        <p:spPr>
          <a:xfrm>
            <a:off x="4776787" y="5451652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>
            <a:off x="4776787" y="5970765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Arrow 32"/>
          <p:cNvSpPr/>
          <p:nvPr/>
        </p:nvSpPr>
        <p:spPr>
          <a:xfrm>
            <a:off x="4776787" y="2865656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ight Arrow 33"/>
          <p:cNvSpPr/>
          <p:nvPr/>
        </p:nvSpPr>
        <p:spPr>
          <a:xfrm>
            <a:off x="4781562" y="3362327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34"/>
          <p:cNvSpPr/>
          <p:nvPr/>
        </p:nvSpPr>
        <p:spPr>
          <a:xfrm>
            <a:off x="4776787" y="3915775"/>
            <a:ext cx="1033488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10029825" y="2357449"/>
            <a:ext cx="1614488" cy="928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Rumit</a:t>
            </a:r>
            <a:endParaRPr lang="en-US" sz="2800" dirty="0"/>
          </a:p>
        </p:txBody>
      </p:sp>
      <p:sp>
        <p:nvSpPr>
          <p:cNvPr id="39" name="Rectangle 38"/>
          <p:cNvSpPr/>
          <p:nvPr/>
        </p:nvSpPr>
        <p:spPr>
          <a:xfrm>
            <a:off x="10029825" y="3408566"/>
            <a:ext cx="1614488" cy="928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Bertele</a:t>
            </a:r>
            <a:r>
              <a:rPr lang="en-US" sz="2400" dirty="0" smtClean="0"/>
              <a:t>-tele</a:t>
            </a:r>
            <a:endParaRPr lang="en-US" sz="2400" dirty="0"/>
          </a:p>
        </p:txBody>
      </p:sp>
      <p:sp>
        <p:nvSpPr>
          <p:cNvPr id="40" name="Rectangle 39"/>
          <p:cNvSpPr/>
          <p:nvPr/>
        </p:nvSpPr>
        <p:spPr>
          <a:xfrm>
            <a:off x="10029825" y="4445408"/>
            <a:ext cx="1614488" cy="928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Boros</a:t>
            </a:r>
            <a:endParaRPr lang="en-US" sz="2800" dirty="0"/>
          </a:p>
        </p:txBody>
      </p:sp>
      <p:sp>
        <p:nvSpPr>
          <p:cNvPr id="41" name="Rectangle 40"/>
          <p:cNvSpPr/>
          <p:nvPr/>
        </p:nvSpPr>
        <p:spPr>
          <a:xfrm>
            <a:off x="10029825" y="5470701"/>
            <a:ext cx="1614488" cy="9286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Menjauh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substansi</a:t>
            </a:r>
            <a:endParaRPr lang="en-US" sz="2000" dirty="0"/>
          </a:p>
        </p:txBody>
      </p:sp>
      <p:sp>
        <p:nvSpPr>
          <p:cNvPr id="42" name="Right Arrow 41"/>
          <p:cNvSpPr/>
          <p:nvPr/>
        </p:nvSpPr>
        <p:spPr>
          <a:xfrm>
            <a:off x="8729659" y="2357449"/>
            <a:ext cx="1200150" cy="39814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9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8638" y="528637"/>
            <a:ext cx="4214812" cy="1057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/>
              <a:t>HUKUM</a:t>
            </a:r>
            <a:endParaRPr lang="en-US" sz="4400" b="1" dirty="0"/>
          </a:p>
        </p:txBody>
      </p:sp>
      <p:sp>
        <p:nvSpPr>
          <p:cNvPr id="3" name="Rectangle 2"/>
          <p:cNvSpPr/>
          <p:nvPr/>
        </p:nvSpPr>
        <p:spPr>
          <a:xfrm>
            <a:off x="528638" y="2928955"/>
            <a:ext cx="4214812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Penanganan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Pelanggaran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Administrasi</a:t>
            </a:r>
            <a:endParaRPr lang="en-US" sz="2000" b="1" dirty="0"/>
          </a:p>
        </p:txBody>
      </p:sp>
      <p:sp>
        <p:nvSpPr>
          <p:cNvPr id="4" name="Rectangle 3"/>
          <p:cNvSpPr/>
          <p:nvPr/>
        </p:nvSpPr>
        <p:spPr>
          <a:xfrm>
            <a:off x="528638" y="3776675"/>
            <a:ext cx="4214812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Penanganan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Tindak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Pidana</a:t>
            </a:r>
            <a:endParaRPr lang="en-US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528638" y="4633920"/>
            <a:ext cx="4214812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Penyelesaian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Sengketa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Administrasi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528638" y="5500695"/>
            <a:ext cx="4214812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Penyelesaian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Sengketa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Hasil</a:t>
            </a:r>
            <a:endParaRPr lang="en-US" sz="2000" b="1" dirty="0"/>
          </a:p>
        </p:txBody>
      </p:sp>
      <p:sp>
        <p:nvSpPr>
          <p:cNvPr id="7" name="Down Arrow 6"/>
          <p:cNvSpPr/>
          <p:nvPr/>
        </p:nvSpPr>
        <p:spPr>
          <a:xfrm>
            <a:off x="528638" y="1709736"/>
            <a:ext cx="4214812" cy="11191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953125" y="2924193"/>
            <a:ext cx="2690813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 Status </a:t>
            </a:r>
            <a:r>
              <a:rPr lang="en-US" sz="2000" b="1" dirty="0" err="1" smtClean="0"/>
              <a:t>peraturan</a:t>
            </a:r>
            <a:r>
              <a:rPr lang="en-US" sz="2000" b="1" dirty="0" smtClean="0"/>
              <a:t> KPU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5953125" y="3771913"/>
            <a:ext cx="2690813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 </a:t>
            </a:r>
            <a:r>
              <a:rPr lang="en-US" sz="2000" b="1" dirty="0" err="1" smtClean="0"/>
              <a:t>Gakkumdu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efektif</a:t>
            </a:r>
            <a:endParaRPr lang="en-US" sz="2000" b="1" dirty="0"/>
          </a:p>
        </p:txBody>
      </p:sp>
      <p:sp>
        <p:nvSpPr>
          <p:cNvPr id="10" name="Rectangle 9"/>
          <p:cNvSpPr/>
          <p:nvPr/>
        </p:nvSpPr>
        <p:spPr>
          <a:xfrm>
            <a:off x="5953125" y="4629158"/>
            <a:ext cx="2690813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 </a:t>
            </a:r>
            <a:r>
              <a:rPr lang="en-US" sz="2000" b="1" dirty="0" err="1" smtClean="0"/>
              <a:t>Bertingkat-tingkat</a:t>
            </a:r>
            <a:r>
              <a:rPr lang="en-US" sz="2000" b="1" dirty="0" smtClean="0"/>
              <a:t> </a:t>
            </a:r>
            <a:endParaRPr lang="en-US" sz="2000" b="1" dirty="0"/>
          </a:p>
        </p:txBody>
      </p:sp>
      <p:sp>
        <p:nvSpPr>
          <p:cNvPr id="11" name="Rectangle 10"/>
          <p:cNvSpPr/>
          <p:nvPr/>
        </p:nvSpPr>
        <p:spPr>
          <a:xfrm>
            <a:off x="5953125" y="5500695"/>
            <a:ext cx="2690813" cy="742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 </a:t>
            </a:r>
            <a:r>
              <a:rPr lang="en-US" sz="2000" b="1" dirty="0" err="1" smtClean="0"/>
              <a:t>Beban</a:t>
            </a:r>
            <a:r>
              <a:rPr lang="en-US" sz="2000" b="1" dirty="0" smtClean="0"/>
              <a:t> MK  </a:t>
            </a:r>
            <a:r>
              <a:rPr lang="en-US" sz="2000" b="1" dirty="0" err="1" smtClean="0"/>
              <a:t>besar</a:t>
            </a:r>
            <a:endParaRPr lang="en-US" sz="2000" b="1" dirty="0"/>
          </a:p>
        </p:txBody>
      </p:sp>
      <p:sp>
        <p:nvSpPr>
          <p:cNvPr id="12" name="Right Arrow 11"/>
          <p:cNvSpPr/>
          <p:nvPr/>
        </p:nvSpPr>
        <p:spPr>
          <a:xfrm>
            <a:off x="4857747" y="2924194"/>
            <a:ext cx="995361" cy="84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4857747" y="4643446"/>
            <a:ext cx="995361" cy="84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4857747" y="5500695"/>
            <a:ext cx="995361" cy="84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4857747" y="3810019"/>
            <a:ext cx="995361" cy="84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958387" y="2924192"/>
            <a:ext cx="1700213" cy="15906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Ketidakpastian</a:t>
            </a:r>
            <a:endParaRPr lang="en-US" dirty="0" smtClean="0"/>
          </a:p>
          <a:p>
            <a:pPr algn="ctr"/>
            <a:r>
              <a:rPr lang="en-US" dirty="0" err="1"/>
              <a:t>h</a:t>
            </a:r>
            <a:r>
              <a:rPr lang="en-US" dirty="0" err="1" smtClean="0"/>
              <a:t>ukum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9958387" y="4652975"/>
            <a:ext cx="1700213" cy="15906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Ketidakadilan</a:t>
            </a:r>
            <a:endParaRPr lang="en-US" dirty="0" smtClean="0"/>
          </a:p>
          <a:p>
            <a:pPr algn="ctr"/>
            <a:r>
              <a:rPr lang="en-US" dirty="0" err="1"/>
              <a:t>h</a:t>
            </a:r>
            <a:r>
              <a:rPr lang="en-US" dirty="0" err="1" smtClean="0"/>
              <a:t>ukum</a:t>
            </a:r>
            <a:endParaRPr lang="en-US" dirty="0"/>
          </a:p>
        </p:txBody>
      </p:sp>
      <p:sp>
        <p:nvSpPr>
          <p:cNvPr id="18" name="Right Arrow 17"/>
          <p:cNvSpPr/>
          <p:nvPr/>
        </p:nvSpPr>
        <p:spPr>
          <a:xfrm>
            <a:off x="8772532" y="3043238"/>
            <a:ext cx="1109658" cy="14716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8772532" y="4712497"/>
            <a:ext cx="1109658" cy="14716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73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86151" y="1743074"/>
            <a:ext cx="4529138" cy="1814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/>
              <a:t>Terima</a:t>
            </a:r>
            <a:r>
              <a:rPr lang="en-US" sz="6000" dirty="0" smtClean="0"/>
              <a:t> </a:t>
            </a:r>
            <a:r>
              <a:rPr lang="en-US" sz="6000" b="1" dirty="0" err="1" smtClean="0"/>
              <a:t>Kasih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7407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518</Words>
  <Application>Microsoft Macintosh PowerPoint</Application>
  <PresentationFormat>Widescreen</PresentationFormat>
  <Paragraphs>201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</vt:lpstr>
      <vt:lpstr>Calibri Light</vt:lpstr>
      <vt:lpstr>Mangal</vt:lpstr>
      <vt:lpstr>Times New Roman</vt:lpstr>
      <vt:lpstr>Wingdings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32</cp:revision>
  <dcterms:created xsi:type="dcterms:W3CDTF">2017-11-20T07:57:45Z</dcterms:created>
  <dcterms:modified xsi:type="dcterms:W3CDTF">2017-11-20T18:21:14Z</dcterms:modified>
</cp:coreProperties>
</file>