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9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6"/>
  </p:handoutMasterIdLst>
  <p:sldIdLst>
    <p:sldId id="266" r:id="rId2"/>
    <p:sldId id="283" r:id="rId3"/>
    <p:sldId id="256" r:id="rId4"/>
    <p:sldId id="263" r:id="rId5"/>
    <p:sldId id="264" r:id="rId6"/>
    <p:sldId id="265" r:id="rId7"/>
    <p:sldId id="273" r:id="rId8"/>
    <p:sldId id="274" r:id="rId9"/>
    <p:sldId id="275" r:id="rId10"/>
    <p:sldId id="282" r:id="rId11"/>
    <p:sldId id="260" r:id="rId12"/>
    <p:sldId id="262" r:id="rId13"/>
    <p:sldId id="268" r:id="rId14"/>
    <p:sldId id="276" r:id="rId15"/>
    <p:sldId id="284" r:id="rId16"/>
    <p:sldId id="279" r:id="rId17"/>
    <p:sldId id="285" r:id="rId18"/>
    <p:sldId id="280" r:id="rId19"/>
    <p:sldId id="286" r:id="rId20"/>
    <p:sldId id="287" r:id="rId21"/>
    <p:sldId id="277" r:id="rId22"/>
    <p:sldId id="278" r:id="rId23"/>
    <p:sldId id="288" r:id="rId24"/>
    <p:sldId id="289" r:id="rId25"/>
    <p:sldId id="281" r:id="rId26"/>
    <p:sldId id="290" r:id="rId27"/>
    <p:sldId id="272" r:id="rId28"/>
    <p:sldId id="291" r:id="rId29"/>
    <p:sldId id="292" r:id="rId30"/>
    <p:sldId id="271" r:id="rId31"/>
    <p:sldId id="293" r:id="rId32"/>
    <p:sldId id="269" r:id="rId33"/>
    <p:sldId id="270" r:id="rId34"/>
    <p:sldId id="294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9189915679963437E-3"/>
          <c:y val="1.2500000000000001E-2"/>
          <c:w val="0.96060892388451447"/>
          <c:h val="0.9562500000000000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Lebih dari 54tahun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2.7083169291338582E-2"/>
                  <c:y val="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A0F1-49D1-9B4C-61D9D2C9F7D3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0.11800000000000001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0F1-49D1-9B4C-61D9D2C9F7D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45 - 54 tahun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3.5416666666666707E-2"/>
                  <c:y val="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A0F1-49D1-9B4C-61D9D2C9F7D3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0F1-49D1-9B4C-61D9D2C9F7D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35 - 44 tahun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5416666666666707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A0F1-49D1-9B4C-61D9D2C9F7D3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0.313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0F1-49D1-9B4C-61D9D2C9F7D3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25 - 34 tahun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0748629202284165E-2"/>
                  <c:y val="1.414101646385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A0F1-49D1-9B4C-61D9D2C9F7D3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0.27100000000000002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A0F1-49D1-9B4C-61D9D2C9F7D3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17 - 24 tahun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9189915679963434E-2"/>
                  <c:y val="-6.31313131313131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8F92-41F5-A2F8-C8114EA4EA2B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0.128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F92-41F5-A2F8-C8114EA4EA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073569024"/>
        <c:axId val="1073557600"/>
        <c:axId val="0"/>
      </c:bar3DChart>
      <c:catAx>
        <c:axId val="1073569024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073557600"/>
        <c:crosses val="autoZero"/>
        <c:auto val="1"/>
        <c:lblAlgn val="ctr"/>
        <c:lblOffset val="100"/>
        <c:noMultiLvlLbl val="0"/>
      </c:catAx>
      <c:valAx>
        <c:axId val="107355760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0735690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79075131773792"/>
          <c:y val="0.10883500357909806"/>
          <c:w val="0.26763071154955986"/>
          <c:h val="0.76963632386860736"/>
        </c:manualLayout>
      </c:layout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8994029309539112E-2"/>
          <c:y val="2.9613048368953888E-2"/>
          <c:w val="0.92606742125984254"/>
          <c:h val="0.93125000000000002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Tidak sekolah atau tidak lulus SD</c:v>
                </c:pt>
              </c:strCache>
            </c:strRef>
          </c:tx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205-4F2D-A3F1-BA4C44CD3AD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SD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</c:spPr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####.0</c:formatCode>
                <c:ptCount val="1"/>
                <c:pt idx="0">
                  <c:v>0.2225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205-4F2D-A3F1-BA4C44CD3AD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SMP</c:v>
                </c:pt>
              </c:strCache>
            </c:strRef>
          </c:tx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####.0</c:formatCode>
                <c:ptCount val="1"/>
                <c:pt idx="0">
                  <c:v>0.2175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205-4F2D-A3F1-BA4C44CD3AD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SMA</c:v>
                </c:pt>
              </c:strCache>
            </c:strRef>
          </c:tx>
          <c:invertIfNegative val="0"/>
          <c:dLbls>
            <c:dLbl>
              <c:idx val="0"/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id-ID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####.0</c:formatCode>
                <c:ptCount val="1"/>
                <c:pt idx="0">
                  <c:v>0.39250000000000002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205-4F2D-A3F1-BA4C44CD3AD6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Diploma</c:v>
                </c:pt>
              </c:strCache>
            </c:strRef>
          </c:tx>
          <c:invertIfNegative val="0"/>
          <c:dLbls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####.0</c:formatCode>
                <c:ptCount val="1"/>
                <c:pt idx="0">
                  <c:v>3.2500000000000001E-2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205-4F2D-A3F1-BA4C44CD3AD6}"/>
            </c:ext>
          </c:extLst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Universitas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1767798177010541E-2"/>
                  <c:y val="-5.4761904761904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89C-4ADA-859F-B07B67635198}"/>
                </c:ex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Sheet1!$G$2</c:f>
              <c:numCache>
                <c:formatCode>####.0</c:formatCode>
                <c:ptCount val="1"/>
                <c:pt idx="0">
                  <c:v>8.5000000000000006E-2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89C-4ADA-859F-B07B676351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13500816"/>
        <c:axId val="1313502448"/>
        <c:axId val="0"/>
      </c:bar3DChart>
      <c:catAx>
        <c:axId val="131350081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313502448"/>
        <c:crosses val="autoZero"/>
        <c:auto val="1"/>
        <c:lblAlgn val="ctr"/>
        <c:lblOffset val="100"/>
        <c:noMultiLvlLbl val="0"/>
      </c:catAx>
      <c:valAx>
        <c:axId val="131350244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31350081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1566822098380645"/>
          <c:y val="2.050468691413573E-2"/>
          <c:w val="0.27995082234053165"/>
          <c:h val="0.82633895763029619"/>
        </c:manualLayout>
      </c:layout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99999999999999"/>
          <c:y val="1.2500000000000001E-2"/>
          <c:w val="0.59375"/>
          <c:h val="0.89062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7FD-48E2-A37D-3D9FD3001A90}"/>
              </c:ext>
            </c:extLst>
          </c:dPt>
          <c:dLbls>
            <c:dLbl>
              <c:idx val="0"/>
              <c:layout>
                <c:manualLayout>
                  <c:x val="-0.25960958005249346"/>
                  <c:y val="-7.188830622386983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77FD-48E2-A37D-3D9FD3001A90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5387505789717463"/>
                  <c:y val="7.667948458259785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7FD-48E2-A37D-3D9FD3001A90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numFmt formatCode="0%" sourceLinked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id-ID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Bekerja</c:v>
                </c:pt>
                <c:pt idx="1">
                  <c:v>Tidak bekerja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0.57999999999999996</c:v>
                </c:pt>
                <c:pt idx="1">
                  <c:v>0.42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7FD-48E2-A37D-3D9FD3001A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17919973204749"/>
          <c:y val="0.14776813915209752"/>
          <c:w val="0.59375"/>
          <c:h val="0.89062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F74-4EAC-AD81-874BCF9B134F}"/>
              </c:ext>
            </c:extLst>
          </c:dPt>
          <c:dLbls>
            <c:dLbl>
              <c:idx val="0"/>
              <c:layout>
                <c:manualLayout>
                  <c:x val="9.8991186063094122E-2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F74-4EAC-AD81-874BCF9B134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4.1599984161721802E-2"/>
                  <c:y val="-0.16949152542372881"/>
                </c:manualLayout>
              </c:layout>
              <c:tx>
                <c:rich>
                  <a:bodyPr/>
                  <a:lstStyle/>
                  <a:p>
                    <a:r>
                      <a:rPr lang="fi-FI" dirty="0"/>
                      <a:t>Bukan anggota partai politik; 96,8%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F74-4EAC-AD81-874BCF9B134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196009078449134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F74-4EAC-AD81-874BCF9B134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id-ID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Anggota partai politik</c:v>
                </c:pt>
                <c:pt idx="1">
                  <c:v>Bukan anggota partai politik</c:v>
                </c:pt>
                <c:pt idx="2">
                  <c:v>Menolak menjawab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0.03</c:v>
                </c:pt>
                <c:pt idx="1">
                  <c:v>0.96799999999999997</c:v>
                </c:pt>
                <c:pt idx="2">
                  <c:v>3.0000000000000001E-3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F74-4EAC-AD81-874BCF9B13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99999999999999"/>
          <c:y val="1.2500000000000001E-2"/>
          <c:w val="0.59375"/>
          <c:h val="0.89062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B1B-47B6-ABF8-151460C32639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B1B-47B6-ABF8-151460C32639}"/>
              </c:ext>
            </c:extLst>
          </c:dPt>
          <c:dLbls>
            <c:dLbl>
              <c:idx val="0"/>
              <c:layout>
                <c:manualLayout>
                  <c:x val="-0.23264886811023622"/>
                  <c:y val="0.1084574311023622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7B1B-47B6-ABF8-151460C3263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24407111220472441"/>
                  <c:y val="-0.1104717027559055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B1B-47B6-ABF8-151460C3263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4347112860892389E-2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B1B-47B6-ABF8-151460C3263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id-ID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Dilakukan pada hari sama</c:v>
                </c:pt>
                <c:pt idx="1">
                  <c:v>Dilakukan pada hari berbeda</c:v>
                </c:pt>
                <c:pt idx="2">
                  <c:v>Tidak tahu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0.4</c:v>
                </c:pt>
                <c:pt idx="1">
                  <c:v>0.57999999999999996</c:v>
                </c:pt>
                <c:pt idx="2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7B1B-47B6-ABF8-151460C326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Sangat tertarik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####.0</c:formatCode>
                <c:ptCount val="1"/>
                <c:pt idx="0">
                  <c:v>0.1225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0F5-405E-89C9-B27BC5F073C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Tertarik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####.0</c:formatCode>
                <c:ptCount val="1"/>
                <c:pt idx="0">
                  <c:v>0.61250000000000004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0F5-405E-89C9-B27BC5F073C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Tidak tertarik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####.0</c:formatCode>
                <c:ptCount val="1"/>
                <c:pt idx="0">
                  <c:v>0.22500000000000001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0F5-405E-89C9-B27BC5F073C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Sangat tidak tertarik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####.0</c:formatCode>
                <c:ptCount val="1"/>
                <c:pt idx="0">
                  <c:v>3.2500000000000001E-2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0F5-405E-89C9-B27BC5F073C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Tidak tahu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9874213836478102E-2"/>
                  <c:y val="-3.35195530726256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0F5-405E-89C9-B27BC5F073C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####.0</c:formatCode>
                <c:ptCount val="1"/>
                <c:pt idx="0">
                  <c:v>7.4999999999999997E-3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0F5-405E-89C9-B27BC5F073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13507344"/>
        <c:axId val="1313509520"/>
        <c:axId val="0"/>
      </c:bar3DChart>
      <c:catAx>
        <c:axId val="1313507344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313509520"/>
        <c:crosses val="autoZero"/>
        <c:auto val="1"/>
        <c:lblAlgn val="ctr"/>
        <c:lblOffset val="100"/>
        <c:noMultiLvlLbl val="0"/>
      </c:catAx>
      <c:valAx>
        <c:axId val="131350952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3135073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5437527856187791E-2"/>
          <c:y val="0.61559251968503936"/>
          <c:w val="0.94327576387857182"/>
          <c:h val="0.16878248031496063"/>
        </c:manualLayout>
      </c:layout>
      <c:overlay val="0"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499999999999999"/>
          <c:y val="1.2500000000000001E-2"/>
          <c:w val="0.59375"/>
          <c:h val="0.890625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C3-4F92-94A2-8C2969FB8C7C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C3-4F92-94A2-8C2969FB8C7C}"/>
              </c:ext>
            </c:extLst>
          </c:dPt>
          <c:dLbls>
            <c:dLbl>
              <c:idx val="0"/>
              <c:layout>
                <c:manualLayout>
                  <c:x val="-0.23264886811023622"/>
                  <c:y val="0.10845743110236221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id-ID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5EC3-4F92-94A2-8C2969FB8C7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9615452755905513"/>
                  <c:y val="-0.3385967027559055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EC3-4F92-94A2-8C2969FB8C7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id-ID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Sheet1!$A$2:$A$4</c:f>
              <c:strCache>
                <c:ptCount val="3"/>
                <c:pt idx="0">
                  <c:v>Pernah mengalami kesulitan</c:v>
                </c:pt>
                <c:pt idx="1">
                  <c:v>Tidak pernah mengalami kesulitan</c:v>
                </c:pt>
                <c:pt idx="2">
                  <c:v>Tidak tahu</c:v>
                </c:pt>
              </c:strCache>
            </c:strRef>
          </c:cat>
          <c:val>
            <c:numRef>
              <c:f>Sheet1!$B$2:$B$4</c:f>
              <c:numCache>
                <c:formatCode>####.0</c:formatCode>
                <c:ptCount val="3"/>
                <c:pt idx="0">
                  <c:v>0.28499999999999998</c:v>
                </c:pt>
                <c:pt idx="1">
                  <c:v>0.70250000000000001</c:v>
                </c:pt>
                <c:pt idx="2">
                  <c:v>1.2500000000000001E-2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5EC3-4F92-94A2-8C2969FB8C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25400"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51826679559791866"/>
          <c:y val="2.0159058100202798E-2"/>
          <c:w val="0.47084193359325233"/>
          <c:h val="0.94677520410299554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id-ID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3"/>
                <c:pt idx="0">
                  <c:v>Mempermudah untuk menagih janji janji atau program kampanye</c:v>
                </c:pt>
                <c:pt idx="2">
                  <c:v>Lebih memudahkan untuk mengenali calon pada saat pemilu DPR/ DPRD 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0.0%">
                  <c:v>0.69399999999999995</c:v>
                </c:pt>
                <c:pt idx="2" formatCode="0.0%">
                  <c:v>0.94599999999999995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809-433E-AF5D-05E58832F0F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3"/>
                <c:pt idx="0">
                  <c:v>Mempermudah untuk menagih janji janji atau program kampanye</c:v>
                </c:pt>
                <c:pt idx="2">
                  <c:v>Lebih memudahkan untuk mengenali calon pada saat pemilu DPR/ DPRD 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809-433E-AF5D-05E58832F0F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3"/>
                <c:pt idx="0">
                  <c:v>Mempermudah untuk menagih janji janji atau program kampanye</c:v>
                </c:pt>
                <c:pt idx="2">
                  <c:v>Lebih memudahkan untuk mengenali calon pada saat pemilu DPR/ DPRD 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809-433E-AF5D-05E58832F0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90664000"/>
        <c:axId val="1390675968"/>
        <c:axId val="0"/>
      </c:bar3DChart>
      <c:catAx>
        <c:axId val="1390664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id-ID"/>
          </a:p>
        </c:txPr>
        <c:crossAx val="1390675968"/>
        <c:crosses val="autoZero"/>
        <c:auto val="1"/>
        <c:lblAlgn val="ctr"/>
        <c:lblOffset val="100"/>
        <c:noMultiLvlLbl val="0"/>
      </c:catAx>
      <c:valAx>
        <c:axId val="1390675968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390664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d-ID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25400"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5585757701339964"/>
          <c:y val="0"/>
          <c:w val="0.47084193359325233"/>
          <c:h val="0.94677520410299554"/>
        </c:manualLayout>
      </c:layout>
      <c:bar3D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  <a:ea typeface="+mn-ea"/>
                    <a:cs typeface="+mn-cs"/>
                  </a:defRPr>
                </a:pPr>
                <a:endParaRPr lang="id-ID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3"/>
                <c:pt idx="0">
                  <c:v>Karena tidak terlalu tahu tentang kandidat </c:v>
                </c:pt>
                <c:pt idx="2">
                  <c:v>Percaya bahwa partai politik akan memilih kandidat yang benar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0.0%">
                  <c:v>0.58199999999999996</c:v>
                </c:pt>
                <c:pt idx="2" formatCode="0.0%">
                  <c:v>0.89100000000000001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F1B-4722-9100-3ED9C8E11D8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3"/>
                <c:pt idx="0">
                  <c:v>Karena tidak terlalu tahu tentang kandidat </c:v>
                </c:pt>
                <c:pt idx="2">
                  <c:v>Percaya bahwa partai politik akan memilih kandidat yang benar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F1B-4722-9100-3ED9C8E11D8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Sheet1!$A$2:$A$5</c:f>
              <c:strCache>
                <c:ptCount val="3"/>
                <c:pt idx="0">
                  <c:v>Karena tidak terlalu tahu tentang kandidat </c:v>
                </c:pt>
                <c:pt idx="2">
                  <c:v>Percaya bahwa partai politik akan memilih kandidat yang benar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F1B-4722-9100-3ED9C8E11D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90674336"/>
        <c:axId val="1390673792"/>
        <c:axId val="0"/>
      </c:bar3DChart>
      <c:catAx>
        <c:axId val="13906743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id-ID"/>
          </a:p>
        </c:txPr>
        <c:crossAx val="1390673792"/>
        <c:crosses val="autoZero"/>
        <c:auto val="1"/>
        <c:lblAlgn val="ctr"/>
        <c:lblOffset val="100"/>
        <c:noMultiLvlLbl val="0"/>
      </c:catAx>
      <c:valAx>
        <c:axId val="1390673792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390674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d-ID"/>
    </a:p>
  </c:txPr>
  <c:externalData r:id="rId3">
    <c:autoUpdate val="0"/>
  </c:externalData>
  <c:userShapes r:id="rId4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Tidak tahu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8.0000000000000002E-3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496-4C6D-BF1D-482C86FBA78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 Pasang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0.48499999999999999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496-4C6D-BF1D-482C86FBA78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3-4 pasang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0.42299999999999999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496-4C6D-BF1D-482C86FBA78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Lebih dari 4 pasang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8.5000000000000006E-2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496-4C6D-BF1D-482C86FBA7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90666176"/>
        <c:axId val="1390664544"/>
        <c:axId val="0"/>
      </c:bar3DChart>
      <c:catAx>
        <c:axId val="139066617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390664544"/>
        <c:crosses val="autoZero"/>
        <c:auto val="1"/>
        <c:lblAlgn val="ctr"/>
        <c:lblOffset val="100"/>
        <c:noMultiLvlLbl val="0"/>
      </c:catAx>
      <c:valAx>
        <c:axId val="139066454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3906661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4997030839895023"/>
          <c:y val="0.10649566125662864"/>
          <c:w val="0.29169635826771656"/>
          <c:h val="0.78190663667041616"/>
        </c:manualLayout>
      </c:layout>
      <c:overlay val="0"/>
      <c:txPr>
        <a:bodyPr/>
        <a:lstStyle/>
        <a:p>
          <a:pPr>
            <a:defRPr sz="1500"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Tidak tahu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1.4999999999999999E-2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861-41AF-8CBE-DC3843F752A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Lebih banyak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0.20499999999999999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861-41AF-8CBE-DC3843F752A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Lebih sedikit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0.56799999999999995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861-41AF-8CBE-DC3843F752A5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Tidak berpengaruh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0.21299999999999999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C861-41AF-8CBE-DC3843F752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90662912"/>
        <c:axId val="1390674880"/>
        <c:axId val="0"/>
      </c:bar3DChart>
      <c:catAx>
        <c:axId val="139066291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390674880"/>
        <c:crosses val="autoZero"/>
        <c:auto val="1"/>
        <c:lblAlgn val="ctr"/>
        <c:lblOffset val="100"/>
        <c:noMultiLvlLbl val="0"/>
      </c:catAx>
      <c:valAx>
        <c:axId val="139067488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3906629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4997030839895023"/>
          <c:y val="0.10649566125662864"/>
          <c:w val="0.29169635826771656"/>
          <c:h val="0.78190663667041616"/>
        </c:manualLayout>
      </c:layout>
      <c:overlay val="0"/>
      <c:txPr>
        <a:bodyPr/>
        <a:lstStyle/>
        <a:p>
          <a:pPr>
            <a:defRPr sz="1500"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Tidak tahu</c:v>
                </c:pt>
              </c:strCache>
            </c:strRef>
          </c:tx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3.0000000000000001E-3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442-4DB6-8A5D-13BE474EC33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Diatas 20 tahun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####.0</c:formatCode>
                <c:ptCount val="1"/>
                <c:pt idx="0">
                  <c:v>0.27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442-4DB6-8A5D-13BE474EC33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Diatas 35 tahun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####.0</c:formatCode>
                <c:ptCount val="1"/>
                <c:pt idx="0">
                  <c:v>0.57499999999999996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442-4DB6-8A5D-13BE474EC33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Diatas 45 tahun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####.0</c:formatCode>
                <c:ptCount val="1"/>
                <c:pt idx="0">
                  <c:v>0.1525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42-4DB6-8A5D-13BE474EC3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90666720"/>
        <c:axId val="1390661824"/>
        <c:axId val="0"/>
      </c:bar3DChart>
      <c:catAx>
        <c:axId val="1390666720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1390661824"/>
        <c:crosses val="autoZero"/>
        <c:auto val="1"/>
        <c:lblAlgn val="ctr"/>
        <c:lblOffset val="100"/>
        <c:noMultiLvlLbl val="0"/>
      </c:catAx>
      <c:valAx>
        <c:axId val="139066182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13906667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4997030839895023"/>
          <c:y val="0.10649566125662864"/>
          <c:w val="0.29169635826771656"/>
          <c:h val="0.7819066366704161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tx1"/>
          </a:solidFill>
        </a:defRPr>
      </a:pPr>
      <a:endParaRPr lang="id-ID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Sangat setuju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Menjaga kerahasiaan pilihan</c:v>
                </c:pt>
                <c:pt idx="1">
                  <c:v>Rawan terhadap praktik kecurangan</c:v>
                </c:pt>
              </c:strCache>
            </c:strRef>
          </c:cat>
          <c:val>
            <c:numRef>
              <c:f>Sheet1!$B$2:$B$3</c:f>
              <c:numCache>
                <c:formatCode>####.0</c:formatCode>
                <c:ptCount val="2"/>
                <c:pt idx="0">
                  <c:v>0.13750000000000001</c:v>
                </c:pt>
                <c:pt idx="1">
                  <c:v>0.15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810-4B64-AE67-1C76051DA0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Setuju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Menjaga kerahasiaan pilihan</c:v>
                </c:pt>
                <c:pt idx="1">
                  <c:v>Rawan terhadap praktik kecurangan</c:v>
                </c:pt>
              </c:strCache>
            </c:strRef>
          </c:cat>
          <c:val>
            <c:numRef>
              <c:f>Sheet1!$C$2:$C$3</c:f>
              <c:numCache>
                <c:formatCode>####.0</c:formatCode>
                <c:ptCount val="2"/>
                <c:pt idx="0">
                  <c:v>0.61250000000000004</c:v>
                </c:pt>
                <c:pt idx="1">
                  <c:v>0.47249999999999998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810-4B64-AE67-1C76051DA0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Tidak setuju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Menjaga kerahasiaan pilihan</c:v>
                </c:pt>
                <c:pt idx="1">
                  <c:v>Rawan terhadap praktik kecurangan</c:v>
                </c:pt>
              </c:strCache>
            </c:strRef>
          </c:cat>
          <c:val>
            <c:numRef>
              <c:f>Sheet1!$D$2:$D$3</c:f>
              <c:numCache>
                <c:formatCode>####.0</c:formatCode>
                <c:ptCount val="2"/>
                <c:pt idx="0">
                  <c:v>0.1925</c:v>
                </c:pt>
                <c:pt idx="1">
                  <c:v>0.30249999999999999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810-4B64-AE67-1C76051DA01B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Sangat tidak setuju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Menjaga kerahasiaan pilihan</c:v>
                </c:pt>
                <c:pt idx="1">
                  <c:v>Rawan terhadap praktik kecurangan</c:v>
                </c:pt>
              </c:strCache>
            </c:strRef>
          </c:cat>
          <c:val>
            <c:numRef>
              <c:f>Sheet1!$E$2:$E$3</c:f>
              <c:numCache>
                <c:formatCode>####.0</c:formatCode>
                <c:ptCount val="2"/>
                <c:pt idx="0">
                  <c:v>4.7500000000000001E-2</c:v>
                </c:pt>
                <c:pt idx="1">
                  <c:v>5.7500000000000002E-2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810-4B64-AE67-1C76051DA01B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Tidak tahu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2700060819480537E-2"/>
                  <c:y val="3.1250000000000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E810-4B64-AE67-1C76051DA01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4213398207445794E-2"/>
                  <c:y val="-9.37500000000002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E810-4B64-AE67-1C76051DA01B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Menjaga kerahasiaan pilihan</c:v>
                </c:pt>
                <c:pt idx="1">
                  <c:v>Rawan terhadap praktik kecurangan</c:v>
                </c:pt>
              </c:strCache>
            </c:strRef>
          </c:cat>
          <c:val>
            <c:numRef>
              <c:f>Sheet1!$F$2:$F$3</c:f>
              <c:numCache>
                <c:formatCode>####.0</c:formatCode>
                <c:ptCount val="2"/>
                <c:pt idx="0">
                  <c:v>0.01</c:v>
                </c:pt>
                <c:pt idx="1">
                  <c:v>1.7500000000000002E-2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810-4B64-AE67-1C76051DA0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90673248"/>
        <c:axId val="1390663456"/>
        <c:axId val="0"/>
      </c:bar3DChart>
      <c:catAx>
        <c:axId val="139067324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chemeClr val="tx1"/>
                </a:solidFill>
              </a:defRPr>
            </a:pPr>
            <a:endParaRPr lang="id-ID"/>
          </a:p>
        </c:txPr>
        <c:crossAx val="1390663456"/>
        <c:crosses val="autoZero"/>
        <c:auto val="1"/>
        <c:lblAlgn val="ctr"/>
        <c:lblOffset val="100"/>
        <c:noMultiLvlLbl val="0"/>
      </c:catAx>
      <c:valAx>
        <c:axId val="1390663456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extTo"/>
        <c:crossAx val="1390673248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500">
              <a:solidFill>
                <a:schemeClr val="tx1"/>
              </a:solidFill>
            </a:defRPr>
          </a:pPr>
          <a:endParaRPr lang="id-ID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499999999999999E-2"/>
          <c:y val="3.7499999999999999E-2"/>
          <c:w val="0.72883515919205755"/>
          <c:h val="0.962500004078001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602-4296-8698-E3F254F96712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602-4296-8698-E3F254F96712}"/>
              </c:ext>
            </c:extLst>
          </c:dPt>
          <c:dLbls>
            <c:dLbl>
              <c:idx val="0"/>
              <c:layout>
                <c:manualLayout>
                  <c:x val="-0.25007617254364944"/>
                  <c:y val="-8.741832170994187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602-4296-8698-E3F254F967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8757560196279811E-2"/>
                  <c:y val="8.542107974384931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602-4296-8698-E3F254F967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/>
                </a:pPr>
                <a:endParaRPr lang="id-ID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Ya</c:v>
                </c:pt>
                <c:pt idx="1">
                  <c:v>Tidak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0.56999999999999995</c:v>
                </c:pt>
                <c:pt idx="1">
                  <c:v>0.43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602-4296-8698-E3F254F967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2">
                <a:lumMod val="20000"/>
                <a:lumOff val="8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1.6181229773462782E-2"/>
                  <c:y val="-6.24999999999999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46A-4D78-B035-55BA60B6FC9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8.0906148867313909E-3"/>
                  <c:y val="-6.56249999999999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46A-4D78-B035-55BA60B6FC9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1035598705501618E-2"/>
                  <c:y val="-5.93749999999999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46A-4D78-B035-55BA60B6FC96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id-ID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Biaya sendiri</c:v>
                </c:pt>
                <c:pt idx="1">
                  <c:v>Partai politik</c:v>
                </c:pt>
                <c:pt idx="2">
                  <c:v>Negara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0.5</c:v>
                </c:pt>
                <c:pt idx="1">
                  <c:v>0.73499999999999999</c:v>
                </c:pt>
                <c:pt idx="2">
                  <c:v>0.52800000000000002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46A-4D78-B035-55BA60B6FC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392565360"/>
        <c:axId val="1392561552"/>
        <c:axId val="0"/>
      </c:bar3DChart>
      <c:catAx>
        <c:axId val="1392565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id-ID"/>
          </a:p>
        </c:txPr>
        <c:crossAx val="1392561552"/>
        <c:crosses val="autoZero"/>
        <c:auto val="1"/>
        <c:lblAlgn val="ctr"/>
        <c:lblOffset val="100"/>
        <c:noMultiLvlLbl val="0"/>
      </c:catAx>
      <c:valAx>
        <c:axId val="1392561552"/>
        <c:scaling>
          <c:orientation val="minMax"/>
        </c:scaling>
        <c:delete val="1"/>
        <c:axPos val="l"/>
        <c:numFmt formatCode="0.00%" sourceLinked="1"/>
        <c:majorTickMark val="out"/>
        <c:minorTickMark val="none"/>
        <c:tickLblPos val="nextTo"/>
        <c:crossAx val="13925653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d-ID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6D0C77-2603-4995-905E-E8E6AFF463D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735793-8B9D-4195-AFDD-FFF1BF2B7257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</a:t>
          </a:r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terhadap beberapa variabel sistem Pemilu</a:t>
          </a:r>
        </a:p>
      </dgm:t>
    </dgm:pt>
    <dgm:pt modelId="{69335D4A-8CEA-4C91-9A36-307F129875CB}" type="parTrans" cxnId="{F3AFB4A8-35C1-4215-AE67-0ECD628BC9EE}">
      <dgm:prSet/>
      <dgm:spPr/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5DC0B415-F0DC-409B-8B3B-D039B63FC01D}" type="sibTrans" cxnId="{F3AFB4A8-35C1-4215-AE67-0ECD628BC9EE}">
      <dgm:prSet/>
      <dgm:spPr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253E98E-CF62-4FC8-A541-89490A7619A1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Persepsi </a:t>
          </a:r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publik tentang </a:t>
          </a:r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kemudahan dalam menentukan pilihan</a:t>
          </a:r>
        </a:p>
      </dgm:t>
    </dgm:pt>
    <dgm:pt modelId="{68EB19AF-0154-480A-A10E-B7D78C3BC449}" type="parTrans" cxnId="{54DECE4D-6D3F-4CAE-A160-8400EF0FDAEB}">
      <dgm:prSet/>
      <dgm:spPr/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B655F55-60BC-489F-81E2-AA0EE4BB04E7}" type="sibTrans" cxnId="{54DECE4D-6D3F-4CAE-A160-8400EF0FDAEB}">
      <dgm:prSet/>
      <dgm:spPr/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5AAAE6F8-59EA-4A28-B861-50B906BDF33A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mengenai tata </a:t>
          </a:r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cara </a:t>
          </a:r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pelaporan pelanggaran </a:t>
          </a:r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Pemilu</a:t>
          </a:r>
        </a:p>
      </dgm:t>
    </dgm:pt>
    <dgm:pt modelId="{1A03108E-3711-41AF-BE68-220549E657EB}" type="parTrans" cxnId="{0CCD3554-9D51-425D-814B-704113849A44}">
      <dgm:prSet/>
      <dgm:spPr/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C516D480-9033-4BE8-AABD-C62B6CBC7A03}" type="sibTrans" cxnId="{0CCD3554-9D51-425D-814B-704113849A44}">
      <dgm:prSet/>
      <dgm:spPr/>
      <dgm:t>
        <a:bodyPr/>
        <a:lstStyle/>
        <a:p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6A13F36-037A-4EE7-ABBA-4A94FDFECC56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</a:t>
          </a:r>
          <a:r>
            <a:rPr lang="id-ID" sz="2400" noProof="0" dirty="0">
              <a:solidFill>
                <a:schemeClr val="tx1"/>
              </a:solidFill>
              <a:latin typeface="Arial Narrow" panose="020B0606020202030204" pitchFamily="34" charset="0"/>
            </a:rPr>
            <a:t>terhadap biaya </a:t>
          </a:r>
          <a:r>
            <a:rPr lang="id-ID" sz="24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kampanye pemilu</a:t>
          </a:r>
          <a:endParaRPr lang="id-ID" sz="2400" noProof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921C3EA-6911-43FB-877F-E5059331E14E}" type="parTrans" cxnId="{5910B271-3C49-4A24-9932-AB658D41064D}">
      <dgm:prSet/>
      <dgm:spPr/>
      <dgm:t>
        <a:bodyPr/>
        <a:lstStyle/>
        <a:p>
          <a:endParaRPr lang="en-US" sz="2400">
            <a:latin typeface="Arial Narrow" panose="020B0606020202030204" pitchFamily="34" charset="0"/>
          </a:endParaRPr>
        </a:p>
      </dgm:t>
    </dgm:pt>
    <dgm:pt modelId="{B415AA6E-FE33-4CD5-A706-592241D5584A}" type="sibTrans" cxnId="{5910B271-3C49-4A24-9932-AB658D41064D}">
      <dgm:prSet/>
      <dgm:spPr/>
      <dgm:t>
        <a:bodyPr/>
        <a:lstStyle/>
        <a:p>
          <a:endParaRPr lang="en-US" sz="2400">
            <a:latin typeface="Arial Narrow" panose="020B0606020202030204" pitchFamily="34" charset="0"/>
          </a:endParaRPr>
        </a:p>
      </dgm:t>
    </dgm:pt>
    <dgm:pt modelId="{14860735-C962-4F0B-96FF-087040245061}" type="pres">
      <dgm:prSet presAssocID="{576D0C77-2603-4995-905E-E8E6AFF463D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id-ID"/>
        </a:p>
      </dgm:t>
    </dgm:pt>
    <dgm:pt modelId="{912F278C-5A03-4D14-B25B-B41ED1DB1D17}" type="pres">
      <dgm:prSet presAssocID="{576D0C77-2603-4995-905E-E8E6AFF463D3}" presName="Name1" presStyleCnt="0"/>
      <dgm:spPr/>
    </dgm:pt>
    <dgm:pt modelId="{31B71929-943D-4B48-9560-69AB1461C63F}" type="pres">
      <dgm:prSet presAssocID="{576D0C77-2603-4995-905E-E8E6AFF463D3}" presName="cycle" presStyleCnt="0"/>
      <dgm:spPr/>
    </dgm:pt>
    <dgm:pt modelId="{9B125532-7A71-488C-84EE-138B861A8456}" type="pres">
      <dgm:prSet presAssocID="{576D0C77-2603-4995-905E-E8E6AFF463D3}" presName="srcNode" presStyleLbl="node1" presStyleIdx="0" presStyleCnt="4"/>
      <dgm:spPr/>
    </dgm:pt>
    <dgm:pt modelId="{8E9F6EB4-2385-4B63-A7D6-2D900455A8F5}" type="pres">
      <dgm:prSet presAssocID="{576D0C77-2603-4995-905E-E8E6AFF463D3}" presName="conn" presStyleLbl="parChTrans1D2" presStyleIdx="0" presStyleCnt="1"/>
      <dgm:spPr/>
      <dgm:t>
        <a:bodyPr/>
        <a:lstStyle/>
        <a:p>
          <a:endParaRPr lang="id-ID"/>
        </a:p>
      </dgm:t>
    </dgm:pt>
    <dgm:pt modelId="{1C83C673-8CC6-4EB8-8B1E-6DF1DA158D44}" type="pres">
      <dgm:prSet presAssocID="{576D0C77-2603-4995-905E-E8E6AFF463D3}" presName="extraNode" presStyleLbl="node1" presStyleIdx="0" presStyleCnt="4"/>
      <dgm:spPr/>
    </dgm:pt>
    <dgm:pt modelId="{2F58846B-0600-472C-9C05-01699AB38144}" type="pres">
      <dgm:prSet presAssocID="{576D0C77-2603-4995-905E-E8E6AFF463D3}" presName="dstNode" presStyleLbl="node1" presStyleIdx="0" presStyleCnt="4"/>
      <dgm:spPr/>
    </dgm:pt>
    <dgm:pt modelId="{BB3CA9C6-2575-4020-B591-CE67DE73506D}" type="pres">
      <dgm:prSet presAssocID="{F8735793-8B9D-4195-AFDD-FFF1BF2B725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F4BCA53-34C6-4D7D-B18B-C7D2937B6857}" type="pres">
      <dgm:prSet presAssocID="{F8735793-8B9D-4195-AFDD-FFF1BF2B7257}" presName="accent_1" presStyleCnt="0"/>
      <dgm:spPr/>
    </dgm:pt>
    <dgm:pt modelId="{86BD035D-D439-430C-93BC-2ED5AAA6D014}" type="pres">
      <dgm:prSet presAssocID="{F8735793-8B9D-4195-AFDD-FFF1BF2B7257}" presName="accentRepeatNode" presStyleLbl="solidFgAcc1" presStyleIdx="0" presStyleCnt="4"/>
      <dgm:spPr>
        <a:solidFill>
          <a:schemeClr val="accent2"/>
        </a:solidFill>
        <a:ln>
          <a:noFill/>
        </a:ln>
      </dgm:spPr>
    </dgm:pt>
    <dgm:pt modelId="{C0B2B13E-FB47-4157-9E3E-44D8FD64688F}" type="pres">
      <dgm:prSet presAssocID="{F253E98E-CF62-4FC8-A541-89490A7619A1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A82F7F3-DBE3-4AA9-9E3E-88F5A4B0D400}" type="pres">
      <dgm:prSet presAssocID="{F253E98E-CF62-4FC8-A541-89490A7619A1}" presName="accent_2" presStyleCnt="0"/>
      <dgm:spPr/>
    </dgm:pt>
    <dgm:pt modelId="{E21F6375-C822-4372-BF1C-7D3E63123DFF}" type="pres">
      <dgm:prSet presAssocID="{F253E98E-CF62-4FC8-A541-89490A7619A1}" presName="accentRepeatNode" presStyleLbl="solidFgAcc1" presStyleIdx="1" presStyleCnt="4"/>
      <dgm:spPr>
        <a:solidFill>
          <a:schemeClr val="accent2"/>
        </a:solidFill>
        <a:ln>
          <a:noFill/>
        </a:ln>
      </dgm:spPr>
    </dgm:pt>
    <dgm:pt modelId="{BD9990FF-A556-44DC-8C7B-DADD3179094A}" type="pres">
      <dgm:prSet presAssocID="{5AAAE6F8-59EA-4A28-B861-50B906BDF33A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A2515F3-A717-4554-82E2-9835E8896660}" type="pres">
      <dgm:prSet presAssocID="{5AAAE6F8-59EA-4A28-B861-50B906BDF33A}" presName="accent_3" presStyleCnt="0"/>
      <dgm:spPr/>
    </dgm:pt>
    <dgm:pt modelId="{B9A73ADE-0678-4537-98BF-95B6E5D6541C}" type="pres">
      <dgm:prSet presAssocID="{5AAAE6F8-59EA-4A28-B861-50B906BDF33A}" presName="accentRepeatNode" presStyleLbl="solidFgAcc1" presStyleIdx="2" presStyleCnt="4"/>
      <dgm:spPr>
        <a:solidFill>
          <a:schemeClr val="accent2"/>
        </a:solidFill>
        <a:ln>
          <a:noFill/>
        </a:ln>
      </dgm:spPr>
    </dgm:pt>
    <dgm:pt modelId="{601313EA-968E-4722-AA15-1EA9325617BD}" type="pres">
      <dgm:prSet presAssocID="{F6A13F36-037A-4EE7-ABBA-4A94FDFECC5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1766CBA-B04F-4813-8DC0-BAFC467BC2AA}" type="pres">
      <dgm:prSet presAssocID="{F6A13F36-037A-4EE7-ABBA-4A94FDFECC56}" presName="accent_4" presStyleCnt="0"/>
      <dgm:spPr/>
    </dgm:pt>
    <dgm:pt modelId="{611A1ADD-6140-429E-8B47-AC5B6AA75A1F}" type="pres">
      <dgm:prSet presAssocID="{F6A13F36-037A-4EE7-ABBA-4A94FDFECC56}" presName="accentRepeatNode" presStyleLbl="solidFgAcc1" presStyleIdx="3" presStyleCnt="4"/>
      <dgm:spPr>
        <a:solidFill>
          <a:schemeClr val="accent2"/>
        </a:solidFill>
        <a:ln>
          <a:noFill/>
        </a:ln>
      </dgm:spPr>
    </dgm:pt>
  </dgm:ptLst>
  <dgm:cxnLst>
    <dgm:cxn modelId="{5910B271-3C49-4A24-9932-AB658D41064D}" srcId="{576D0C77-2603-4995-905E-E8E6AFF463D3}" destId="{F6A13F36-037A-4EE7-ABBA-4A94FDFECC56}" srcOrd="3" destOrd="0" parTransId="{F921C3EA-6911-43FB-877F-E5059331E14E}" sibTransId="{B415AA6E-FE33-4CD5-A706-592241D5584A}"/>
    <dgm:cxn modelId="{1C8F702B-45A6-4274-AD0E-D0677F9ADC43}" type="presOf" srcId="{F253E98E-CF62-4FC8-A541-89490A7619A1}" destId="{C0B2B13E-FB47-4157-9E3E-44D8FD64688F}" srcOrd="0" destOrd="0" presId="urn:microsoft.com/office/officeart/2008/layout/VerticalCurvedList"/>
    <dgm:cxn modelId="{4699A9D0-71BD-49CF-A20C-52D4AFFDCFF1}" type="presOf" srcId="{576D0C77-2603-4995-905E-E8E6AFF463D3}" destId="{14860735-C962-4F0B-96FF-087040245061}" srcOrd="0" destOrd="0" presId="urn:microsoft.com/office/officeart/2008/layout/VerticalCurvedList"/>
    <dgm:cxn modelId="{54DECE4D-6D3F-4CAE-A160-8400EF0FDAEB}" srcId="{576D0C77-2603-4995-905E-E8E6AFF463D3}" destId="{F253E98E-CF62-4FC8-A541-89490A7619A1}" srcOrd="1" destOrd="0" parTransId="{68EB19AF-0154-480A-A10E-B7D78C3BC449}" sibTransId="{8B655F55-60BC-489F-81E2-AA0EE4BB04E7}"/>
    <dgm:cxn modelId="{25A04E01-D0A6-4190-A8E7-DFA2A692EFC3}" type="presOf" srcId="{5DC0B415-F0DC-409B-8B3B-D039B63FC01D}" destId="{8E9F6EB4-2385-4B63-A7D6-2D900455A8F5}" srcOrd="0" destOrd="0" presId="urn:microsoft.com/office/officeart/2008/layout/VerticalCurvedList"/>
    <dgm:cxn modelId="{8BD53EB5-42DB-4521-ABB9-260727485DCA}" type="presOf" srcId="{5AAAE6F8-59EA-4A28-B861-50B906BDF33A}" destId="{BD9990FF-A556-44DC-8C7B-DADD3179094A}" srcOrd="0" destOrd="0" presId="urn:microsoft.com/office/officeart/2008/layout/VerticalCurvedList"/>
    <dgm:cxn modelId="{867334FA-CA99-45F0-9F1C-DAEB73F52E27}" type="presOf" srcId="{F8735793-8B9D-4195-AFDD-FFF1BF2B7257}" destId="{BB3CA9C6-2575-4020-B591-CE67DE73506D}" srcOrd="0" destOrd="0" presId="urn:microsoft.com/office/officeart/2008/layout/VerticalCurvedList"/>
    <dgm:cxn modelId="{F3AFB4A8-35C1-4215-AE67-0ECD628BC9EE}" srcId="{576D0C77-2603-4995-905E-E8E6AFF463D3}" destId="{F8735793-8B9D-4195-AFDD-FFF1BF2B7257}" srcOrd="0" destOrd="0" parTransId="{69335D4A-8CEA-4C91-9A36-307F129875CB}" sibTransId="{5DC0B415-F0DC-409B-8B3B-D039B63FC01D}"/>
    <dgm:cxn modelId="{4646C24E-3E80-4FEF-8694-11ED92097DD6}" type="presOf" srcId="{F6A13F36-037A-4EE7-ABBA-4A94FDFECC56}" destId="{601313EA-968E-4722-AA15-1EA9325617BD}" srcOrd="0" destOrd="0" presId="urn:microsoft.com/office/officeart/2008/layout/VerticalCurvedList"/>
    <dgm:cxn modelId="{0CCD3554-9D51-425D-814B-704113849A44}" srcId="{576D0C77-2603-4995-905E-E8E6AFF463D3}" destId="{5AAAE6F8-59EA-4A28-B861-50B906BDF33A}" srcOrd="2" destOrd="0" parTransId="{1A03108E-3711-41AF-BE68-220549E657EB}" sibTransId="{C516D480-9033-4BE8-AABD-C62B6CBC7A03}"/>
    <dgm:cxn modelId="{76AF9B31-9676-4D7C-9CFD-D450160C4AF7}" type="presParOf" srcId="{14860735-C962-4F0B-96FF-087040245061}" destId="{912F278C-5A03-4D14-B25B-B41ED1DB1D17}" srcOrd="0" destOrd="0" presId="urn:microsoft.com/office/officeart/2008/layout/VerticalCurvedList"/>
    <dgm:cxn modelId="{810C31D9-20EA-4CBF-B0C4-ECD8FFBB093E}" type="presParOf" srcId="{912F278C-5A03-4D14-B25B-B41ED1DB1D17}" destId="{31B71929-943D-4B48-9560-69AB1461C63F}" srcOrd="0" destOrd="0" presId="urn:microsoft.com/office/officeart/2008/layout/VerticalCurvedList"/>
    <dgm:cxn modelId="{B3F493EE-D3DA-4528-9593-5E70DA0DBC3E}" type="presParOf" srcId="{31B71929-943D-4B48-9560-69AB1461C63F}" destId="{9B125532-7A71-488C-84EE-138B861A8456}" srcOrd="0" destOrd="0" presId="urn:microsoft.com/office/officeart/2008/layout/VerticalCurvedList"/>
    <dgm:cxn modelId="{8DBA32F3-220D-45F6-9BCA-3EBBF8F06A4E}" type="presParOf" srcId="{31B71929-943D-4B48-9560-69AB1461C63F}" destId="{8E9F6EB4-2385-4B63-A7D6-2D900455A8F5}" srcOrd="1" destOrd="0" presId="urn:microsoft.com/office/officeart/2008/layout/VerticalCurvedList"/>
    <dgm:cxn modelId="{8AC2D203-8010-4B81-ADEA-07323C4FF593}" type="presParOf" srcId="{31B71929-943D-4B48-9560-69AB1461C63F}" destId="{1C83C673-8CC6-4EB8-8B1E-6DF1DA158D44}" srcOrd="2" destOrd="0" presId="urn:microsoft.com/office/officeart/2008/layout/VerticalCurvedList"/>
    <dgm:cxn modelId="{9FFC6C97-FD08-4308-815B-80DA07DA1848}" type="presParOf" srcId="{31B71929-943D-4B48-9560-69AB1461C63F}" destId="{2F58846B-0600-472C-9C05-01699AB38144}" srcOrd="3" destOrd="0" presId="urn:microsoft.com/office/officeart/2008/layout/VerticalCurvedList"/>
    <dgm:cxn modelId="{D7CDDA8D-CF38-40C6-A977-EDAAAF6117B8}" type="presParOf" srcId="{912F278C-5A03-4D14-B25B-B41ED1DB1D17}" destId="{BB3CA9C6-2575-4020-B591-CE67DE73506D}" srcOrd="1" destOrd="0" presId="urn:microsoft.com/office/officeart/2008/layout/VerticalCurvedList"/>
    <dgm:cxn modelId="{4A5229C4-4978-48FB-9055-D5C44BE19F7C}" type="presParOf" srcId="{912F278C-5A03-4D14-B25B-B41ED1DB1D17}" destId="{8F4BCA53-34C6-4D7D-B18B-C7D2937B6857}" srcOrd="2" destOrd="0" presId="urn:microsoft.com/office/officeart/2008/layout/VerticalCurvedList"/>
    <dgm:cxn modelId="{82F84630-84DC-4C26-A59C-790DEC15471C}" type="presParOf" srcId="{8F4BCA53-34C6-4D7D-B18B-C7D2937B6857}" destId="{86BD035D-D439-430C-93BC-2ED5AAA6D014}" srcOrd="0" destOrd="0" presId="urn:microsoft.com/office/officeart/2008/layout/VerticalCurvedList"/>
    <dgm:cxn modelId="{BA4B136C-9D31-44E3-AD14-624B5260DB5E}" type="presParOf" srcId="{912F278C-5A03-4D14-B25B-B41ED1DB1D17}" destId="{C0B2B13E-FB47-4157-9E3E-44D8FD64688F}" srcOrd="3" destOrd="0" presId="urn:microsoft.com/office/officeart/2008/layout/VerticalCurvedList"/>
    <dgm:cxn modelId="{E9F519B6-3959-45AE-9D1A-2E351C9E9B9C}" type="presParOf" srcId="{912F278C-5A03-4D14-B25B-B41ED1DB1D17}" destId="{CA82F7F3-DBE3-4AA9-9E3E-88F5A4B0D400}" srcOrd="4" destOrd="0" presId="urn:microsoft.com/office/officeart/2008/layout/VerticalCurvedList"/>
    <dgm:cxn modelId="{FC1504A3-3358-457F-A375-8265227636C4}" type="presParOf" srcId="{CA82F7F3-DBE3-4AA9-9E3E-88F5A4B0D400}" destId="{E21F6375-C822-4372-BF1C-7D3E63123DFF}" srcOrd="0" destOrd="0" presId="urn:microsoft.com/office/officeart/2008/layout/VerticalCurvedList"/>
    <dgm:cxn modelId="{5B008DC9-4D62-4767-BB3E-B280BAF09652}" type="presParOf" srcId="{912F278C-5A03-4D14-B25B-B41ED1DB1D17}" destId="{BD9990FF-A556-44DC-8C7B-DADD3179094A}" srcOrd="5" destOrd="0" presId="urn:microsoft.com/office/officeart/2008/layout/VerticalCurvedList"/>
    <dgm:cxn modelId="{20DC5410-8A80-4623-84F3-6CB41ED14CC8}" type="presParOf" srcId="{912F278C-5A03-4D14-B25B-B41ED1DB1D17}" destId="{BA2515F3-A717-4554-82E2-9835E8896660}" srcOrd="6" destOrd="0" presId="urn:microsoft.com/office/officeart/2008/layout/VerticalCurvedList"/>
    <dgm:cxn modelId="{4F6FFE99-02D0-4C03-BEDA-0700AE9E3626}" type="presParOf" srcId="{BA2515F3-A717-4554-82E2-9835E8896660}" destId="{B9A73ADE-0678-4537-98BF-95B6E5D6541C}" srcOrd="0" destOrd="0" presId="urn:microsoft.com/office/officeart/2008/layout/VerticalCurvedList"/>
    <dgm:cxn modelId="{695E84DB-F4A6-427C-BCC9-CFE3DD22BAB7}" type="presParOf" srcId="{912F278C-5A03-4D14-B25B-B41ED1DB1D17}" destId="{601313EA-968E-4722-AA15-1EA9325617BD}" srcOrd="7" destOrd="0" presId="urn:microsoft.com/office/officeart/2008/layout/VerticalCurvedList"/>
    <dgm:cxn modelId="{AFE90804-502E-4211-AD81-540D2F54D676}" type="presParOf" srcId="{912F278C-5A03-4D14-B25B-B41ED1DB1D17}" destId="{31766CBA-B04F-4813-8DC0-BAFC467BC2AA}" srcOrd="8" destOrd="0" presId="urn:microsoft.com/office/officeart/2008/layout/VerticalCurvedList"/>
    <dgm:cxn modelId="{DB06B280-A355-4D7E-81CA-C6A7939B7A23}" type="presParOf" srcId="{31766CBA-B04F-4813-8DC0-BAFC467BC2AA}" destId="{611A1ADD-6140-429E-8B47-AC5B6AA75A1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604413-866D-4F2E-948B-A24774CBDBA7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F238BC1E-99C0-4CA5-BD13-1D517248A004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id-ID" sz="2500" noProof="0" dirty="0">
              <a:solidFill>
                <a:schemeClr val="tx1"/>
              </a:solidFill>
            </a:rPr>
            <a:t>Pemilih (masyarakat Indonesia usia 17 tahun keatas)</a:t>
          </a:r>
        </a:p>
      </dgm:t>
    </dgm:pt>
    <dgm:pt modelId="{DB20AF7C-D3AF-4F87-BC0D-0E11A8119DC3}" type="parTrans" cxnId="{40BCAEF8-15D6-4EEA-B698-0F4601141AE5}">
      <dgm:prSet/>
      <dgm:spPr/>
      <dgm:t>
        <a:bodyPr/>
        <a:lstStyle/>
        <a:p>
          <a:endParaRPr lang="en-US"/>
        </a:p>
      </dgm:t>
    </dgm:pt>
    <dgm:pt modelId="{F64961EB-5E09-40F2-A346-B89771EECEE2}" type="sibTrans" cxnId="{40BCAEF8-15D6-4EEA-B698-0F4601141AE5}">
      <dgm:prSet/>
      <dgm:spPr/>
      <dgm:t>
        <a:bodyPr/>
        <a:lstStyle/>
        <a:p>
          <a:endParaRPr lang="en-US"/>
        </a:p>
      </dgm:t>
    </dgm:pt>
    <dgm:pt modelId="{D0076CAC-5923-4899-A7E2-EA5538914500}">
      <dgm:prSet phldrT="[Text]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Phone Survey</a:t>
          </a:r>
        </a:p>
      </dgm:t>
    </dgm:pt>
    <dgm:pt modelId="{D97605CA-A41D-42D1-84F7-202DDD1A21C0}" type="parTrans" cxnId="{E2C9EA24-8B9B-4495-A65F-7AF509AAC3E6}">
      <dgm:prSet/>
      <dgm:spPr/>
      <dgm:t>
        <a:bodyPr/>
        <a:lstStyle/>
        <a:p>
          <a:endParaRPr lang="en-US"/>
        </a:p>
      </dgm:t>
    </dgm:pt>
    <dgm:pt modelId="{D3F1BB20-89F6-44D2-A97F-1E614C86A7D1}" type="sibTrans" cxnId="{E2C9EA24-8B9B-4495-A65F-7AF509AAC3E6}">
      <dgm:prSet/>
      <dgm:spPr/>
      <dgm:t>
        <a:bodyPr/>
        <a:lstStyle/>
        <a:p>
          <a:endParaRPr lang="en-US"/>
        </a:p>
      </dgm:t>
    </dgm:pt>
    <dgm:pt modelId="{501A4C3B-62F9-4523-86C5-50AF8332E613}">
      <dgm:prSet phldrT="[Text]" custT="1"/>
      <dgm:spPr>
        <a:solidFill>
          <a:schemeClr val="accent2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en-US" sz="3000" dirty="0">
              <a:solidFill>
                <a:schemeClr val="tx1"/>
              </a:solidFill>
            </a:rPr>
            <a:t>400 </a:t>
          </a:r>
          <a:r>
            <a:rPr lang="id-ID" sz="3000" noProof="0" dirty="0">
              <a:solidFill>
                <a:schemeClr val="tx1"/>
              </a:solidFill>
            </a:rPr>
            <a:t>Responden</a:t>
          </a:r>
          <a:r>
            <a:rPr lang="en-US" sz="3000" noProof="0" dirty="0">
              <a:solidFill>
                <a:schemeClr val="tx1"/>
              </a:solidFill>
            </a:rPr>
            <a:t> </a:t>
          </a:r>
          <a:r>
            <a:rPr lang="id-ID" sz="1500" noProof="0" dirty="0">
              <a:solidFill>
                <a:schemeClr val="tx1"/>
              </a:solidFill>
            </a:rPr>
            <a:t>(MOE 4.9% pada selang kepercayaan 95%) </a:t>
          </a:r>
        </a:p>
      </dgm:t>
    </dgm:pt>
    <dgm:pt modelId="{8DD7D42E-01CF-44CE-8532-A547F5B59BAB}" type="parTrans" cxnId="{4DE1CCE5-6787-4876-BE69-BD48A5D04501}">
      <dgm:prSet/>
      <dgm:spPr/>
      <dgm:t>
        <a:bodyPr/>
        <a:lstStyle/>
        <a:p>
          <a:endParaRPr lang="en-US"/>
        </a:p>
      </dgm:t>
    </dgm:pt>
    <dgm:pt modelId="{D1DCD27C-24FC-4144-8367-A47B86AA0D12}" type="sibTrans" cxnId="{4DE1CCE5-6787-4876-BE69-BD48A5D04501}">
      <dgm:prSet/>
      <dgm:spPr/>
      <dgm:t>
        <a:bodyPr/>
        <a:lstStyle/>
        <a:p>
          <a:endParaRPr lang="en-US"/>
        </a:p>
      </dgm:t>
    </dgm:pt>
    <dgm:pt modelId="{E1E1B347-9784-461B-8987-0C95EDFA2687}" type="pres">
      <dgm:prSet presAssocID="{10604413-866D-4F2E-948B-A24774CBDBA7}" presName="Name0" presStyleCnt="0">
        <dgm:presLayoutVars>
          <dgm:dir/>
          <dgm:resizeHandles val="exact"/>
        </dgm:presLayoutVars>
      </dgm:prSet>
      <dgm:spPr/>
    </dgm:pt>
    <dgm:pt modelId="{EBBC5A4C-5B4F-40B1-8C9D-11F037D9807B}" type="pres">
      <dgm:prSet presAssocID="{10604413-866D-4F2E-948B-A24774CBDBA7}" presName="bkgdShp" presStyleLbl="alignAccFollowNode1" presStyleIdx="0" presStyleCnt="1"/>
      <dgm:spPr>
        <a:solidFill>
          <a:schemeClr val="accent2">
            <a:lumMod val="60000"/>
            <a:lumOff val="40000"/>
            <a:alpha val="90000"/>
          </a:schemeClr>
        </a:solidFill>
        <a:ln>
          <a:noFill/>
        </a:ln>
      </dgm:spPr>
    </dgm:pt>
    <dgm:pt modelId="{EA82E7EF-4C7A-49D3-98D8-1F74A019F70D}" type="pres">
      <dgm:prSet presAssocID="{10604413-866D-4F2E-948B-A24774CBDBA7}" presName="linComp" presStyleCnt="0"/>
      <dgm:spPr/>
    </dgm:pt>
    <dgm:pt modelId="{2A1D4DC6-FF41-4F9E-BDCE-964387CD21C5}" type="pres">
      <dgm:prSet presAssocID="{F238BC1E-99C0-4CA5-BD13-1D517248A004}" presName="compNode" presStyleCnt="0"/>
      <dgm:spPr/>
    </dgm:pt>
    <dgm:pt modelId="{A9D8DA4F-0891-4ED6-BDEC-F74A7737E040}" type="pres">
      <dgm:prSet presAssocID="{F238BC1E-99C0-4CA5-BD13-1D517248A00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68E047A-63FC-499B-8337-72C6AF0E2257}" type="pres">
      <dgm:prSet presAssocID="{F238BC1E-99C0-4CA5-BD13-1D517248A004}" presName="invisiNode" presStyleLbl="node1" presStyleIdx="0" presStyleCnt="3"/>
      <dgm:spPr/>
    </dgm:pt>
    <dgm:pt modelId="{474B856B-1523-4651-BA68-B98223496E02}" type="pres">
      <dgm:prSet presAssocID="{F238BC1E-99C0-4CA5-BD13-1D517248A004}" presName="imagNode" presStyleLbl="fgImgPlace1" presStyleIdx="0" presStyleCnt="3"/>
      <dgm:spPr/>
    </dgm:pt>
    <dgm:pt modelId="{E0CA079A-9B9E-4B38-9808-8BB1AA2CF31D}" type="pres">
      <dgm:prSet presAssocID="{F64961EB-5E09-40F2-A346-B89771EECEE2}" presName="sibTrans" presStyleLbl="sibTrans2D1" presStyleIdx="0" presStyleCnt="0"/>
      <dgm:spPr/>
      <dgm:t>
        <a:bodyPr/>
        <a:lstStyle/>
        <a:p>
          <a:endParaRPr lang="id-ID"/>
        </a:p>
      </dgm:t>
    </dgm:pt>
    <dgm:pt modelId="{A5A2440E-9669-4AC5-AA1B-9079D88CB73C}" type="pres">
      <dgm:prSet presAssocID="{D0076CAC-5923-4899-A7E2-EA5538914500}" presName="compNode" presStyleCnt="0"/>
      <dgm:spPr/>
    </dgm:pt>
    <dgm:pt modelId="{ABB8FF3A-C20C-4899-B661-316CAEFFA97F}" type="pres">
      <dgm:prSet presAssocID="{D0076CAC-5923-4899-A7E2-EA553891450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04D9FB6-434C-4435-8BBC-0EAC6B613CF7}" type="pres">
      <dgm:prSet presAssocID="{D0076CAC-5923-4899-A7E2-EA5538914500}" presName="invisiNode" presStyleLbl="node1" presStyleIdx="1" presStyleCnt="3"/>
      <dgm:spPr/>
    </dgm:pt>
    <dgm:pt modelId="{372095A8-5C05-47C4-B8AD-5BC3F3F9092A}" type="pres">
      <dgm:prSet presAssocID="{D0076CAC-5923-4899-A7E2-EA5538914500}" presName="imagNode" presStyleLbl="fgImgPlace1" presStyleIdx="1" presStyleCnt="3"/>
      <dgm:spPr/>
    </dgm:pt>
    <dgm:pt modelId="{B31FEE8D-EF36-4C8E-832F-866B390A2461}" type="pres">
      <dgm:prSet presAssocID="{D3F1BB20-89F6-44D2-A97F-1E614C86A7D1}" presName="sibTrans" presStyleLbl="sibTrans2D1" presStyleIdx="0" presStyleCnt="0"/>
      <dgm:spPr/>
      <dgm:t>
        <a:bodyPr/>
        <a:lstStyle/>
        <a:p>
          <a:endParaRPr lang="id-ID"/>
        </a:p>
      </dgm:t>
    </dgm:pt>
    <dgm:pt modelId="{D18C8632-F92F-40E9-A083-60901D58C6D7}" type="pres">
      <dgm:prSet presAssocID="{501A4C3B-62F9-4523-86C5-50AF8332E613}" presName="compNode" presStyleCnt="0"/>
      <dgm:spPr/>
    </dgm:pt>
    <dgm:pt modelId="{84B9EAD3-C959-418B-B548-3D81C76FEA1A}" type="pres">
      <dgm:prSet presAssocID="{501A4C3B-62F9-4523-86C5-50AF8332E61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ED5AFD1-1039-4D86-BA78-EB331E22FD61}" type="pres">
      <dgm:prSet presAssocID="{501A4C3B-62F9-4523-86C5-50AF8332E613}" presName="invisiNode" presStyleLbl="node1" presStyleIdx="2" presStyleCnt="3"/>
      <dgm:spPr/>
    </dgm:pt>
    <dgm:pt modelId="{6E14D957-F12B-4B23-AC17-E1D4F94B1F37}" type="pres">
      <dgm:prSet presAssocID="{501A4C3B-62F9-4523-86C5-50AF8332E613}" presName="imagNode" presStyleLbl="fgImgPlace1" presStyleIdx="2" presStyleCnt="3"/>
      <dgm:spPr/>
    </dgm:pt>
  </dgm:ptLst>
  <dgm:cxnLst>
    <dgm:cxn modelId="{26EC0CF4-F52A-4BDA-AC09-E521E170CB88}" type="presOf" srcId="{10604413-866D-4F2E-948B-A24774CBDBA7}" destId="{E1E1B347-9784-461B-8987-0C95EDFA2687}" srcOrd="0" destOrd="0" presId="urn:microsoft.com/office/officeart/2005/8/layout/pList2"/>
    <dgm:cxn modelId="{A556007E-41F5-4E11-82E2-107076A65B18}" type="presOf" srcId="{F238BC1E-99C0-4CA5-BD13-1D517248A004}" destId="{A9D8DA4F-0891-4ED6-BDEC-F74A7737E040}" srcOrd="0" destOrd="0" presId="urn:microsoft.com/office/officeart/2005/8/layout/pList2"/>
    <dgm:cxn modelId="{40BCAEF8-15D6-4EEA-B698-0F4601141AE5}" srcId="{10604413-866D-4F2E-948B-A24774CBDBA7}" destId="{F238BC1E-99C0-4CA5-BD13-1D517248A004}" srcOrd="0" destOrd="0" parTransId="{DB20AF7C-D3AF-4F87-BC0D-0E11A8119DC3}" sibTransId="{F64961EB-5E09-40F2-A346-B89771EECEE2}"/>
    <dgm:cxn modelId="{3C4F4616-F232-43A5-89A9-93878AEA1DE7}" type="presOf" srcId="{D0076CAC-5923-4899-A7E2-EA5538914500}" destId="{ABB8FF3A-C20C-4899-B661-316CAEFFA97F}" srcOrd="0" destOrd="0" presId="urn:microsoft.com/office/officeart/2005/8/layout/pList2"/>
    <dgm:cxn modelId="{4DE1CCE5-6787-4876-BE69-BD48A5D04501}" srcId="{10604413-866D-4F2E-948B-A24774CBDBA7}" destId="{501A4C3B-62F9-4523-86C5-50AF8332E613}" srcOrd="2" destOrd="0" parTransId="{8DD7D42E-01CF-44CE-8532-A547F5B59BAB}" sibTransId="{D1DCD27C-24FC-4144-8367-A47B86AA0D12}"/>
    <dgm:cxn modelId="{99913C38-28DF-4033-AC25-69590AEF73B3}" type="presOf" srcId="{501A4C3B-62F9-4523-86C5-50AF8332E613}" destId="{84B9EAD3-C959-418B-B548-3D81C76FEA1A}" srcOrd="0" destOrd="0" presId="urn:microsoft.com/office/officeart/2005/8/layout/pList2"/>
    <dgm:cxn modelId="{E2C9EA24-8B9B-4495-A65F-7AF509AAC3E6}" srcId="{10604413-866D-4F2E-948B-A24774CBDBA7}" destId="{D0076CAC-5923-4899-A7E2-EA5538914500}" srcOrd="1" destOrd="0" parTransId="{D97605CA-A41D-42D1-84F7-202DDD1A21C0}" sibTransId="{D3F1BB20-89F6-44D2-A97F-1E614C86A7D1}"/>
    <dgm:cxn modelId="{4EE9C84B-FF99-4DF9-BA57-03EDA7EB48B7}" type="presOf" srcId="{F64961EB-5E09-40F2-A346-B89771EECEE2}" destId="{E0CA079A-9B9E-4B38-9808-8BB1AA2CF31D}" srcOrd="0" destOrd="0" presId="urn:microsoft.com/office/officeart/2005/8/layout/pList2"/>
    <dgm:cxn modelId="{656EAF1B-33B1-49BE-9852-14B3703D53A0}" type="presOf" srcId="{D3F1BB20-89F6-44D2-A97F-1E614C86A7D1}" destId="{B31FEE8D-EF36-4C8E-832F-866B390A2461}" srcOrd="0" destOrd="0" presId="urn:microsoft.com/office/officeart/2005/8/layout/pList2"/>
    <dgm:cxn modelId="{ED957BFC-741C-4FC3-8A3F-10129A9B55D1}" type="presParOf" srcId="{E1E1B347-9784-461B-8987-0C95EDFA2687}" destId="{EBBC5A4C-5B4F-40B1-8C9D-11F037D9807B}" srcOrd="0" destOrd="0" presId="urn:microsoft.com/office/officeart/2005/8/layout/pList2"/>
    <dgm:cxn modelId="{CF1F3990-D5AA-4E58-92F2-5B09B7FF3D36}" type="presParOf" srcId="{E1E1B347-9784-461B-8987-0C95EDFA2687}" destId="{EA82E7EF-4C7A-49D3-98D8-1F74A019F70D}" srcOrd="1" destOrd="0" presId="urn:microsoft.com/office/officeart/2005/8/layout/pList2"/>
    <dgm:cxn modelId="{0C8ED6A3-DBE3-4E54-A30B-48441EFC9A97}" type="presParOf" srcId="{EA82E7EF-4C7A-49D3-98D8-1F74A019F70D}" destId="{2A1D4DC6-FF41-4F9E-BDCE-964387CD21C5}" srcOrd="0" destOrd="0" presId="urn:microsoft.com/office/officeart/2005/8/layout/pList2"/>
    <dgm:cxn modelId="{EFF75B1F-2F49-4CD1-AFAF-F97890D30E4C}" type="presParOf" srcId="{2A1D4DC6-FF41-4F9E-BDCE-964387CD21C5}" destId="{A9D8DA4F-0891-4ED6-BDEC-F74A7737E040}" srcOrd="0" destOrd="0" presId="urn:microsoft.com/office/officeart/2005/8/layout/pList2"/>
    <dgm:cxn modelId="{75733EC6-4F8D-40E6-9AA9-3247DF830837}" type="presParOf" srcId="{2A1D4DC6-FF41-4F9E-BDCE-964387CD21C5}" destId="{768E047A-63FC-499B-8337-72C6AF0E2257}" srcOrd="1" destOrd="0" presId="urn:microsoft.com/office/officeart/2005/8/layout/pList2"/>
    <dgm:cxn modelId="{83FB9990-4998-4C4E-929B-39198B18560A}" type="presParOf" srcId="{2A1D4DC6-FF41-4F9E-BDCE-964387CD21C5}" destId="{474B856B-1523-4651-BA68-B98223496E02}" srcOrd="2" destOrd="0" presId="urn:microsoft.com/office/officeart/2005/8/layout/pList2"/>
    <dgm:cxn modelId="{5EAC9861-9EFF-4F8D-AEA2-8893414AF740}" type="presParOf" srcId="{EA82E7EF-4C7A-49D3-98D8-1F74A019F70D}" destId="{E0CA079A-9B9E-4B38-9808-8BB1AA2CF31D}" srcOrd="1" destOrd="0" presId="urn:microsoft.com/office/officeart/2005/8/layout/pList2"/>
    <dgm:cxn modelId="{226F49F2-9BE6-4A93-84DD-74F6A47D4B80}" type="presParOf" srcId="{EA82E7EF-4C7A-49D3-98D8-1F74A019F70D}" destId="{A5A2440E-9669-4AC5-AA1B-9079D88CB73C}" srcOrd="2" destOrd="0" presId="urn:microsoft.com/office/officeart/2005/8/layout/pList2"/>
    <dgm:cxn modelId="{EB982DB6-5716-4735-B2B3-A2626D03048E}" type="presParOf" srcId="{A5A2440E-9669-4AC5-AA1B-9079D88CB73C}" destId="{ABB8FF3A-C20C-4899-B661-316CAEFFA97F}" srcOrd="0" destOrd="0" presId="urn:microsoft.com/office/officeart/2005/8/layout/pList2"/>
    <dgm:cxn modelId="{DB19D6D7-3294-4B7B-B6FC-5C104C589348}" type="presParOf" srcId="{A5A2440E-9669-4AC5-AA1B-9079D88CB73C}" destId="{A04D9FB6-434C-4435-8BBC-0EAC6B613CF7}" srcOrd="1" destOrd="0" presId="urn:microsoft.com/office/officeart/2005/8/layout/pList2"/>
    <dgm:cxn modelId="{8EDD88C0-D1CB-4592-8303-2EBCBFB7B267}" type="presParOf" srcId="{A5A2440E-9669-4AC5-AA1B-9079D88CB73C}" destId="{372095A8-5C05-47C4-B8AD-5BC3F3F9092A}" srcOrd="2" destOrd="0" presId="urn:microsoft.com/office/officeart/2005/8/layout/pList2"/>
    <dgm:cxn modelId="{ECB13F1A-7C60-4378-A739-DE7E88C1E0B0}" type="presParOf" srcId="{EA82E7EF-4C7A-49D3-98D8-1F74A019F70D}" destId="{B31FEE8D-EF36-4C8E-832F-866B390A2461}" srcOrd="3" destOrd="0" presId="urn:microsoft.com/office/officeart/2005/8/layout/pList2"/>
    <dgm:cxn modelId="{FA54C006-C3B5-4599-A418-DA17275EA6D9}" type="presParOf" srcId="{EA82E7EF-4C7A-49D3-98D8-1F74A019F70D}" destId="{D18C8632-F92F-40E9-A083-60901D58C6D7}" srcOrd="4" destOrd="0" presId="urn:microsoft.com/office/officeart/2005/8/layout/pList2"/>
    <dgm:cxn modelId="{13595E23-6A03-40C1-B9A5-1750BADCDA18}" type="presParOf" srcId="{D18C8632-F92F-40E9-A083-60901D58C6D7}" destId="{84B9EAD3-C959-418B-B548-3D81C76FEA1A}" srcOrd="0" destOrd="0" presId="urn:microsoft.com/office/officeart/2005/8/layout/pList2"/>
    <dgm:cxn modelId="{6FE8CB09-944E-4885-B335-6CD45D6444AA}" type="presParOf" srcId="{D18C8632-F92F-40E9-A083-60901D58C6D7}" destId="{CED5AFD1-1039-4D86-BA78-EB331E22FD61}" srcOrd="1" destOrd="0" presId="urn:microsoft.com/office/officeart/2005/8/layout/pList2"/>
    <dgm:cxn modelId="{6B71375C-6022-4AD6-9240-54926C34F966}" type="presParOf" srcId="{D18C8632-F92F-40E9-A083-60901D58C6D7}" destId="{6E14D957-F12B-4B23-AC17-E1D4F94B1F37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F6EB4-2385-4B63-A7D6-2D900455A8F5}">
      <dsp:nvSpPr>
        <dsp:cNvPr id="0" name=""/>
        <dsp:cNvSpPr/>
      </dsp:nvSpPr>
      <dsp:spPr>
        <a:xfrm>
          <a:off x="-5858768" y="-896635"/>
          <a:ext cx="6974870" cy="6974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5400" cap="flat" cmpd="sng" algn="ctr">
          <a:solidFill>
            <a:schemeClr val="accent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3CA9C6-2575-4020-B591-CE67DE73506D}">
      <dsp:nvSpPr>
        <dsp:cNvPr id="0" name=""/>
        <dsp:cNvSpPr/>
      </dsp:nvSpPr>
      <dsp:spPr>
        <a:xfrm>
          <a:off x="584189" y="398361"/>
          <a:ext cx="7821037" cy="79713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2728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</a:t>
          </a: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terhadap beberapa variabel sistem Pemilu</a:t>
          </a:r>
        </a:p>
      </dsp:txBody>
      <dsp:txXfrm>
        <a:off x="584189" y="398361"/>
        <a:ext cx="7821037" cy="797137"/>
      </dsp:txXfrm>
    </dsp:sp>
    <dsp:sp modelId="{86BD035D-D439-430C-93BC-2ED5AAA6D014}">
      <dsp:nvSpPr>
        <dsp:cNvPr id="0" name=""/>
        <dsp:cNvSpPr/>
      </dsp:nvSpPr>
      <dsp:spPr>
        <a:xfrm>
          <a:off x="85978" y="298719"/>
          <a:ext cx="996421" cy="996421"/>
        </a:xfrm>
        <a:prstGeom prst="ellipse">
          <a:avLst/>
        </a:prstGeom>
        <a:solidFill>
          <a:schemeClr val="accent2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B2B13E-FB47-4157-9E3E-44D8FD64688F}">
      <dsp:nvSpPr>
        <dsp:cNvPr id="0" name=""/>
        <dsp:cNvSpPr/>
      </dsp:nvSpPr>
      <dsp:spPr>
        <a:xfrm>
          <a:off x="1041206" y="1594274"/>
          <a:ext cx="7364020" cy="79713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2728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Persepsi </a:t>
          </a: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publik tentang </a:t>
          </a: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kemudahan dalam menentukan pilihan</a:t>
          </a:r>
        </a:p>
      </dsp:txBody>
      <dsp:txXfrm>
        <a:off x="1041206" y="1594274"/>
        <a:ext cx="7364020" cy="797137"/>
      </dsp:txXfrm>
    </dsp:sp>
    <dsp:sp modelId="{E21F6375-C822-4372-BF1C-7D3E63123DFF}">
      <dsp:nvSpPr>
        <dsp:cNvPr id="0" name=""/>
        <dsp:cNvSpPr/>
      </dsp:nvSpPr>
      <dsp:spPr>
        <a:xfrm>
          <a:off x="542995" y="1494632"/>
          <a:ext cx="996421" cy="996421"/>
        </a:xfrm>
        <a:prstGeom prst="ellipse">
          <a:avLst/>
        </a:prstGeom>
        <a:solidFill>
          <a:schemeClr val="accent2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9990FF-A556-44DC-8C7B-DADD3179094A}">
      <dsp:nvSpPr>
        <dsp:cNvPr id="0" name=""/>
        <dsp:cNvSpPr/>
      </dsp:nvSpPr>
      <dsp:spPr>
        <a:xfrm>
          <a:off x="1041206" y="2790187"/>
          <a:ext cx="7364020" cy="79713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2728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mengenai tata </a:t>
          </a: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cara </a:t>
          </a: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pelaporan pelanggaran </a:t>
          </a: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Pemilu</a:t>
          </a:r>
        </a:p>
      </dsp:txBody>
      <dsp:txXfrm>
        <a:off x="1041206" y="2790187"/>
        <a:ext cx="7364020" cy="797137"/>
      </dsp:txXfrm>
    </dsp:sp>
    <dsp:sp modelId="{B9A73ADE-0678-4537-98BF-95B6E5D6541C}">
      <dsp:nvSpPr>
        <dsp:cNvPr id="0" name=""/>
        <dsp:cNvSpPr/>
      </dsp:nvSpPr>
      <dsp:spPr>
        <a:xfrm>
          <a:off x="542995" y="2690545"/>
          <a:ext cx="996421" cy="996421"/>
        </a:xfrm>
        <a:prstGeom prst="ellipse">
          <a:avLst/>
        </a:prstGeom>
        <a:solidFill>
          <a:schemeClr val="accent2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1313EA-968E-4722-AA15-1EA9325617BD}">
      <dsp:nvSpPr>
        <dsp:cNvPr id="0" name=""/>
        <dsp:cNvSpPr/>
      </dsp:nvSpPr>
      <dsp:spPr>
        <a:xfrm>
          <a:off x="584189" y="3986101"/>
          <a:ext cx="7821037" cy="797137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2728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Persepsi publik </a:t>
          </a:r>
          <a:r>
            <a:rPr lang="id-ID" sz="2400" kern="1200" noProof="0" dirty="0">
              <a:solidFill>
                <a:schemeClr val="tx1"/>
              </a:solidFill>
              <a:latin typeface="Arial Narrow" panose="020B0606020202030204" pitchFamily="34" charset="0"/>
            </a:rPr>
            <a:t>terhadap biaya </a:t>
          </a:r>
          <a:r>
            <a:rPr lang="id-ID" sz="2400" kern="1200" noProof="0" dirty="0" smtClean="0">
              <a:solidFill>
                <a:schemeClr val="tx1"/>
              </a:solidFill>
              <a:latin typeface="Arial Narrow" panose="020B0606020202030204" pitchFamily="34" charset="0"/>
            </a:rPr>
            <a:t>kampanye pemilu</a:t>
          </a:r>
          <a:endParaRPr lang="id-ID" sz="2400" kern="1200" noProof="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84189" y="3986101"/>
        <a:ext cx="7821037" cy="797137"/>
      </dsp:txXfrm>
    </dsp:sp>
    <dsp:sp modelId="{611A1ADD-6140-429E-8B47-AC5B6AA75A1F}">
      <dsp:nvSpPr>
        <dsp:cNvPr id="0" name=""/>
        <dsp:cNvSpPr/>
      </dsp:nvSpPr>
      <dsp:spPr>
        <a:xfrm>
          <a:off x="85978" y="3886459"/>
          <a:ext cx="996421" cy="996421"/>
        </a:xfrm>
        <a:prstGeom prst="ellipse">
          <a:avLst/>
        </a:prstGeom>
        <a:solidFill>
          <a:schemeClr val="accent2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BC5A4C-5B4F-40B1-8C9D-11F037D9807B}">
      <dsp:nvSpPr>
        <dsp:cNvPr id="0" name=""/>
        <dsp:cNvSpPr/>
      </dsp:nvSpPr>
      <dsp:spPr>
        <a:xfrm>
          <a:off x="0" y="0"/>
          <a:ext cx="8458200" cy="2148840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4B856B-1523-4651-BA68-B98223496E02}">
      <dsp:nvSpPr>
        <dsp:cNvPr id="0" name=""/>
        <dsp:cNvSpPr/>
      </dsp:nvSpPr>
      <dsp:spPr>
        <a:xfrm>
          <a:off x="253746" y="286511"/>
          <a:ext cx="2484596" cy="157581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D8DA4F-0891-4ED6-BDEC-F74A7737E040}">
      <dsp:nvSpPr>
        <dsp:cNvPr id="0" name=""/>
        <dsp:cNvSpPr/>
      </dsp:nvSpPr>
      <dsp:spPr>
        <a:xfrm rot="10800000">
          <a:off x="253746" y="2148840"/>
          <a:ext cx="2484596" cy="26263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t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noProof="0" dirty="0">
              <a:solidFill>
                <a:schemeClr val="tx1"/>
              </a:solidFill>
            </a:rPr>
            <a:t>Pemilih (masyarakat Indonesia usia 17 tahun keatas)</a:t>
          </a:r>
        </a:p>
      </dsp:txBody>
      <dsp:txXfrm rot="10800000">
        <a:off x="330156" y="2148840"/>
        <a:ext cx="2331776" cy="2549950"/>
      </dsp:txXfrm>
    </dsp:sp>
    <dsp:sp modelId="{372095A8-5C05-47C4-B8AD-5BC3F3F9092A}">
      <dsp:nvSpPr>
        <dsp:cNvPr id="0" name=""/>
        <dsp:cNvSpPr/>
      </dsp:nvSpPr>
      <dsp:spPr>
        <a:xfrm>
          <a:off x="2986801" y="286511"/>
          <a:ext cx="2484596" cy="157581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B8FF3A-C20C-4899-B661-316CAEFFA97F}">
      <dsp:nvSpPr>
        <dsp:cNvPr id="0" name=""/>
        <dsp:cNvSpPr/>
      </dsp:nvSpPr>
      <dsp:spPr>
        <a:xfrm rot="10800000">
          <a:off x="2986801" y="2148840"/>
          <a:ext cx="2484596" cy="26263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334264" rIns="334264" bIns="334264" numCol="1" spcCol="1270" anchor="t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>
              <a:solidFill>
                <a:schemeClr val="tx1"/>
              </a:solidFill>
            </a:rPr>
            <a:t>Phone Survey</a:t>
          </a:r>
        </a:p>
      </dsp:txBody>
      <dsp:txXfrm rot="10800000">
        <a:off x="3063211" y="2148840"/>
        <a:ext cx="2331776" cy="2549950"/>
      </dsp:txXfrm>
    </dsp:sp>
    <dsp:sp modelId="{6E14D957-F12B-4B23-AC17-E1D4F94B1F37}">
      <dsp:nvSpPr>
        <dsp:cNvPr id="0" name=""/>
        <dsp:cNvSpPr/>
      </dsp:nvSpPr>
      <dsp:spPr>
        <a:xfrm>
          <a:off x="5719857" y="286511"/>
          <a:ext cx="2484596" cy="1575816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B9EAD3-C959-418B-B548-3D81C76FEA1A}">
      <dsp:nvSpPr>
        <dsp:cNvPr id="0" name=""/>
        <dsp:cNvSpPr/>
      </dsp:nvSpPr>
      <dsp:spPr>
        <a:xfrm rot="10800000">
          <a:off x="5719857" y="2148840"/>
          <a:ext cx="2484596" cy="26263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>
              <a:solidFill>
                <a:schemeClr val="tx1"/>
              </a:solidFill>
            </a:rPr>
            <a:t>400 </a:t>
          </a:r>
          <a:r>
            <a:rPr lang="id-ID" sz="3000" kern="1200" noProof="0" dirty="0">
              <a:solidFill>
                <a:schemeClr val="tx1"/>
              </a:solidFill>
            </a:rPr>
            <a:t>Responden</a:t>
          </a:r>
          <a:r>
            <a:rPr lang="en-US" sz="3000" kern="1200" noProof="0" dirty="0">
              <a:solidFill>
                <a:schemeClr val="tx1"/>
              </a:solidFill>
            </a:rPr>
            <a:t> </a:t>
          </a:r>
          <a:r>
            <a:rPr lang="id-ID" sz="1500" kern="1200" noProof="0" dirty="0">
              <a:solidFill>
                <a:schemeClr val="tx1"/>
              </a:solidFill>
            </a:rPr>
            <a:t>(MOE 4.9% pada selang kepercayaan 95%) </a:t>
          </a:r>
        </a:p>
      </dsp:txBody>
      <dsp:txXfrm rot="10800000">
        <a:off x="5796267" y="2148840"/>
        <a:ext cx="2331776" cy="25499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0.1228</cdr:x>
      <cdr:y>0.06442</cdr:y>
    </cdr:from>
    <cdr:to>
      <cdr:x>0.8772</cdr:x>
      <cdr:y>0.16779</cdr:y>
    </cdr:to>
    <cdr:sp macro="" textlink="">
      <cdr:nvSpPr>
        <cdr:cNvPr id="2" name="TextBox 13"/>
        <cdr:cNvSpPr txBox="1"/>
      </cdr:nvSpPr>
      <cdr:spPr>
        <a:xfrm xmlns:a="http://schemas.openxmlformats.org/drawingml/2006/main">
          <a:off x="533391" y="230162"/>
          <a:ext cx="3276618" cy="36934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 err="1"/>
            <a:t>Alasan</a:t>
          </a:r>
          <a:r>
            <a:rPr lang="en-US" b="1" dirty="0"/>
            <a:t> </a:t>
          </a:r>
          <a:r>
            <a:rPr lang="en-US" b="1" dirty="0" err="1"/>
            <a:t>Memilih</a:t>
          </a:r>
          <a:r>
            <a:rPr lang="en-US" b="1" dirty="0"/>
            <a:t> </a:t>
          </a:r>
          <a:r>
            <a:rPr lang="en-US" b="1" dirty="0" err="1"/>
            <a:t>Partai</a:t>
          </a:r>
          <a:r>
            <a:rPr lang="en-US" b="1" dirty="0"/>
            <a:t> </a:t>
          </a:r>
          <a:r>
            <a:rPr lang="en-US" b="1" dirty="0" err="1"/>
            <a:t>Politik</a:t>
          </a:r>
          <a:r>
            <a:rPr lang="en-US" b="1" dirty="0"/>
            <a:t>  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EE3E7-3DB2-4F45-92A5-9842F368DE8C}" type="datetimeFigureOut">
              <a:rPr lang="id-ID" smtClean="0"/>
              <a:t>16/03/2017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9C1CDB-2F92-46E9-9C9D-D9864A0C314D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16711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812" y="5973960"/>
            <a:ext cx="842775" cy="7647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31" y="5952341"/>
            <a:ext cx="899363" cy="76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2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274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506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812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257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90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610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8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24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062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329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F2FE8-9B9F-42B6-B1C2-2C1C819AE2EF}" type="datetimeFigureOut">
              <a:rPr lang="en-US" smtClean="0"/>
              <a:t>3/16/2017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2EBF8-1D75-44D7-932F-8FE77C0D63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699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2083557"/>
            <a:ext cx="792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>
                <a:latin typeface="Arial Narrow" panose="020B0606020202030204" pitchFamily="34" charset="0"/>
              </a:rPr>
              <a:t>SURVEI RESPON PUBLIK TERHADAP </a:t>
            </a:r>
          </a:p>
          <a:p>
            <a:pPr algn="ctr"/>
            <a:r>
              <a:rPr lang="id-ID" sz="4000" b="1" dirty="0">
                <a:latin typeface="Arial Narrow" panose="020B0606020202030204" pitchFamily="34" charset="0"/>
              </a:rPr>
              <a:t>DESAIN RUU PEMILU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5957" y="3406996"/>
            <a:ext cx="4572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2000" b="1" dirty="0">
                <a:latin typeface="Arial Narrow" panose="020B0606020202030204" pitchFamily="34" charset="0"/>
              </a:rPr>
              <a:t>Dirancang oleh Poling Center dan Perludem</a:t>
            </a:r>
          </a:p>
        </p:txBody>
      </p:sp>
    </p:spTree>
    <p:extLst>
      <p:ext uri="{BB962C8B-B14F-4D97-AF65-F5344CB8AC3E}">
        <p14:creationId xmlns:p14="http://schemas.microsoft.com/office/powerpoint/2010/main" val="90550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50971" y="228600"/>
            <a:ext cx="29318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b="1" dirty="0">
                <a:latin typeface="Arial Narrow" panose="020B0606020202030204" pitchFamily="34" charset="0"/>
              </a:rPr>
              <a:t>Tujuan Utama</a:t>
            </a:r>
          </a:p>
        </p:txBody>
      </p:sp>
      <p:sp>
        <p:nvSpPr>
          <p:cNvPr id="2" name="Rectangle 1"/>
          <p:cNvSpPr/>
          <p:nvPr/>
        </p:nvSpPr>
        <p:spPr>
          <a:xfrm>
            <a:off x="284936" y="2362200"/>
            <a:ext cx="8554264" cy="1846659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id-ID" sz="3800" dirty="0">
                <a:latin typeface="Arial Narrow" panose="020B0606020202030204" pitchFamily="34" charset="0"/>
              </a:rPr>
              <a:t>Mengetahui pemahaman dan  persepsi publik terhadap </a:t>
            </a:r>
          </a:p>
          <a:p>
            <a:pPr algn="ctr"/>
            <a:r>
              <a:rPr lang="id-ID" sz="3800" dirty="0">
                <a:latin typeface="Arial Narrow" panose="020B0606020202030204" pitchFamily="34" charset="0"/>
              </a:rPr>
              <a:t>desain Rancangan Undang-Undang Pemilu</a:t>
            </a:r>
          </a:p>
        </p:txBody>
      </p:sp>
    </p:spTree>
    <p:extLst>
      <p:ext uri="{BB962C8B-B14F-4D97-AF65-F5344CB8AC3E}">
        <p14:creationId xmlns:p14="http://schemas.microsoft.com/office/powerpoint/2010/main" val="3988752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594491" y="228600"/>
            <a:ext cx="31883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b="1" dirty="0">
                <a:latin typeface="Arial Narrow" panose="020B0606020202030204" pitchFamily="34" charset="0"/>
              </a:rPr>
              <a:t>Tujuan Khusus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73985482"/>
              </p:ext>
            </p:extLst>
          </p:nvPr>
        </p:nvGraphicFramePr>
        <p:xfrm>
          <a:off x="381000" y="629856"/>
          <a:ext cx="8478064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05212" y="1056501"/>
            <a:ext cx="3593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Arial Narrow" panose="020B0606020202030204" pitchFamily="34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64606" y="2313910"/>
            <a:ext cx="3593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latin typeface="Arial Narrow" panose="020B0606020202030204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7145" y="3571319"/>
            <a:ext cx="3593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b="1" dirty="0">
                <a:solidFill>
                  <a:schemeClr val="bg1"/>
                </a:solidFill>
                <a:latin typeface="Arial Narrow" panose="020B0606020202030204" pitchFamily="34" charset="0"/>
              </a:rPr>
              <a:t>3</a:t>
            </a:r>
            <a:endParaRPr lang="en-US" sz="3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5212" y="4724400"/>
            <a:ext cx="35939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b="1" dirty="0">
                <a:solidFill>
                  <a:schemeClr val="bg1"/>
                </a:solidFill>
                <a:latin typeface="Arial Narrow" panose="020B0606020202030204" pitchFamily="34" charset="0"/>
              </a:rPr>
              <a:t>4</a:t>
            </a:r>
            <a:endParaRPr lang="en-US" sz="3000" b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12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57200" y="228600"/>
            <a:ext cx="2425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b="1" dirty="0">
                <a:latin typeface="Arial Narrow" panose="020B0606020202030204" pitchFamily="34" charset="0"/>
              </a:rPr>
              <a:t>Metodologi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44920" y="936486"/>
            <a:ext cx="8458200" cy="4775200"/>
            <a:chOff x="324664" y="1371600"/>
            <a:chExt cx="8458200" cy="4775200"/>
          </a:xfrm>
        </p:grpSpPr>
        <p:graphicFrame>
          <p:nvGraphicFramePr>
            <p:cNvPr id="16" name="Diagram 15"/>
            <p:cNvGraphicFramePr/>
            <p:nvPr>
              <p:extLst>
                <p:ext uri="{D42A27DB-BD31-4B8C-83A1-F6EECF244321}">
                  <p14:modId xmlns:p14="http://schemas.microsoft.com/office/powerpoint/2010/main" val="251462954"/>
                </p:ext>
              </p:extLst>
            </p:nvPr>
          </p:nvGraphicFramePr>
          <p:xfrm>
            <a:off x="324664" y="1371600"/>
            <a:ext cx="8458200" cy="47752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pic>
          <p:nvPicPr>
            <p:cNvPr id="17" name="Picture 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264" y="1651000"/>
              <a:ext cx="2514599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2177" y="1651000"/>
              <a:ext cx="2528887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9664" y="1651000"/>
              <a:ext cx="2590799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Left-Right Arrow 2"/>
          <p:cNvSpPr/>
          <p:nvPr/>
        </p:nvSpPr>
        <p:spPr>
          <a:xfrm>
            <a:off x="1600200" y="5857360"/>
            <a:ext cx="6248400" cy="993914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9" name="TextBox 8"/>
          <p:cNvSpPr txBox="1"/>
          <p:nvPr/>
        </p:nvSpPr>
        <p:spPr>
          <a:xfrm>
            <a:off x="2398426" y="6185040"/>
            <a:ext cx="43511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1600" b="1" dirty="0" smtClean="0">
                <a:latin typeface="Arial Narrow" panose="020B0606020202030204" pitchFamily="34" charset="0"/>
              </a:rPr>
              <a:t>Waktu survei: </a:t>
            </a:r>
            <a:r>
              <a:rPr lang="en-US" sz="1600" b="1" dirty="0" smtClean="0">
                <a:latin typeface="Arial Narrow" panose="020B0606020202030204" pitchFamily="34" charset="0"/>
              </a:rPr>
              <a:t>18 </a:t>
            </a:r>
            <a:r>
              <a:rPr lang="en-US" sz="1600" b="1" dirty="0">
                <a:latin typeface="Arial Narrow" panose="020B0606020202030204" pitchFamily="34" charset="0"/>
              </a:rPr>
              <a:t>November 2016 – 8 </a:t>
            </a:r>
            <a:r>
              <a:rPr lang="en-US" sz="1600" b="1" dirty="0" err="1">
                <a:latin typeface="Arial Narrow" panose="020B0606020202030204" pitchFamily="34" charset="0"/>
              </a:rPr>
              <a:t>Desember</a:t>
            </a:r>
            <a:r>
              <a:rPr lang="en-US" sz="1600" b="1" dirty="0">
                <a:latin typeface="Arial Narrow" panose="020B0606020202030204" pitchFamily="34" charset="0"/>
              </a:rPr>
              <a:t> 2016</a:t>
            </a:r>
            <a:endParaRPr lang="id-ID" sz="16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957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74559" y="228600"/>
            <a:ext cx="34083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000" b="1" dirty="0">
                <a:latin typeface="Arial Narrow" panose="020B0606020202030204" pitchFamily="34" charset="0"/>
              </a:rPr>
              <a:t>Frame sampling</a:t>
            </a:r>
            <a:endParaRPr lang="id-ID" sz="4000" b="1" dirty="0">
              <a:latin typeface="Arial Narrow" panose="020B0606020202030204" pitchFamily="34" charset="0"/>
            </a:endParaRPr>
          </a:p>
        </p:txBody>
      </p:sp>
      <p:sp>
        <p:nvSpPr>
          <p:cNvPr id="7" name="Freeform 499"/>
          <p:cNvSpPr>
            <a:spLocks noEditPoints="1"/>
          </p:cNvSpPr>
          <p:nvPr/>
        </p:nvSpPr>
        <p:spPr bwMode="auto">
          <a:xfrm flipH="1">
            <a:off x="457200" y="1752600"/>
            <a:ext cx="8325664" cy="3276600"/>
          </a:xfrm>
          <a:custGeom>
            <a:avLst/>
            <a:gdLst>
              <a:gd name="T0" fmla="*/ 207 w 362"/>
              <a:gd name="T1" fmla="*/ 1 h 362"/>
              <a:gd name="T2" fmla="*/ 177 w 362"/>
              <a:gd name="T3" fmla="*/ 5 h 362"/>
              <a:gd name="T4" fmla="*/ 137 w 362"/>
              <a:gd name="T5" fmla="*/ 19 h 362"/>
              <a:gd name="T6" fmla="*/ 79 w 362"/>
              <a:gd name="T7" fmla="*/ 24 h 362"/>
              <a:gd name="T8" fmla="*/ 49 w 362"/>
              <a:gd name="T9" fmla="*/ 33 h 362"/>
              <a:gd name="T10" fmla="*/ 54 w 362"/>
              <a:gd name="T11" fmla="*/ 32 h 362"/>
              <a:gd name="T12" fmla="*/ 50 w 362"/>
              <a:gd name="T13" fmla="*/ 30 h 362"/>
              <a:gd name="T14" fmla="*/ 51 w 362"/>
              <a:gd name="T15" fmla="*/ 36 h 362"/>
              <a:gd name="T16" fmla="*/ 49 w 362"/>
              <a:gd name="T17" fmla="*/ 30 h 362"/>
              <a:gd name="T18" fmla="*/ 51 w 362"/>
              <a:gd name="T19" fmla="*/ 36 h 362"/>
              <a:gd name="T20" fmla="*/ 49 w 362"/>
              <a:gd name="T21" fmla="*/ 33 h 362"/>
              <a:gd name="T22" fmla="*/ 48 w 362"/>
              <a:gd name="T23" fmla="*/ 32 h 362"/>
              <a:gd name="T24" fmla="*/ 47 w 362"/>
              <a:gd name="T25" fmla="*/ 38 h 362"/>
              <a:gd name="T26" fmla="*/ 47 w 362"/>
              <a:gd name="T27" fmla="*/ 41 h 362"/>
              <a:gd name="T28" fmla="*/ 111 w 362"/>
              <a:gd name="T29" fmla="*/ 27 h 362"/>
              <a:gd name="T30" fmla="*/ 50 w 362"/>
              <a:gd name="T31" fmla="*/ 35 h 362"/>
              <a:gd name="T32" fmla="*/ 49 w 362"/>
              <a:gd name="T33" fmla="*/ 31 h 362"/>
              <a:gd name="T34" fmla="*/ 47 w 362"/>
              <a:gd name="T35" fmla="*/ 32 h 362"/>
              <a:gd name="T36" fmla="*/ 46 w 362"/>
              <a:gd name="T37" fmla="*/ 32 h 362"/>
              <a:gd name="T38" fmla="*/ 159 w 362"/>
              <a:gd name="T39" fmla="*/ 18 h 362"/>
              <a:gd name="T40" fmla="*/ 317 w 362"/>
              <a:gd name="T41" fmla="*/ 14 h 362"/>
              <a:gd name="T42" fmla="*/ 260 w 362"/>
              <a:gd name="T43" fmla="*/ 1 h 362"/>
              <a:gd name="T44" fmla="*/ 184 w 362"/>
              <a:gd name="T45" fmla="*/ 5 h 362"/>
              <a:gd name="T46" fmla="*/ 129 w 362"/>
              <a:gd name="T47" fmla="*/ 13 h 362"/>
              <a:gd name="T48" fmla="*/ 85 w 362"/>
              <a:gd name="T49" fmla="*/ 22 h 362"/>
              <a:gd name="T50" fmla="*/ 97 w 362"/>
              <a:gd name="T51" fmla="*/ 20 h 362"/>
              <a:gd name="T52" fmla="*/ 97 w 362"/>
              <a:gd name="T53" fmla="*/ 21 h 362"/>
              <a:gd name="T54" fmla="*/ 137 w 362"/>
              <a:gd name="T55" fmla="*/ 14 h 362"/>
              <a:gd name="T56" fmla="*/ 143 w 362"/>
              <a:gd name="T57" fmla="*/ 14 h 362"/>
              <a:gd name="T58" fmla="*/ 112 w 362"/>
              <a:gd name="T59" fmla="*/ 20 h 362"/>
              <a:gd name="T60" fmla="*/ 182 w 362"/>
              <a:gd name="T61" fmla="*/ 12 h 362"/>
              <a:gd name="T62" fmla="*/ 53 w 362"/>
              <a:gd name="T63" fmla="*/ 36 h 362"/>
              <a:gd name="T64" fmla="*/ 56 w 362"/>
              <a:gd name="T65" fmla="*/ 36 h 362"/>
              <a:gd name="T66" fmla="*/ 158 w 362"/>
              <a:gd name="T67" fmla="*/ 18 h 362"/>
              <a:gd name="T68" fmla="*/ 221 w 362"/>
              <a:gd name="T69" fmla="*/ 12 h 362"/>
              <a:gd name="T70" fmla="*/ 327 w 362"/>
              <a:gd name="T71" fmla="*/ 43 h 362"/>
              <a:gd name="T72" fmla="*/ 344 w 362"/>
              <a:gd name="T73" fmla="*/ 235 h 362"/>
              <a:gd name="T74" fmla="*/ 273 w 362"/>
              <a:gd name="T75" fmla="*/ 333 h 362"/>
              <a:gd name="T76" fmla="*/ 91 w 362"/>
              <a:gd name="T77" fmla="*/ 339 h 362"/>
              <a:gd name="T78" fmla="*/ 16 w 362"/>
              <a:gd name="T79" fmla="*/ 244 h 362"/>
              <a:gd name="T80" fmla="*/ 28 w 362"/>
              <a:gd name="T81" fmla="*/ 84 h 362"/>
              <a:gd name="T82" fmla="*/ 34 w 362"/>
              <a:gd name="T83" fmla="*/ 56 h 362"/>
              <a:gd name="T84" fmla="*/ 36 w 362"/>
              <a:gd name="T85" fmla="*/ 50 h 362"/>
              <a:gd name="T86" fmla="*/ 33 w 362"/>
              <a:gd name="T87" fmla="*/ 41 h 362"/>
              <a:gd name="T88" fmla="*/ 25 w 362"/>
              <a:gd name="T89" fmla="*/ 39 h 362"/>
              <a:gd name="T90" fmla="*/ 19 w 362"/>
              <a:gd name="T91" fmla="*/ 43 h 362"/>
              <a:gd name="T92" fmla="*/ 17 w 362"/>
              <a:gd name="T93" fmla="*/ 49 h 362"/>
              <a:gd name="T94" fmla="*/ 16 w 362"/>
              <a:gd name="T95" fmla="*/ 56 h 362"/>
              <a:gd name="T96" fmla="*/ 12 w 362"/>
              <a:gd name="T97" fmla="*/ 82 h 362"/>
              <a:gd name="T98" fmla="*/ 3 w 362"/>
              <a:gd name="T99" fmla="*/ 154 h 362"/>
              <a:gd name="T100" fmla="*/ 3 w 362"/>
              <a:gd name="T101" fmla="*/ 259 h 362"/>
              <a:gd name="T102" fmla="*/ 72 w 362"/>
              <a:gd name="T103" fmla="*/ 349 h 362"/>
              <a:gd name="T104" fmla="*/ 222 w 362"/>
              <a:gd name="T105" fmla="*/ 358 h 362"/>
              <a:gd name="T106" fmla="*/ 337 w 362"/>
              <a:gd name="T107" fmla="*/ 316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62" h="362">
                <a:moveTo>
                  <a:pt x="268" y="15"/>
                </a:moveTo>
                <a:cubicBezTo>
                  <a:pt x="267" y="15"/>
                  <a:pt x="265" y="14"/>
                  <a:pt x="264" y="14"/>
                </a:cubicBezTo>
                <a:cubicBezTo>
                  <a:pt x="264" y="14"/>
                  <a:pt x="266" y="14"/>
                  <a:pt x="268" y="15"/>
                </a:cubicBezTo>
                <a:close/>
                <a:moveTo>
                  <a:pt x="207" y="1"/>
                </a:moveTo>
                <a:cubicBezTo>
                  <a:pt x="206" y="1"/>
                  <a:pt x="205" y="1"/>
                  <a:pt x="203" y="1"/>
                </a:cubicBezTo>
                <a:cubicBezTo>
                  <a:pt x="202" y="1"/>
                  <a:pt x="206" y="1"/>
                  <a:pt x="207" y="1"/>
                </a:cubicBezTo>
                <a:close/>
                <a:moveTo>
                  <a:pt x="196" y="1"/>
                </a:moveTo>
                <a:cubicBezTo>
                  <a:pt x="197" y="1"/>
                  <a:pt x="200" y="1"/>
                  <a:pt x="201" y="1"/>
                </a:cubicBezTo>
                <a:cubicBezTo>
                  <a:pt x="200" y="1"/>
                  <a:pt x="196" y="1"/>
                  <a:pt x="196" y="1"/>
                </a:cubicBezTo>
                <a:close/>
                <a:moveTo>
                  <a:pt x="177" y="5"/>
                </a:moveTo>
                <a:cubicBezTo>
                  <a:pt x="179" y="5"/>
                  <a:pt x="181" y="5"/>
                  <a:pt x="182" y="5"/>
                </a:cubicBezTo>
                <a:cubicBezTo>
                  <a:pt x="181" y="5"/>
                  <a:pt x="178" y="5"/>
                  <a:pt x="177" y="5"/>
                </a:cubicBezTo>
                <a:close/>
                <a:moveTo>
                  <a:pt x="165" y="5"/>
                </a:moveTo>
                <a:cubicBezTo>
                  <a:pt x="169" y="4"/>
                  <a:pt x="172" y="4"/>
                  <a:pt x="173" y="4"/>
                </a:cubicBezTo>
                <a:cubicBezTo>
                  <a:pt x="171" y="4"/>
                  <a:pt x="167" y="4"/>
                  <a:pt x="165" y="5"/>
                </a:cubicBezTo>
                <a:close/>
                <a:moveTo>
                  <a:pt x="137" y="19"/>
                </a:moveTo>
                <a:cubicBezTo>
                  <a:pt x="140" y="19"/>
                  <a:pt x="148" y="17"/>
                  <a:pt x="152" y="17"/>
                </a:cubicBezTo>
                <a:cubicBezTo>
                  <a:pt x="147" y="17"/>
                  <a:pt x="142" y="18"/>
                  <a:pt x="137" y="19"/>
                </a:cubicBezTo>
                <a:close/>
                <a:moveTo>
                  <a:pt x="135" y="15"/>
                </a:moveTo>
                <a:cubicBezTo>
                  <a:pt x="131" y="15"/>
                  <a:pt x="131" y="15"/>
                  <a:pt x="131" y="15"/>
                </a:cubicBezTo>
                <a:cubicBezTo>
                  <a:pt x="129" y="16"/>
                  <a:pt x="119" y="17"/>
                  <a:pt x="120" y="17"/>
                </a:cubicBezTo>
                <a:cubicBezTo>
                  <a:pt x="126" y="16"/>
                  <a:pt x="135" y="15"/>
                  <a:pt x="140" y="14"/>
                </a:cubicBezTo>
                <a:cubicBezTo>
                  <a:pt x="138" y="14"/>
                  <a:pt x="137" y="14"/>
                  <a:pt x="135" y="15"/>
                </a:cubicBezTo>
                <a:close/>
                <a:moveTo>
                  <a:pt x="79" y="24"/>
                </a:moveTo>
                <a:cubicBezTo>
                  <a:pt x="76" y="25"/>
                  <a:pt x="76" y="25"/>
                  <a:pt x="76" y="25"/>
                </a:cubicBezTo>
                <a:cubicBezTo>
                  <a:pt x="76" y="25"/>
                  <a:pt x="76" y="25"/>
                  <a:pt x="77" y="25"/>
                </a:cubicBezTo>
                <a:cubicBezTo>
                  <a:pt x="79" y="25"/>
                  <a:pt x="79" y="24"/>
                  <a:pt x="79" y="24"/>
                </a:cubicBez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49" y="33"/>
                  <a:pt x="49" y="33"/>
                </a:cubicBezTo>
                <a:cubicBezTo>
                  <a:pt x="49" y="33"/>
                  <a:pt x="49" y="33"/>
                  <a:pt x="50" y="33"/>
                </a:cubicBezTo>
                <a:close/>
                <a:moveTo>
                  <a:pt x="50" y="32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1" y="32"/>
                  <a:pt x="51" y="32"/>
                </a:cubicBezTo>
                <a:cubicBezTo>
                  <a:pt x="54" y="32"/>
                  <a:pt x="54" y="32"/>
                  <a:pt x="54" y="32"/>
                </a:cubicBezTo>
                <a:lnTo>
                  <a:pt x="50" y="32"/>
                </a:lnTo>
                <a:close/>
                <a:moveTo>
                  <a:pt x="50" y="33"/>
                </a:move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1" y="36"/>
                </a:moveTo>
                <a:cubicBezTo>
                  <a:pt x="51" y="36"/>
                  <a:pt x="51" y="36"/>
                  <a:pt x="51" y="36"/>
                </a:cubicBezTo>
                <a:cubicBezTo>
                  <a:pt x="51" y="36"/>
                  <a:pt x="51" y="36"/>
                  <a:pt x="51" y="36"/>
                </a:cubicBezTo>
                <a:close/>
                <a:moveTo>
                  <a:pt x="50" y="31"/>
                </a:move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49" y="31"/>
                  <a:pt x="50" y="31"/>
                </a:cubicBezTo>
                <a:close/>
                <a:moveTo>
                  <a:pt x="49" y="30"/>
                </a:moveTo>
                <a:cubicBezTo>
                  <a:pt x="49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7"/>
                </a:cubicBezTo>
                <a:cubicBezTo>
                  <a:pt x="51" y="37"/>
                  <a:pt x="51" y="37"/>
                  <a:pt x="51" y="38"/>
                </a:cubicBezTo>
                <a:close/>
                <a:moveTo>
                  <a:pt x="51" y="36"/>
                </a:moveTo>
                <a:cubicBezTo>
                  <a:pt x="50" y="36"/>
                  <a:pt x="50" y="36"/>
                  <a:pt x="50" y="37"/>
                </a:cubicBezTo>
                <a:cubicBezTo>
                  <a:pt x="50" y="37"/>
                  <a:pt x="50" y="36"/>
                  <a:pt x="51" y="36"/>
                </a:cubicBezTo>
                <a:close/>
                <a:moveTo>
                  <a:pt x="48" y="31"/>
                </a:moveTo>
                <a:cubicBezTo>
                  <a:pt x="48" y="31"/>
                  <a:pt x="49" y="31"/>
                  <a:pt x="49" y="30"/>
                </a:cubicBezTo>
                <a:cubicBezTo>
                  <a:pt x="49" y="31"/>
                  <a:pt x="48" y="31"/>
                  <a:pt x="48" y="31"/>
                </a:cubicBezTo>
                <a:close/>
                <a:moveTo>
                  <a:pt x="49" y="33"/>
                </a:moveTo>
                <a:cubicBezTo>
                  <a:pt x="49" y="33"/>
                  <a:pt x="49" y="33"/>
                  <a:pt x="49" y="33"/>
                </a:cubicBezTo>
                <a:cubicBezTo>
                  <a:pt x="49" y="33"/>
                  <a:pt x="48" y="33"/>
                  <a:pt x="49" y="33"/>
                </a:cubicBezTo>
                <a:close/>
                <a:moveTo>
                  <a:pt x="48" y="33"/>
                </a:moveTo>
                <a:cubicBezTo>
                  <a:pt x="48" y="33"/>
                  <a:pt x="48" y="33"/>
                  <a:pt x="48" y="32"/>
                </a:cubicBezTo>
                <a:cubicBezTo>
                  <a:pt x="48" y="32"/>
                  <a:pt x="48" y="32"/>
                  <a:pt x="48" y="33"/>
                </a:cubicBezTo>
                <a:close/>
                <a:moveTo>
                  <a:pt x="48" y="32"/>
                </a:move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lose/>
                <a:moveTo>
                  <a:pt x="48" y="36"/>
                </a:moveTo>
                <a:cubicBezTo>
                  <a:pt x="48" y="36"/>
                  <a:pt x="48" y="36"/>
                  <a:pt x="48" y="36"/>
                </a:cubicBezTo>
                <a:close/>
                <a:moveTo>
                  <a:pt x="47" y="38"/>
                </a:moveTo>
                <a:cubicBezTo>
                  <a:pt x="47" y="38"/>
                  <a:pt x="47" y="38"/>
                  <a:pt x="48" y="38"/>
                </a:cubicBezTo>
                <a:cubicBezTo>
                  <a:pt x="48" y="38"/>
                  <a:pt x="47" y="38"/>
                  <a:pt x="47" y="38"/>
                </a:cubicBezTo>
                <a:close/>
                <a:moveTo>
                  <a:pt x="48" y="38"/>
                </a:moveTo>
                <a:cubicBezTo>
                  <a:pt x="47" y="38"/>
                  <a:pt x="47" y="38"/>
                  <a:pt x="47" y="38"/>
                </a:cubicBezTo>
                <a:cubicBezTo>
                  <a:pt x="47" y="38"/>
                  <a:pt x="48" y="38"/>
                  <a:pt x="48" y="38"/>
                </a:cubicBezTo>
                <a:close/>
                <a:moveTo>
                  <a:pt x="47" y="41"/>
                </a:moveTo>
                <a:cubicBezTo>
                  <a:pt x="48" y="41"/>
                  <a:pt x="48" y="41"/>
                  <a:pt x="48" y="40"/>
                </a:cubicBezTo>
                <a:cubicBezTo>
                  <a:pt x="48" y="40"/>
                  <a:pt x="47" y="41"/>
                  <a:pt x="47" y="41"/>
                </a:cubicBezTo>
                <a:close/>
                <a:moveTo>
                  <a:pt x="46" y="41"/>
                </a:moveTo>
                <a:cubicBezTo>
                  <a:pt x="46" y="41"/>
                  <a:pt x="46" y="41"/>
                  <a:pt x="46" y="41"/>
                </a:cubicBezTo>
                <a:close/>
                <a:moveTo>
                  <a:pt x="103" y="29"/>
                </a:moveTo>
                <a:cubicBezTo>
                  <a:pt x="106" y="28"/>
                  <a:pt x="109" y="27"/>
                  <a:pt x="111" y="27"/>
                </a:cubicBezTo>
                <a:cubicBezTo>
                  <a:pt x="112" y="27"/>
                  <a:pt x="113" y="27"/>
                  <a:pt x="114" y="26"/>
                </a:cubicBezTo>
                <a:cubicBezTo>
                  <a:pt x="110" y="27"/>
                  <a:pt x="106" y="28"/>
                  <a:pt x="103" y="29"/>
                </a:cubicBezTo>
                <a:close/>
                <a:moveTo>
                  <a:pt x="49" y="35"/>
                </a:moveTo>
                <a:cubicBezTo>
                  <a:pt x="49" y="35"/>
                  <a:pt x="50" y="36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0" y="35"/>
                  <a:pt x="50" y="35"/>
                </a:cubicBezTo>
                <a:cubicBezTo>
                  <a:pt x="50" y="35"/>
                  <a:pt x="51" y="35"/>
                  <a:pt x="51" y="35"/>
                </a:cubicBezTo>
                <a:cubicBezTo>
                  <a:pt x="50" y="35"/>
                  <a:pt x="49" y="35"/>
                  <a:pt x="49" y="35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50" y="31"/>
                  <a:pt x="49" y="31"/>
                  <a:pt x="49" y="31"/>
                </a:cubicBezTo>
                <a:close/>
                <a:moveTo>
                  <a:pt x="46" y="32"/>
                </a:move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7" y="32"/>
                  <a:pt x="47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8" y="31"/>
                  <a:pt x="49" y="32"/>
                  <a:pt x="49" y="31"/>
                </a:cubicBezTo>
                <a:cubicBezTo>
                  <a:pt x="48" y="32"/>
                  <a:pt x="47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5" y="32"/>
                  <a:pt x="45" y="32"/>
                </a:cubicBezTo>
                <a:cubicBezTo>
                  <a:pt x="45" y="33"/>
                  <a:pt x="45" y="32"/>
                  <a:pt x="46" y="32"/>
                </a:cubicBezTo>
                <a:close/>
                <a:moveTo>
                  <a:pt x="47" y="39"/>
                </a:moveTo>
                <a:cubicBezTo>
                  <a:pt x="47" y="38"/>
                  <a:pt x="48" y="38"/>
                  <a:pt x="48" y="38"/>
                </a:cubicBezTo>
                <a:cubicBezTo>
                  <a:pt x="47" y="38"/>
                  <a:pt x="47" y="39"/>
                  <a:pt x="47" y="39"/>
                </a:cubicBezTo>
                <a:close/>
                <a:moveTo>
                  <a:pt x="159" y="18"/>
                </a:moveTo>
                <a:cubicBezTo>
                  <a:pt x="159" y="18"/>
                  <a:pt x="159" y="18"/>
                  <a:pt x="159" y="18"/>
                </a:cubicBezTo>
                <a:cubicBezTo>
                  <a:pt x="159" y="18"/>
                  <a:pt x="159" y="18"/>
                  <a:pt x="159" y="18"/>
                </a:cubicBezTo>
                <a:close/>
                <a:moveTo>
                  <a:pt x="361" y="152"/>
                </a:moveTo>
                <a:cubicBezTo>
                  <a:pt x="360" y="120"/>
                  <a:pt x="356" y="87"/>
                  <a:pt x="347" y="57"/>
                </a:cubicBezTo>
                <a:cubicBezTo>
                  <a:pt x="345" y="52"/>
                  <a:pt x="343" y="45"/>
                  <a:pt x="341" y="41"/>
                </a:cubicBezTo>
                <a:cubicBezTo>
                  <a:pt x="340" y="40"/>
                  <a:pt x="339" y="37"/>
                  <a:pt x="338" y="35"/>
                </a:cubicBezTo>
                <a:cubicBezTo>
                  <a:pt x="336" y="31"/>
                  <a:pt x="333" y="27"/>
                  <a:pt x="330" y="23"/>
                </a:cubicBezTo>
                <a:cubicBezTo>
                  <a:pt x="326" y="19"/>
                  <a:pt x="322" y="16"/>
                  <a:pt x="317" y="14"/>
                </a:cubicBezTo>
                <a:cubicBezTo>
                  <a:pt x="314" y="13"/>
                  <a:pt x="309" y="10"/>
                  <a:pt x="305" y="9"/>
                </a:cubicBezTo>
                <a:cubicBezTo>
                  <a:pt x="303" y="8"/>
                  <a:pt x="307" y="9"/>
                  <a:pt x="304" y="8"/>
                </a:cubicBezTo>
                <a:cubicBezTo>
                  <a:pt x="301" y="7"/>
                  <a:pt x="294" y="5"/>
                  <a:pt x="287" y="4"/>
                </a:cubicBezTo>
                <a:cubicBezTo>
                  <a:pt x="279" y="3"/>
                  <a:pt x="271" y="2"/>
                  <a:pt x="266" y="1"/>
                </a:cubicBezTo>
                <a:cubicBezTo>
                  <a:pt x="267" y="1"/>
                  <a:pt x="267" y="1"/>
                  <a:pt x="266" y="1"/>
                </a:cubicBezTo>
                <a:cubicBezTo>
                  <a:pt x="264" y="1"/>
                  <a:pt x="263" y="1"/>
                  <a:pt x="260" y="1"/>
                </a:cubicBezTo>
                <a:cubicBezTo>
                  <a:pt x="243" y="0"/>
                  <a:pt x="230" y="1"/>
                  <a:pt x="215" y="2"/>
                </a:cubicBezTo>
                <a:cubicBezTo>
                  <a:pt x="213" y="2"/>
                  <a:pt x="208" y="2"/>
                  <a:pt x="206" y="2"/>
                </a:cubicBezTo>
                <a:cubicBezTo>
                  <a:pt x="209" y="2"/>
                  <a:pt x="212" y="2"/>
                  <a:pt x="212" y="2"/>
                </a:cubicBezTo>
                <a:cubicBezTo>
                  <a:pt x="208" y="2"/>
                  <a:pt x="202" y="3"/>
                  <a:pt x="199" y="3"/>
                </a:cubicBezTo>
                <a:cubicBezTo>
                  <a:pt x="193" y="4"/>
                  <a:pt x="190" y="4"/>
                  <a:pt x="185" y="4"/>
                </a:cubicBezTo>
                <a:cubicBezTo>
                  <a:pt x="184" y="4"/>
                  <a:pt x="187" y="5"/>
                  <a:pt x="184" y="5"/>
                </a:cubicBezTo>
                <a:cubicBezTo>
                  <a:pt x="176" y="5"/>
                  <a:pt x="172" y="6"/>
                  <a:pt x="166" y="7"/>
                </a:cubicBezTo>
                <a:cubicBezTo>
                  <a:pt x="164" y="7"/>
                  <a:pt x="155" y="8"/>
                  <a:pt x="153" y="9"/>
                </a:cubicBezTo>
                <a:cubicBezTo>
                  <a:pt x="151" y="9"/>
                  <a:pt x="155" y="8"/>
                  <a:pt x="154" y="9"/>
                </a:cubicBezTo>
                <a:cubicBezTo>
                  <a:pt x="147" y="10"/>
                  <a:pt x="141" y="11"/>
                  <a:pt x="136" y="11"/>
                </a:cubicBezTo>
                <a:cubicBezTo>
                  <a:pt x="134" y="12"/>
                  <a:pt x="133" y="12"/>
                  <a:pt x="131" y="12"/>
                </a:cubicBezTo>
                <a:cubicBezTo>
                  <a:pt x="129" y="13"/>
                  <a:pt x="131" y="12"/>
                  <a:pt x="129" y="13"/>
                </a:cubicBezTo>
                <a:cubicBezTo>
                  <a:pt x="127" y="13"/>
                  <a:pt x="131" y="13"/>
                  <a:pt x="130" y="13"/>
                </a:cubicBezTo>
                <a:cubicBezTo>
                  <a:pt x="127" y="13"/>
                  <a:pt x="128" y="13"/>
                  <a:pt x="126" y="14"/>
                </a:cubicBezTo>
                <a:cubicBezTo>
                  <a:pt x="122" y="14"/>
                  <a:pt x="119" y="15"/>
                  <a:pt x="115" y="16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99" y="19"/>
                  <a:pt x="98" y="19"/>
                  <a:pt x="94" y="20"/>
                </a:cubicBezTo>
                <a:cubicBezTo>
                  <a:pt x="91" y="21"/>
                  <a:pt x="88" y="21"/>
                  <a:pt x="85" y="22"/>
                </a:cubicBezTo>
                <a:cubicBezTo>
                  <a:pt x="83" y="22"/>
                  <a:pt x="86" y="22"/>
                  <a:pt x="84" y="22"/>
                </a:cubicBezTo>
                <a:cubicBezTo>
                  <a:pt x="72" y="25"/>
                  <a:pt x="60" y="27"/>
                  <a:pt x="51" y="30"/>
                </a:cubicBezTo>
                <a:cubicBezTo>
                  <a:pt x="64" y="26"/>
                  <a:pt x="74" y="25"/>
                  <a:pt x="86" y="22"/>
                </a:cubicBezTo>
                <a:cubicBezTo>
                  <a:pt x="88" y="22"/>
                  <a:pt x="92" y="21"/>
                  <a:pt x="93" y="21"/>
                </a:cubicBezTo>
                <a:cubicBezTo>
                  <a:pt x="94" y="20"/>
                  <a:pt x="91" y="21"/>
                  <a:pt x="94" y="20"/>
                </a:cubicBezTo>
                <a:cubicBezTo>
                  <a:pt x="95" y="20"/>
                  <a:pt x="95" y="20"/>
                  <a:pt x="97" y="20"/>
                </a:cubicBezTo>
                <a:cubicBezTo>
                  <a:pt x="95" y="20"/>
                  <a:pt x="98" y="20"/>
                  <a:pt x="99" y="20"/>
                </a:cubicBezTo>
                <a:cubicBezTo>
                  <a:pt x="109" y="18"/>
                  <a:pt x="117" y="16"/>
                  <a:pt x="125" y="15"/>
                </a:cubicBezTo>
                <a:cubicBezTo>
                  <a:pt x="127" y="15"/>
                  <a:pt x="124" y="15"/>
                  <a:pt x="126" y="15"/>
                </a:cubicBezTo>
                <a:cubicBezTo>
                  <a:pt x="136" y="13"/>
                  <a:pt x="136" y="13"/>
                  <a:pt x="136" y="13"/>
                </a:cubicBezTo>
                <a:cubicBezTo>
                  <a:pt x="137" y="13"/>
                  <a:pt x="140" y="13"/>
                  <a:pt x="139" y="13"/>
                </a:cubicBezTo>
                <a:cubicBezTo>
                  <a:pt x="127" y="15"/>
                  <a:pt x="111" y="18"/>
                  <a:pt x="97" y="21"/>
                </a:cubicBezTo>
                <a:cubicBezTo>
                  <a:pt x="92" y="22"/>
                  <a:pt x="88" y="22"/>
                  <a:pt x="85" y="23"/>
                </a:cubicBezTo>
                <a:cubicBezTo>
                  <a:pt x="92" y="22"/>
                  <a:pt x="97" y="21"/>
                  <a:pt x="102" y="20"/>
                </a:cubicBezTo>
                <a:cubicBezTo>
                  <a:pt x="109" y="19"/>
                  <a:pt x="117" y="17"/>
                  <a:pt x="124" y="16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34" y="14"/>
                  <a:pt x="134" y="14"/>
                  <a:pt x="134" y="14"/>
                </a:cubicBezTo>
                <a:cubicBezTo>
                  <a:pt x="136" y="14"/>
                  <a:pt x="136" y="14"/>
                  <a:pt x="137" y="14"/>
                </a:cubicBezTo>
                <a:cubicBezTo>
                  <a:pt x="140" y="14"/>
                  <a:pt x="142" y="13"/>
                  <a:pt x="146" y="13"/>
                </a:cubicBezTo>
                <a:cubicBezTo>
                  <a:pt x="163" y="10"/>
                  <a:pt x="163" y="10"/>
                  <a:pt x="163" y="10"/>
                </a:cubicBezTo>
                <a:cubicBezTo>
                  <a:pt x="164" y="10"/>
                  <a:pt x="163" y="11"/>
                  <a:pt x="162" y="11"/>
                </a:cubicBezTo>
                <a:cubicBezTo>
                  <a:pt x="155" y="12"/>
                  <a:pt x="154" y="12"/>
                  <a:pt x="146" y="13"/>
                </a:cubicBezTo>
                <a:cubicBezTo>
                  <a:pt x="147" y="13"/>
                  <a:pt x="148" y="13"/>
                  <a:pt x="148" y="13"/>
                </a:cubicBezTo>
                <a:cubicBezTo>
                  <a:pt x="145" y="13"/>
                  <a:pt x="144" y="13"/>
                  <a:pt x="143" y="14"/>
                </a:cubicBezTo>
                <a:cubicBezTo>
                  <a:pt x="148" y="13"/>
                  <a:pt x="148" y="13"/>
                  <a:pt x="146" y="14"/>
                </a:cubicBezTo>
                <a:cubicBezTo>
                  <a:pt x="132" y="16"/>
                  <a:pt x="116" y="19"/>
                  <a:pt x="105" y="21"/>
                </a:cubicBezTo>
                <a:cubicBezTo>
                  <a:pt x="104" y="21"/>
                  <a:pt x="103" y="21"/>
                  <a:pt x="101" y="22"/>
                </a:cubicBezTo>
                <a:cubicBezTo>
                  <a:pt x="88" y="24"/>
                  <a:pt x="74" y="27"/>
                  <a:pt x="61" y="30"/>
                </a:cubicBezTo>
                <a:cubicBezTo>
                  <a:pt x="76" y="27"/>
                  <a:pt x="92" y="23"/>
                  <a:pt x="110" y="20"/>
                </a:cubicBezTo>
                <a:cubicBezTo>
                  <a:pt x="111" y="20"/>
                  <a:pt x="110" y="20"/>
                  <a:pt x="112" y="20"/>
                </a:cubicBezTo>
                <a:cubicBezTo>
                  <a:pt x="119" y="18"/>
                  <a:pt x="128" y="17"/>
                  <a:pt x="134" y="16"/>
                </a:cubicBezTo>
                <a:cubicBezTo>
                  <a:pt x="142" y="15"/>
                  <a:pt x="142" y="15"/>
                  <a:pt x="142" y="15"/>
                </a:cubicBezTo>
                <a:cubicBezTo>
                  <a:pt x="161" y="12"/>
                  <a:pt x="174" y="11"/>
                  <a:pt x="192" y="10"/>
                </a:cubicBezTo>
                <a:cubicBezTo>
                  <a:pt x="192" y="10"/>
                  <a:pt x="194" y="10"/>
                  <a:pt x="194" y="10"/>
                </a:cubicBezTo>
                <a:cubicBezTo>
                  <a:pt x="190" y="11"/>
                  <a:pt x="190" y="11"/>
                  <a:pt x="190" y="11"/>
                </a:cubicBezTo>
                <a:cubicBezTo>
                  <a:pt x="187" y="11"/>
                  <a:pt x="184" y="11"/>
                  <a:pt x="182" y="12"/>
                </a:cubicBezTo>
                <a:cubicBezTo>
                  <a:pt x="167" y="13"/>
                  <a:pt x="145" y="16"/>
                  <a:pt x="126" y="19"/>
                </a:cubicBezTo>
                <a:cubicBezTo>
                  <a:pt x="124" y="20"/>
                  <a:pt x="126" y="20"/>
                  <a:pt x="128" y="20"/>
                </a:cubicBezTo>
                <a:cubicBezTo>
                  <a:pt x="137" y="19"/>
                  <a:pt x="145" y="17"/>
                  <a:pt x="154" y="16"/>
                </a:cubicBezTo>
                <a:cubicBezTo>
                  <a:pt x="158" y="16"/>
                  <a:pt x="154" y="17"/>
                  <a:pt x="147" y="18"/>
                </a:cubicBezTo>
                <a:cubicBezTo>
                  <a:pt x="135" y="20"/>
                  <a:pt x="114" y="23"/>
                  <a:pt x="106" y="25"/>
                </a:cubicBezTo>
                <a:cubicBezTo>
                  <a:pt x="88" y="28"/>
                  <a:pt x="70" y="32"/>
                  <a:pt x="53" y="36"/>
                </a:cubicBezTo>
                <a:cubicBezTo>
                  <a:pt x="51" y="37"/>
                  <a:pt x="51" y="37"/>
                  <a:pt x="51" y="37"/>
                </a:cubicBezTo>
                <a:cubicBezTo>
                  <a:pt x="50" y="37"/>
                  <a:pt x="50" y="37"/>
                  <a:pt x="50" y="37"/>
                </a:cubicBezTo>
                <a:cubicBezTo>
                  <a:pt x="49" y="37"/>
                  <a:pt x="49" y="37"/>
                  <a:pt x="48" y="38"/>
                </a:cubicBezTo>
                <a:cubicBezTo>
                  <a:pt x="49" y="37"/>
                  <a:pt x="49" y="37"/>
                  <a:pt x="50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6" y="36"/>
                  <a:pt x="56" y="36"/>
                  <a:pt x="56" y="36"/>
                </a:cubicBezTo>
                <a:cubicBezTo>
                  <a:pt x="56" y="36"/>
                  <a:pt x="57" y="35"/>
                  <a:pt x="58" y="35"/>
                </a:cubicBezTo>
                <a:cubicBezTo>
                  <a:pt x="76" y="31"/>
                  <a:pt x="95" y="27"/>
                  <a:pt x="111" y="24"/>
                </a:cubicBezTo>
                <a:cubicBezTo>
                  <a:pt x="118" y="23"/>
                  <a:pt x="130" y="21"/>
                  <a:pt x="137" y="20"/>
                </a:cubicBezTo>
                <a:cubicBezTo>
                  <a:pt x="136" y="21"/>
                  <a:pt x="130" y="22"/>
                  <a:pt x="123" y="23"/>
                </a:cubicBezTo>
                <a:cubicBezTo>
                  <a:pt x="130" y="22"/>
                  <a:pt x="137" y="21"/>
                  <a:pt x="143" y="20"/>
                </a:cubicBezTo>
                <a:cubicBezTo>
                  <a:pt x="148" y="19"/>
                  <a:pt x="156" y="18"/>
                  <a:pt x="158" y="18"/>
                </a:cubicBezTo>
                <a:cubicBezTo>
                  <a:pt x="159" y="18"/>
                  <a:pt x="158" y="18"/>
                  <a:pt x="159" y="18"/>
                </a:cubicBezTo>
                <a:cubicBezTo>
                  <a:pt x="160" y="18"/>
                  <a:pt x="163" y="17"/>
                  <a:pt x="163" y="17"/>
                </a:cubicBezTo>
                <a:cubicBezTo>
                  <a:pt x="166" y="17"/>
                  <a:pt x="165" y="17"/>
                  <a:pt x="168" y="17"/>
                </a:cubicBezTo>
                <a:cubicBezTo>
                  <a:pt x="172" y="16"/>
                  <a:pt x="172" y="16"/>
                  <a:pt x="175" y="16"/>
                </a:cubicBezTo>
                <a:cubicBezTo>
                  <a:pt x="189" y="15"/>
                  <a:pt x="202" y="13"/>
                  <a:pt x="216" y="13"/>
                </a:cubicBezTo>
                <a:cubicBezTo>
                  <a:pt x="221" y="12"/>
                  <a:pt x="221" y="12"/>
                  <a:pt x="221" y="12"/>
                </a:cubicBezTo>
                <a:cubicBezTo>
                  <a:pt x="222" y="12"/>
                  <a:pt x="221" y="13"/>
                  <a:pt x="223" y="13"/>
                </a:cubicBezTo>
                <a:cubicBezTo>
                  <a:pt x="224" y="13"/>
                  <a:pt x="223" y="12"/>
                  <a:pt x="225" y="12"/>
                </a:cubicBezTo>
                <a:cubicBezTo>
                  <a:pt x="230" y="12"/>
                  <a:pt x="236" y="12"/>
                  <a:pt x="242" y="12"/>
                </a:cubicBezTo>
                <a:cubicBezTo>
                  <a:pt x="255" y="12"/>
                  <a:pt x="271" y="14"/>
                  <a:pt x="281" y="16"/>
                </a:cubicBezTo>
                <a:cubicBezTo>
                  <a:pt x="284" y="16"/>
                  <a:pt x="281" y="16"/>
                  <a:pt x="284" y="16"/>
                </a:cubicBezTo>
                <a:cubicBezTo>
                  <a:pt x="301" y="20"/>
                  <a:pt x="321" y="26"/>
                  <a:pt x="327" y="43"/>
                </a:cubicBezTo>
                <a:cubicBezTo>
                  <a:pt x="328" y="44"/>
                  <a:pt x="327" y="43"/>
                  <a:pt x="328" y="45"/>
                </a:cubicBezTo>
                <a:cubicBezTo>
                  <a:pt x="329" y="48"/>
                  <a:pt x="329" y="47"/>
                  <a:pt x="330" y="49"/>
                </a:cubicBezTo>
                <a:cubicBezTo>
                  <a:pt x="330" y="51"/>
                  <a:pt x="331" y="52"/>
                  <a:pt x="331" y="53"/>
                </a:cubicBezTo>
                <a:cubicBezTo>
                  <a:pt x="339" y="74"/>
                  <a:pt x="343" y="98"/>
                  <a:pt x="345" y="122"/>
                </a:cubicBezTo>
                <a:cubicBezTo>
                  <a:pt x="347" y="144"/>
                  <a:pt x="348" y="166"/>
                  <a:pt x="347" y="188"/>
                </a:cubicBezTo>
                <a:cubicBezTo>
                  <a:pt x="347" y="205"/>
                  <a:pt x="346" y="221"/>
                  <a:pt x="344" y="235"/>
                </a:cubicBezTo>
                <a:cubicBezTo>
                  <a:pt x="342" y="255"/>
                  <a:pt x="339" y="273"/>
                  <a:pt x="333" y="290"/>
                </a:cubicBezTo>
                <a:cubicBezTo>
                  <a:pt x="331" y="296"/>
                  <a:pt x="329" y="303"/>
                  <a:pt x="326" y="308"/>
                </a:cubicBezTo>
                <a:cubicBezTo>
                  <a:pt x="323" y="311"/>
                  <a:pt x="318" y="315"/>
                  <a:pt x="314" y="318"/>
                </a:cubicBezTo>
                <a:cubicBezTo>
                  <a:pt x="312" y="319"/>
                  <a:pt x="310" y="320"/>
                  <a:pt x="308" y="321"/>
                </a:cubicBezTo>
                <a:cubicBezTo>
                  <a:pt x="305" y="322"/>
                  <a:pt x="302" y="323"/>
                  <a:pt x="299" y="325"/>
                </a:cubicBezTo>
                <a:cubicBezTo>
                  <a:pt x="291" y="328"/>
                  <a:pt x="282" y="331"/>
                  <a:pt x="273" y="333"/>
                </a:cubicBezTo>
                <a:cubicBezTo>
                  <a:pt x="263" y="336"/>
                  <a:pt x="253" y="338"/>
                  <a:pt x="243" y="340"/>
                </a:cubicBezTo>
                <a:cubicBezTo>
                  <a:pt x="237" y="341"/>
                  <a:pt x="232" y="342"/>
                  <a:pt x="226" y="343"/>
                </a:cubicBezTo>
                <a:cubicBezTo>
                  <a:pt x="222" y="343"/>
                  <a:pt x="218" y="344"/>
                  <a:pt x="214" y="344"/>
                </a:cubicBezTo>
                <a:cubicBezTo>
                  <a:pt x="203" y="345"/>
                  <a:pt x="192" y="346"/>
                  <a:pt x="182" y="347"/>
                </a:cubicBezTo>
                <a:cubicBezTo>
                  <a:pt x="168" y="347"/>
                  <a:pt x="153" y="347"/>
                  <a:pt x="139" y="346"/>
                </a:cubicBezTo>
                <a:cubicBezTo>
                  <a:pt x="124" y="345"/>
                  <a:pt x="105" y="343"/>
                  <a:pt x="91" y="339"/>
                </a:cubicBezTo>
                <a:cubicBezTo>
                  <a:pt x="79" y="336"/>
                  <a:pt x="67" y="332"/>
                  <a:pt x="56" y="326"/>
                </a:cubicBezTo>
                <a:cubicBezTo>
                  <a:pt x="55" y="325"/>
                  <a:pt x="54" y="325"/>
                  <a:pt x="53" y="324"/>
                </a:cubicBezTo>
                <a:cubicBezTo>
                  <a:pt x="44" y="319"/>
                  <a:pt x="37" y="312"/>
                  <a:pt x="32" y="304"/>
                </a:cubicBezTo>
                <a:cubicBezTo>
                  <a:pt x="27" y="296"/>
                  <a:pt x="24" y="287"/>
                  <a:pt x="22" y="279"/>
                </a:cubicBezTo>
                <a:cubicBezTo>
                  <a:pt x="20" y="273"/>
                  <a:pt x="19" y="268"/>
                  <a:pt x="18" y="262"/>
                </a:cubicBezTo>
                <a:cubicBezTo>
                  <a:pt x="18" y="256"/>
                  <a:pt x="17" y="250"/>
                  <a:pt x="16" y="244"/>
                </a:cubicBezTo>
                <a:cubicBezTo>
                  <a:pt x="16" y="242"/>
                  <a:pt x="16" y="241"/>
                  <a:pt x="16" y="239"/>
                </a:cubicBezTo>
                <a:cubicBezTo>
                  <a:pt x="16" y="232"/>
                  <a:pt x="15" y="226"/>
                  <a:pt x="15" y="220"/>
                </a:cubicBezTo>
                <a:cubicBezTo>
                  <a:pt x="15" y="209"/>
                  <a:pt x="16" y="199"/>
                  <a:pt x="16" y="187"/>
                </a:cubicBezTo>
                <a:cubicBezTo>
                  <a:pt x="19" y="154"/>
                  <a:pt x="19" y="154"/>
                  <a:pt x="19" y="154"/>
                </a:cubicBezTo>
                <a:cubicBezTo>
                  <a:pt x="21" y="137"/>
                  <a:pt x="22" y="119"/>
                  <a:pt x="25" y="101"/>
                </a:cubicBezTo>
                <a:cubicBezTo>
                  <a:pt x="26" y="95"/>
                  <a:pt x="27" y="90"/>
                  <a:pt x="28" y="84"/>
                </a:cubicBezTo>
                <a:cubicBezTo>
                  <a:pt x="29" y="77"/>
                  <a:pt x="31" y="70"/>
                  <a:pt x="32" y="62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60"/>
                  <a:pt x="33" y="60"/>
                  <a:pt x="33" y="60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3" y="57"/>
                  <a:pt x="34" y="56"/>
                </a:cubicBezTo>
                <a:cubicBezTo>
                  <a:pt x="35" y="56"/>
                  <a:pt x="34" y="55"/>
                  <a:pt x="34" y="55"/>
                </a:cubicBezTo>
                <a:cubicBezTo>
                  <a:pt x="34" y="54"/>
                  <a:pt x="34" y="54"/>
                  <a:pt x="35" y="54"/>
                </a:cubicBezTo>
                <a:cubicBezTo>
                  <a:pt x="35" y="54"/>
                  <a:pt x="35" y="54"/>
                  <a:pt x="35" y="53"/>
                </a:cubicBezTo>
                <a:cubicBezTo>
                  <a:pt x="35" y="53"/>
                  <a:pt x="36" y="53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1"/>
                  <a:pt x="36" y="51"/>
                  <a:pt x="36" y="50"/>
                </a:cubicBezTo>
                <a:cubicBezTo>
                  <a:pt x="36" y="50"/>
                  <a:pt x="36" y="49"/>
                  <a:pt x="36" y="49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7"/>
                  <a:pt x="36" y="47"/>
                  <a:pt x="36" y="46"/>
                </a:cubicBezTo>
                <a:cubicBezTo>
                  <a:pt x="36" y="46"/>
                  <a:pt x="35" y="45"/>
                  <a:pt x="35" y="45"/>
                </a:cubicBezTo>
                <a:cubicBezTo>
                  <a:pt x="35" y="45"/>
                  <a:pt x="35" y="45"/>
                  <a:pt x="35" y="44"/>
                </a:cubicBezTo>
                <a:cubicBezTo>
                  <a:pt x="35" y="43"/>
                  <a:pt x="34" y="42"/>
                  <a:pt x="33" y="41"/>
                </a:cubicBezTo>
                <a:cubicBezTo>
                  <a:pt x="33" y="41"/>
                  <a:pt x="33" y="41"/>
                  <a:pt x="32" y="40"/>
                </a:cubicBezTo>
                <a:cubicBezTo>
                  <a:pt x="32" y="40"/>
                  <a:pt x="32" y="40"/>
                  <a:pt x="32" y="40"/>
                </a:cubicBezTo>
                <a:cubicBezTo>
                  <a:pt x="32" y="40"/>
                  <a:pt x="31" y="40"/>
                  <a:pt x="30" y="39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8" y="39"/>
                  <a:pt x="27" y="38"/>
                </a:cubicBezTo>
                <a:cubicBezTo>
                  <a:pt x="26" y="39"/>
                  <a:pt x="26" y="38"/>
                  <a:pt x="25" y="39"/>
                </a:cubicBezTo>
                <a:cubicBezTo>
                  <a:pt x="25" y="39"/>
                  <a:pt x="25" y="39"/>
                  <a:pt x="24" y="39"/>
                </a:cubicBezTo>
                <a:cubicBezTo>
                  <a:pt x="24" y="39"/>
                  <a:pt x="24" y="39"/>
                  <a:pt x="23" y="40"/>
                </a:cubicBezTo>
                <a:cubicBezTo>
                  <a:pt x="23" y="39"/>
                  <a:pt x="23" y="40"/>
                  <a:pt x="22" y="40"/>
                </a:cubicBezTo>
                <a:cubicBezTo>
                  <a:pt x="22" y="40"/>
                  <a:pt x="22" y="40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0" y="41"/>
                  <a:pt x="19" y="42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4"/>
                  <a:pt x="18" y="45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7"/>
                </a:cubicBezTo>
                <a:cubicBezTo>
                  <a:pt x="17" y="47"/>
                  <a:pt x="17" y="47"/>
                  <a:pt x="17" y="48"/>
                </a:cubicBezTo>
                <a:cubicBezTo>
                  <a:pt x="17" y="48"/>
                  <a:pt x="17" y="48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50"/>
                  <a:pt x="17" y="51"/>
                  <a:pt x="16" y="51"/>
                </a:cubicBezTo>
                <a:cubicBezTo>
                  <a:pt x="16" y="51"/>
                  <a:pt x="16" y="51"/>
                  <a:pt x="16" y="52"/>
                </a:cubicBezTo>
                <a:cubicBezTo>
                  <a:pt x="16" y="52"/>
                  <a:pt x="16" y="52"/>
                  <a:pt x="17" y="52"/>
                </a:cubicBezTo>
                <a:cubicBezTo>
                  <a:pt x="17" y="53"/>
                  <a:pt x="16" y="54"/>
                  <a:pt x="17" y="55"/>
                </a:cubicBezTo>
                <a:cubicBezTo>
                  <a:pt x="16" y="56"/>
                  <a:pt x="16" y="56"/>
                  <a:pt x="16" y="56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7"/>
                  <a:pt x="16" y="57"/>
                  <a:pt x="16" y="57"/>
                </a:cubicBezTo>
                <a:cubicBezTo>
                  <a:pt x="16" y="58"/>
                  <a:pt x="16" y="58"/>
                  <a:pt x="16" y="58"/>
                </a:cubicBezTo>
                <a:cubicBezTo>
                  <a:pt x="15" y="65"/>
                  <a:pt x="15" y="65"/>
                  <a:pt x="15" y="65"/>
                </a:cubicBezTo>
                <a:cubicBezTo>
                  <a:pt x="14" y="71"/>
                  <a:pt x="14" y="71"/>
                  <a:pt x="14" y="71"/>
                </a:cubicBezTo>
                <a:cubicBezTo>
                  <a:pt x="13" y="74"/>
                  <a:pt x="13" y="78"/>
                  <a:pt x="12" y="82"/>
                </a:cubicBezTo>
                <a:cubicBezTo>
                  <a:pt x="11" y="89"/>
                  <a:pt x="10" y="95"/>
                  <a:pt x="9" y="101"/>
                </a:cubicBezTo>
                <a:cubicBezTo>
                  <a:pt x="8" y="110"/>
                  <a:pt x="7" y="116"/>
                  <a:pt x="6" y="124"/>
                </a:cubicBezTo>
                <a:cubicBezTo>
                  <a:pt x="5" y="132"/>
                  <a:pt x="5" y="132"/>
                  <a:pt x="5" y="132"/>
                </a:cubicBezTo>
                <a:cubicBezTo>
                  <a:pt x="4" y="140"/>
                  <a:pt x="4" y="140"/>
                  <a:pt x="4" y="140"/>
                </a:cubicBezTo>
                <a:cubicBezTo>
                  <a:pt x="3" y="149"/>
                  <a:pt x="3" y="149"/>
                  <a:pt x="3" y="149"/>
                </a:cubicBezTo>
                <a:cubicBezTo>
                  <a:pt x="3" y="154"/>
                  <a:pt x="3" y="154"/>
                  <a:pt x="3" y="154"/>
                </a:cubicBezTo>
                <a:cubicBezTo>
                  <a:pt x="3" y="156"/>
                  <a:pt x="2" y="158"/>
                  <a:pt x="2" y="160"/>
                </a:cubicBezTo>
                <a:cubicBezTo>
                  <a:pt x="2" y="168"/>
                  <a:pt x="2" y="168"/>
                  <a:pt x="2" y="168"/>
                </a:cubicBezTo>
                <a:cubicBezTo>
                  <a:pt x="1" y="177"/>
                  <a:pt x="0" y="187"/>
                  <a:pt x="0" y="195"/>
                </a:cubicBezTo>
                <a:cubicBezTo>
                  <a:pt x="0" y="211"/>
                  <a:pt x="0" y="225"/>
                  <a:pt x="1" y="243"/>
                </a:cubicBezTo>
                <a:cubicBezTo>
                  <a:pt x="2" y="256"/>
                  <a:pt x="2" y="256"/>
                  <a:pt x="2" y="256"/>
                </a:cubicBezTo>
                <a:cubicBezTo>
                  <a:pt x="2" y="257"/>
                  <a:pt x="2" y="257"/>
                  <a:pt x="3" y="259"/>
                </a:cubicBezTo>
                <a:cubicBezTo>
                  <a:pt x="4" y="269"/>
                  <a:pt x="6" y="279"/>
                  <a:pt x="9" y="289"/>
                </a:cubicBezTo>
                <a:cubicBezTo>
                  <a:pt x="9" y="289"/>
                  <a:pt x="9" y="290"/>
                  <a:pt x="9" y="290"/>
                </a:cubicBezTo>
                <a:cubicBezTo>
                  <a:pt x="11" y="297"/>
                  <a:pt x="14" y="305"/>
                  <a:pt x="19" y="312"/>
                </a:cubicBezTo>
                <a:cubicBezTo>
                  <a:pt x="23" y="319"/>
                  <a:pt x="29" y="324"/>
                  <a:pt x="33" y="328"/>
                </a:cubicBezTo>
                <a:cubicBezTo>
                  <a:pt x="40" y="334"/>
                  <a:pt x="49" y="339"/>
                  <a:pt x="59" y="344"/>
                </a:cubicBezTo>
                <a:cubicBezTo>
                  <a:pt x="63" y="346"/>
                  <a:pt x="68" y="348"/>
                  <a:pt x="72" y="349"/>
                </a:cubicBezTo>
                <a:cubicBezTo>
                  <a:pt x="81" y="352"/>
                  <a:pt x="93" y="355"/>
                  <a:pt x="101" y="356"/>
                </a:cubicBezTo>
                <a:cubicBezTo>
                  <a:pt x="104" y="357"/>
                  <a:pt x="106" y="357"/>
                  <a:pt x="109" y="357"/>
                </a:cubicBezTo>
                <a:cubicBezTo>
                  <a:pt x="113" y="358"/>
                  <a:pt x="118" y="359"/>
                  <a:pt x="123" y="359"/>
                </a:cubicBezTo>
                <a:cubicBezTo>
                  <a:pt x="141" y="361"/>
                  <a:pt x="163" y="362"/>
                  <a:pt x="179" y="361"/>
                </a:cubicBezTo>
                <a:cubicBezTo>
                  <a:pt x="184" y="361"/>
                  <a:pt x="188" y="361"/>
                  <a:pt x="194" y="360"/>
                </a:cubicBezTo>
                <a:cubicBezTo>
                  <a:pt x="203" y="359"/>
                  <a:pt x="213" y="359"/>
                  <a:pt x="222" y="358"/>
                </a:cubicBezTo>
                <a:cubicBezTo>
                  <a:pt x="229" y="357"/>
                  <a:pt x="229" y="357"/>
                  <a:pt x="229" y="357"/>
                </a:cubicBezTo>
                <a:cubicBezTo>
                  <a:pt x="234" y="356"/>
                  <a:pt x="240" y="355"/>
                  <a:pt x="245" y="354"/>
                </a:cubicBezTo>
                <a:cubicBezTo>
                  <a:pt x="260" y="351"/>
                  <a:pt x="274" y="348"/>
                  <a:pt x="287" y="344"/>
                </a:cubicBezTo>
                <a:cubicBezTo>
                  <a:pt x="295" y="341"/>
                  <a:pt x="306" y="338"/>
                  <a:pt x="316" y="333"/>
                </a:cubicBezTo>
                <a:cubicBezTo>
                  <a:pt x="321" y="330"/>
                  <a:pt x="326" y="327"/>
                  <a:pt x="331" y="323"/>
                </a:cubicBezTo>
                <a:cubicBezTo>
                  <a:pt x="333" y="321"/>
                  <a:pt x="335" y="319"/>
                  <a:pt x="337" y="316"/>
                </a:cubicBezTo>
                <a:cubicBezTo>
                  <a:pt x="339" y="313"/>
                  <a:pt x="340" y="311"/>
                  <a:pt x="341" y="308"/>
                </a:cubicBezTo>
                <a:cubicBezTo>
                  <a:pt x="343" y="304"/>
                  <a:pt x="345" y="300"/>
                  <a:pt x="347" y="295"/>
                </a:cubicBezTo>
                <a:cubicBezTo>
                  <a:pt x="351" y="281"/>
                  <a:pt x="354" y="263"/>
                  <a:pt x="357" y="248"/>
                </a:cubicBezTo>
                <a:cubicBezTo>
                  <a:pt x="361" y="216"/>
                  <a:pt x="362" y="184"/>
                  <a:pt x="361" y="1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3300" dirty="0">
              <a:latin typeface="Arial Narrow" panose="020B0606020202030204" pitchFamily="34" charset="0"/>
            </a:endParaRPr>
          </a:p>
          <a:p>
            <a:pPr lvl="0" algn="ctr"/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Frame sampling </a:t>
            </a:r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adalah database responden </a:t>
            </a:r>
            <a:endParaRPr lang="en-US" sz="3300" dirty="0">
              <a:latin typeface="Arial Narrow" panose="020B0606020202030204" pitchFamily="34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Polling Center </a:t>
            </a:r>
            <a:r>
              <a:rPr lang="en-US" sz="3300" dirty="0" err="1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dari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national survey </a:t>
            </a:r>
          </a:p>
          <a:p>
            <a:pPr lvl="0" algn="ctr"/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sebelumnya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(yang </a:t>
            </a:r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dilakukan secara 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face to face), </a:t>
            </a:r>
            <a:r>
              <a:rPr lang="en-US" sz="3300" dirty="0" err="1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sebanyak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2.400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300" dirty="0" err="1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responden</a:t>
            </a:r>
            <a:r>
              <a:rPr lang="id-ID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US" sz="3300" dirty="0">
                <a:latin typeface="Arial Narrow" panose="020B0606020202030204" pitchFamily="34" charset="0"/>
                <a:ea typeface="Tahoma" pitchFamily="34" charset="0"/>
                <a:cs typeface="Tahoma" pitchFamily="34" charset="0"/>
              </a:rPr>
              <a:t>  </a:t>
            </a:r>
            <a:endParaRPr lang="id-ID" sz="3300" dirty="0">
              <a:latin typeface="Arial Narrow" panose="020B0606020202030204" pitchFamily="34" charset="0"/>
              <a:ea typeface="Tahoma" pitchFamily="34" charset="0"/>
              <a:cs typeface="Tahoma" pitchFamily="34" charset="0"/>
            </a:endParaRPr>
          </a:p>
          <a:p>
            <a:endParaRPr lang="en-US" sz="33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898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76907" y="20256"/>
            <a:ext cx="3081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000" b="1" dirty="0">
                <a:latin typeface="Arial Narrow" panose="020B0606020202030204" pitchFamily="34" charset="0"/>
              </a:rPr>
              <a:t>Response rate</a:t>
            </a:r>
            <a:endParaRPr lang="id-ID" sz="4000" b="1" dirty="0">
              <a:latin typeface="Arial Narrow" panose="020B0606020202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989605"/>
              </p:ext>
            </p:extLst>
          </p:nvPr>
        </p:nvGraphicFramePr>
        <p:xfrm>
          <a:off x="685800" y="936486"/>
          <a:ext cx="7772400" cy="4724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6239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1176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9823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Kondisi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noProof="0" dirty="0"/>
                        <a:t>Frek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noProof="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b="1" dirty="0"/>
                        <a:t>Wawancara</a:t>
                      </a:r>
                      <a:r>
                        <a:rPr lang="id-ID" sz="2500" b="1" baseline="0" dirty="0"/>
                        <a:t> sukses</a:t>
                      </a:r>
                      <a:endParaRPr lang="en-US" sz="2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b="1" dirty="0"/>
                        <a:t>400</a:t>
                      </a:r>
                      <a:endParaRPr lang="en-US" sz="2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dirty="0"/>
                        <a:t>Wawancara setengah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35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dirty="0"/>
                        <a:t>Menolak</a:t>
                      </a:r>
                      <a:r>
                        <a:rPr lang="id-ID" sz="2500" baseline="0" dirty="0"/>
                        <a:t> 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108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dirty="0"/>
                        <a:t>Nomor tidak menjawab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376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dirty="0"/>
                        <a:t>Nomor sibuk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31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N</a:t>
                      </a:r>
                      <a:r>
                        <a:rPr lang="id-ID" sz="2500" dirty="0"/>
                        <a:t>omor tidak aktif</a:t>
                      </a:r>
                      <a:endParaRPr lang="id-ID" sz="25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503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noProof="0" dirty="0"/>
                        <a:t>Nomor salah</a:t>
                      </a:r>
                      <a:r>
                        <a:rPr lang="id-ID" sz="2500" baseline="0" noProof="0" dirty="0"/>
                        <a:t> sambung</a:t>
                      </a:r>
                      <a:endParaRPr lang="id-ID" sz="25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33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noProof="0" dirty="0"/>
                        <a:t>Nomor tidak terdaftar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dirty="0"/>
                        <a:t>205</a:t>
                      </a:r>
                      <a:endParaRPr lang="en-US" sz="2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2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pPr algn="ctr"/>
                      <a:r>
                        <a:rPr lang="id-ID" sz="2500" b="1" noProof="0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b="1" dirty="0"/>
                        <a:t>1.691</a:t>
                      </a:r>
                      <a:endParaRPr lang="en-US" sz="2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b="1" dirty="0"/>
                        <a:t>100%</a:t>
                      </a:r>
                      <a:endParaRPr lang="en-US" sz="2500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139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95400"/>
            <a:ext cx="9143999" cy="4253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64771" y="2667000"/>
            <a:ext cx="6214458" cy="1169551"/>
          </a:xfrm>
          <a:prstGeom prst="rect">
            <a:avLst/>
          </a:prstGeom>
          <a:solidFill>
            <a:schemeClr val="accent3">
              <a:alpha val="35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id-ID" sz="7000" dirty="0">
                <a:solidFill>
                  <a:schemeClr val="accent4">
                    <a:lumMod val="50000"/>
                  </a:schemeClr>
                </a:solidFill>
              </a:rPr>
              <a:t>Profil responden</a:t>
            </a:r>
          </a:p>
        </p:txBody>
      </p:sp>
    </p:spTree>
    <p:extLst>
      <p:ext uri="{BB962C8B-B14F-4D97-AF65-F5344CB8AC3E}">
        <p14:creationId xmlns:p14="http://schemas.microsoft.com/office/powerpoint/2010/main" val="2201777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95406" y="228600"/>
            <a:ext cx="32944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dirty="0">
                <a:latin typeface="Arial Narrow" panose="020B0606020202030204" pitchFamily="34" charset="0"/>
              </a:rPr>
              <a:t>G</a:t>
            </a:r>
            <a:r>
              <a:rPr lang="id-ID" sz="4000" dirty="0" smtClean="0">
                <a:latin typeface="Arial Narrow" panose="020B0606020202030204" pitchFamily="34" charset="0"/>
              </a:rPr>
              <a:t>ender </a:t>
            </a:r>
            <a:r>
              <a:rPr lang="id-ID" sz="4000" dirty="0">
                <a:latin typeface="Arial Narrow" panose="020B0606020202030204" pitchFamily="34" charset="0"/>
              </a:rPr>
              <a:t>dan usia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15" y="936486"/>
            <a:ext cx="30480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87055" y="2151966"/>
            <a:ext cx="1609385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</a:rPr>
              <a:t>Perempuan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54</a:t>
            </a:r>
            <a:r>
              <a:rPr lang="id-ID" b="1" dirty="0">
                <a:solidFill>
                  <a:schemeClr val="bg1"/>
                </a:solidFill>
              </a:rPr>
              <a:t>.5%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95815" y="1828800"/>
            <a:ext cx="1609385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Laki-laki</a:t>
            </a:r>
            <a:endParaRPr lang="id-ID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45</a:t>
            </a:r>
            <a:r>
              <a:rPr lang="id-ID" b="1" dirty="0">
                <a:solidFill>
                  <a:schemeClr val="bg1"/>
                </a:solidFill>
              </a:rPr>
              <a:t>.5%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6603" y="477815"/>
            <a:ext cx="2553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Narrow" panose="020B0606020202030204" pitchFamily="34" charset="0"/>
              </a:rPr>
              <a:t>Base : </a:t>
            </a:r>
            <a:r>
              <a:rPr lang="en-US" sz="1400" b="1" dirty="0" err="1">
                <a:latin typeface="Arial Narrow" panose="020B0606020202030204" pitchFamily="34" charset="0"/>
              </a:rPr>
              <a:t>Semua</a:t>
            </a:r>
            <a:r>
              <a:rPr lang="en-US" sz="1400" b="1" dirty="0">
                <a:latin typeface="Arial Narrow" panose="020B0606020202030204" pitchFamily="34" charset="0"/>
              </a:rPr>
              <a:t> </a:t>
            </a:r>
            <a:r>
              <a:rPr lang="en-US" sz="1400" b="1" dirty="0" err="1">
                <a:latin typeface="Arial Narrow" panose="020B0606020202030204" pitchFamily="34" charset="0"/>
              </a:rPr>
              <a:t>responden</a:t>
            </a:r>
            <a:r>
              <a:rPr lang="en-US" sz="1400" b="1" dirty="0">
                <a:latin typeface="Arial Narrow" panose="020B0606020202030204" pitchFamily="34" charset="0"/>
              </a:rPr>
              <a:t> (n : 400)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81066" y="1184136"/>
            <a:ext cx="7745490" cy="5029200"/>
            <a:chOff x="1322310" y="1600200"/>
            <a:chExt cx="7745490" cy="5029200"/>
          </a:xfrm>
        </p:grpSpPr>
        <p:graphicFrame>
          <p:nvGraphicFramePr>
            <p:cNvPr id="18" name="Chart 17"/>
            <p:cNvGraphicFramePr/>
            <p:nvPr>
              <p:extLst>
                <p:ext uri="{D42A27DB-BD31-4B8C-83A1-F6EECF244321}">
                  <p14:modId xmlns:p14="http://schemas.microsoft.com/office/powerpoint/2010/main" val="1811486869"/>
                </p:ext>
              </p:extLst>
            </p:nvPr>
          </p:nvGraphicFramePr>
          <p:xfrm>
            <a:off x="1322310" y="1600200"/>
            <a:ext cx="7745490" cy="50292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cxnSp>
          <p:nvCxnSpPr>
            <p:cNvPr id="19" name="Straight Connector 18"/>
            <p:cNvCxnSpPr/>
            <p:nvPr/>
          </p:nvCxnSpPr>
          <p:spPr>
            <a:xfrm>
              <a:off x="5402826" y="3111586"/>
              <a:ext cx="14478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5707626" y="3994355"/>
              <a:ext cx="1066800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6012426" y="4908755"/>
              <a:ext cx="762000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098026" y="5746955"/>
              <a:ext cx="16764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181600" y="2590800"/>
              <a:ext cx="1447800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70543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41721" y="228600"/>
            <a:ext cx="50481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dirty="0">
                <a:latin typeface="Arial Narrow" panose="020B0606020202030204" pitchFamily="34" charset="0"/>
              </a:rPr>
              <a:t>Pekerjaan dan pendidikan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6603" y="477815"/>
            <a:ext cx="2553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Narrow" panose="020B0606020202030204" pitchFamily="34" charset="0"/>
              </a:rPr>
              <a:t>Base : </a:t>
            </a:r>
            <a:r>
              <a:rPr lang="en-US" sz="1400" b="1" dirty="0" err="1">
                <a:latin typeface="Arial Narrow" panose="020B0606020202030204" pitchFamily="34" charset="0"/>
              </a:rPr>
              <a:t>Semua</a:t>
            </a:r>
            <a:r>
              <a:rPr lang="en-US" sz="1400" b="1" dirty="0">
                <a:latin typeface="Arial Narrow" panose="020B0606020202030204" pitchFamily="34" charset="0"/>
              </a:rPr>
              <a:t> </a:t>
            </a:r>
            <a:r>
              <a:rPr lang="en-US" sz="1400" b="1" dirty="0" err="1">
                <a:latin typeface="Arial Narrow" panose="020B0606020202030204" pitchFamily="34" charset="0"/>
              </a:rPr>
              <a:t>responden</a:t>
            </a:r>
            <a:r>
              <a:rPr lang="en-US" sz="1400" b="1" dirty="0">
                <a:latin typeface="Arial Narrow" panose="020B0606020202030204" pitchFamily="34" charset="0"/>
              </a:rPr>
              <a:t> (n : 400)</a:t>
            </a:r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455817222"/>
              </p:ext>
            </p:extLst>
          </p:nvPr>
        </p:nvGraphicFramePr>
        <p:xfrm>
          <a:off x="2351108" y="1066800"/>
          <a:ext cx="6475298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Line Callout 1 (Border and Accent Bar) 16"/>
          <p:cNvSpPr/>
          <p:nvPr/>
        </p:nvSpPr>
        <p:spPr>
          <a:xfrm>
            <a:off x="6619421" y="1162800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227259"/>
              <a:gd name="adj4" fmla="val -174266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Line Callout 1 (Border and Accent Bar) 24"/>
          <p:cNvSpPr/>
          <p:nvPr/>
        </p:nvSpPr>
        <p:spPr>
          <a:xfrm>
            <a:off x="6629400" y="1789176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204587"/>
              <a:gd name="adj4" fmla="val -138823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6" name="Line Callout 1 (Border and Accent Bar) 25"/>
          <p:cNvSpPr/>
          <p:nvPr/>
        </p:nvSpPr>
        <p:spPr>
          <a:xfrm>
            <a:off x="6619421" y="2524500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228051"/>
              <a:gd name="adj4" fmla="val -164139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7" name="Line Callout 1 (Border and Accent Bar) 26"/>
          <p:cNvSpPr/>
          <p:nvPr/>
        </p:nvSpPr>
        <p:spPr>
          <a:xfrm>
            <a:off x="6629400" y="3346670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310448"/>
              <a:gd name="adj4" fmla="val -132371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Line Callout 1 (Border and Accent Bar) 27"/>
          <p:cNvSpPr/>
          <p:nvPr/>
        </p:nvSpPr>
        <p:spPr>
          <a:xfrm>
            <a:off x="6619421" y="4009348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363329"/>
              <a:gd name="adj4" fmla="val -126863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Line Callout 1 (Border and Accent Bar) 10"/>
          <p:cNvSpPr/>
          <p:nvPr/>
        </p:nvSpPr>
        <p:spPr>
          <a:xfrm>
            <a:off x="6619421" y="4672026"/>
            <a:ext cx="457200" cy="306324"/>
          </a:xfrm>
          <a:prstGeom prst="accentBorderCallout1">
            <a:avLst>
              <a:gd name="adj1" fmla="val 18750"/>
              <a:gd name="adj2" fmla="val -8333"/>
              <a:gd name="adj3" fmla="val 292970"/>
              <a:gd name="adj4" fmla="val -127517"/>
            </a:avLst>
          </a:prstGeom>
          <a:solidFill>
            <a:schemeClr val="accent2">
              <a:lumMod val="60000"/>
              <a:lumOff val="40000"/>
            </a:schemeClr>
          </a:solidFill>
          <a:ln cap="rnd">
            <a:solidFill>
              <a:schemeClr val="accent2">
                <a:lumMod val="60000"/>
                <a:lumOff val="40000"/>
              </a:schemeClr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3043487496"/>
              </p:ext>
            </p:extLst>
          </p:nvPr>
        </p:nvGraphicFramePr>
        <p:xfrm>
          <a:off x="-381000" y="1828800"/>
          <a:ext cx="541020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4166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17" grpId="0" animBg="1"/>
      <p:bldP spid="25" grpId="0" animBg="1"/>
      <p:bldP spid="26" grpId="0" animBg="1"/>
      <p:bldP spid="27" grpId="0" animBg="1"/>
      <p:bldP spid="2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93631" y="228600"/>
            <a:ext cx="50962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dirty="0">
                <a:latin typeface="Arial Narrow" panose="020B0606020202030204" pitchFamily="34" charset="0"/>
              </a:rPr>
              <a:t>Status keanggotaan partai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6603" y="477815"/>
            <a:ext cx="2553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Narrow" panose="020B0606020202030204" pitchFamily="34" charset="0"/>
              </a:rPr>
              <a:t>Base : </a:t>
            </a:r>
            <a:r>
              <a:rPr lang="en-US" sz="1400" b="1" dirty="0" err="1">
                <a:latin typeface="Arial Narrow" panose="020B0606020202030204" pitchFamily="34" charset="0"/>
              </a:rPr>
              <a:t>Semua</a:t>
            </a:r>
            <a:r>
              <a:rPr lang="en-US" sz="1400" b="1" dirty="0">
                <a:latin typeface="Arial Narrow" panose="020B0606020202030204" pitchFamily="34" charset="0"/>
              </a:rPr>
              <a:t> </a:t>
            </a:r>
            <a:r>
              <a:rPr lang="en-US" sz="1400" b="1" dirty="0" err="1">
                <a:latin typeface="Arial Narrow" panose="020B0606020202030204" pitchFamily="34" charset="0"/>
              </a:rPr>
              <a:t>responden</a:t>
            </a:r>
            <a:r>
              <a:rPr lang="en-US" sz="1400" b="1" dirty="0">
                <a:latin typeface="Arial Narrow" panose="020B0606020202030204" pitchFamily="34" charset="0"/>
              </a:rPr>
              <a:t> (n : 400)</a:t>
            </a: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340031496"/>
              </p:ext>
            </p:extLst>
          </p:nvPr>
        </p:nvGraphicFramePr>
        <p:xfrm>
          <a:off x="1457714" y="1371600"/>
          <a:ext cx="6162286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27057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3047" y="990600"/>
            <a:ext cx="9161206" cy="3995737"/>
            <a:chOff x="-17206" y="1676400"/>
            <a:chExt cx="9161206" cy="3995737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206" y="1676400"/>
              <a:ext cx="9161206" cy="3995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206" y="18288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794" y="23622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991" y="3190029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994" y="28194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32004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374071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" y="38862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404551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2200" y="3266223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9803" y="41910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4196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2980" y="4394475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4003" y="4565082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194" y="49530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5600" y="47244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1400" y="4416141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498240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5794" y="48768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400" y="290251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3972" y="366534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16794" y="2587341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6806" y="25146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9994" y="3995356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9204" y="3016045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3794" y="3352800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6394" y="3965859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8000" y="3283518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8600" y="3716505"/>
              <a:ext cx="474406" cy="4502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076226"/>
              </p:ext>
            </p:extLst>
          </p:nvPr>
        </p:nvGraphicFramePr>
        <p:xfrm>
          <a:off x="544512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Aceh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Sumut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Sumbar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Riau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Jambi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790713"/>
              </p:ext>
            </p:extLst>
          </p:nvPr>
        </p:nvGraphicFramePr>
        <p:xfrm>
          <a:off x="1916112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Sumsel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Bengkulu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Lampung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Babel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Jakarta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5.8%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176371"/>
              </p:ext>
            </p:extLst>
          </p:nvPr>
        </p:nvGraphicFramePr>
        <p:xfrm>
          <a:off x="3287712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Jabar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16.5%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Jateng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16.8%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Yogya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Jatim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15.3%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Banten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502337"/>
              </p:ext>
            </p:extLst>
          </p:nvPr>
        </p:nvGraphicFramePr>
        <p:xfrm>
          <a:off x="4653756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Bali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NTB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NTT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Kalbar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Kalsel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2.8%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059106"/>
              </p:ext>
            </p:extLst>
          </p:nvPr>
        </p:nvGraphicFramePr>
        <p:xfrm>
          <a:off x="6025356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Sulut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Sulteng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3.5%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Sulsel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000" dirty="0"/>
                        <a:t>Gorontalo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err="1"/>
                        <a:t>Sulbar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318718"/>
              </p:ext>
            </p:extLst>
          </p:nvPr>
        </p:nvGraphicFramePr>
        <p:xfrm>
          <a:off x="7396956" y="5105400"/>
          <a:ext cx="1366044" cy="16764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4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Propinsi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Maluku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P. Barat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/>
                        <a:t>Papua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1600200" y="1028977"/>
            <a:ext cx="13997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Arial Narrow" panose="020B0606020202030204" pitchFamily="34" charset="0"/>
              </a:rPr>
              <a:t>Urban : 50%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824190" y="1047690"/>
            <a:ext cx="13292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Arial Narrow" panose="020B0606020202030204" pitchFamily="34" charset="0"/>
              </a:rPr>
              <a:t>Rural : 50%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0" y="609600"/>
            <a:ext cx="25539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 Narrow" panose="020B0606020202030204" pitchFamily="34" charset="0"/>
              </a:rPr>
              <a:t>Base : </a:t>
            </a:r>
            <a:r>
              <a:rPr lang="en-US" sz="1400" b="1" dirty="0" err="1">
                <a:latin typeface="Arial Narrow" panose="020B0606020202030204" pitchFamily="34" charset="0"/>
              </a:rPr>
              <a:t>Semua</a:t>
            </a:r>
            <a:r>
              <a:rPr lang="en-US" sz="1400" b="1" dirty="0">
                <a:latin typeface="Arial Narrow" panose="020B0606020202030204" pitchFamily="34" charset="0"/>
              </a:rPr>
              <a:t> </a:t>
            </a:r>
            <a:r>
              <a:rPr lang="en-US" sz="1400" b="1" dirty="0" err="1">
                <a:latin typeface="Arial Narrow" panose="020B0606020202030204" pitchFamily="34" charset="0"/>
              </a:rPr>
              <a:t>responden</a:t>
            </a:r>
            <a:r>
              <a:rPr lang="en-US" sz="1400" b="1" dirty="0">
                <a:latin typeface="Arial Narrow" panose="020B0606020202030204" pitchFamily="34" charset="0"/>
              </a:rPr>
              <a:t> (n : 400)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834867" y="0"/>
            <a:ext cx="31550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dirty="0">
                <a:latin typeface="Arial Narrow" panose="020B0606020202030204" pitchFamily="34" charset="0"/>
              </a:rPr>
              <a:t>Peta responden</a:t>
            </a:r>
          </a:p>
        </p:txBody>
      </p:sp>
    </p:spTree>
    <p:extLst>
      <p:ext uri="{BB962C8B-B14F-4D97-AF65-F5344CB8AC3E}">
        <p14:creationId xmlns:p14="http://schemas.microsoft.com/office/powerpoint/2010/main" val="3281823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72000" y="152400"/>
            <a:ext cx="40190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4000" dirty="0">
                <a:latin typeface="Arial Narrow" panose="020B0606020202030204" pitchFamily="34" charset="0"/>
              </a:rPr>
              <a:t>Populasi VS Sampel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4969"/>
              </p:ext>
            </p:extLst>
          </p:nvPr>
        </p:nvGraphicFramePr>
        <p:xfrm>
          <a:off x="1143000" y="1371600"/>
          <a:ext cx="6705601" cy="3307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4320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9333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6906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Region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noProof="0" dirty="0"/>
                        <a:t>Populasi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500" noProof="0" dirty="0"/>
                        <a:t>Sampel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Sumatera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20%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20%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2500" noProof="0" dirty="0"/>
                        <a:t>Jawa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58%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58%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Kalimantan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Sulawesi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Bali, Nusa Tenggara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en-US" sz="2500" dirty="0"/>
                        <a:t>Indonesia </a:t>
                      </a:r>
                      <a:r>
                        <a:rPr lang="id-ID" sz="2500" noProof="0" dirty="0"/>
                        <a:t>Timur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dirty="0"/>
                        <a:t>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678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71600"/>
            <a:ext cx="7200900" cy="4114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532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812175" y="951287"/>
            <a:ext cx="40368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6000" b="1" dirty="0">
                <a:solidFill>
                  <a:srgbClr val="C00000"/>
                </a:solidFill>
                <a:latin typeface="Arial Narrow" panose="020B0606020202030204" pitchFamily="34" charset="0"/>
              </a:rPr>
              <a:t>6</a:t>
            </a:r>
            <a:r>
              <a:rPr lang="en-US" sz="6000" b="1" dirty="0">
                <a:solidFill>
                  <a:srgbClr val="C00000"/>
                </a:solidFill>
                <a:latin typeface="Arial Narrow" panose="020B0606020202030204" pitchFamily="34" charset="0"/>
              </a:rPr>
              <a:t>0%</a:t>
            </a:r>
            <a:r>
              <a:rPr lang="en-US" sz="3500" b="1" dirty="0">
                <a:latin typeface="Arial Narrow" panose="020B0606020202030204" pitchFamily="34" charset="0"/>
              </a:rPr>
              <a:t> </a:t>
            </a:r>
            <a:r>
              <a:rPr lang="id-ID" sz="3000" b="1" dirty="0">
                <a:latin typeface="Arial Narrow" panose="020B0606020202030204" pitchFamily="34" charset="0"/>
              </a:rPr>
              <a:t>pemilih </a:t>
            </a:r>
            <a:r>
              <a:rPr lang="id-ID" sz="3000" b="1" u="sng" dirty="0">
                <a:latin typeface="Arial Narrow" panose="020B0606020202030204" pitchFamily="34" charset="0"/>
              </a:rPr>
              <a:t>belum mengetahui</a:t>
            </a:r>
            <a:r>
              <a:rPr lang="id-ID" sz="3000" b="1" dirty="0">
                <a:latin typeface="Arial Narrow" panose="020B0606020202030204" pitchFamily="34" charset="0"/>
              </a:rPr>
              <a:t> bahwa Pemilu Presiden dan Wakil Presiden, DPR, DPRD dan DPD akan dilakukan di waktu yang </a:t>
            </a:r>
            <a:r>
              <a:rPr lang="en-US" sz="3000" b="1" dirty="0" err="1">
                <a:latin typeface="Arial Narrow" panose="020B0606020202030204" pitchFamily="34" charset="0"/>
              </a:rPr>
              <a:t>sama</a:t>
            </a:r>
            <a:r>
              <a:rPr lang="id-ID" sz="3000" b="1" dirty="0">
                <a:latin typeface="Arial Narrow" panose="020B0606020202030204" pitchFamily="34" charset="0"/>
              </a:rPr>
              <a:t> pada tahun 2019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299483702"/>
              </p:ext>
            </p:extLst>
          </p:nvPr>
        </p:nvGraphicFramePr>
        <p:xfrm>
          <a:off x="-2458" y="16002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8934" y="838200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20287" y="6131972"/>
            <a:ext cx="618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i="1" dirty="0">
                <a:latin typeface="Arial Narrow" panose="020B0606020202030204" pitchFamily="34" charset="0"/>
              </a:rPr>
              <a:t>Menurut pemahaman Anda, apakah Pemilu Presiden/Wakil Presiden dan Pemilu Legislatif (DPR/DPRD/DPD) akan dilakukan pada waktu yang sama atau berbeda pada </a:t>
            </a:r>
            <a:r>
              <a:rPr lang="id-ID" sz="1200" b="1" i="1" dirty="0">
                <a:latin typeface="Arial Narrow" panose="020B0606020202030204" pitchFamily="34" charset="0"/>
              </a:rPr>
              <a:t>Pemilu 2019</a:t>
            </a:r>
            <a:r>
              <a:rPr lang="id-ID" sz="1200" i="1" dirty="0">
                <a:latin typeface="Arial Narrow" panose="020B0606020202030204" pitchFamily="34" charset="0"/>
              </a:rPr>
              <a:t>? </a:t>
            </a:r>
            <a:endParaRPr lang="en-US" sz="1200" i="1" dirty="0">
              <a:latin typeface="Arial Narrow" panose="020B0606020202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09128" y="1447800"/>
            <a:ext cx="1538872" cy="32766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26986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162208"/>
              </p:ext>
            </p:extLst>
          </p:nvPr>
        </p:nvGraphicFramePr>
        <p:xfrm>
          <a:off x="433847" y="1140950"/>
          <a:ext cx="8252952" cy="45604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414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146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900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8429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3573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960471">
                <a:tc gridSpan="2">
                  <a:txBody>
                    <a:bodyPr/>
                    <a:lstStyle/>
                    <a:p>
                      <a:pPr algn="ctr"/>
                      <a:endParaRPr lang="id-ID" sz="2000" dirty="0"/>
                    </a:p>
                    <a:p>
                      <a:pPr algn="ctr"/>
                      <a:r>
                        <a:rPr lang="id-ID" sz="2000" dirty="0"/>
                        <a:t>PROFIL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noProof="0" dirty="0"/>
                        <a:t>Dilakukan pada hari berbeda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noProof="0" dirty="0"/>
                        <a:t>Tidak tahu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Dilakukan pada</a:t>
                      </a:r>
                      <a:r>
                        <a:rPr lang="id-ID" baseline="0" dirty="0"/>
                        <a:t> hari sama</a:t>
                      </a:r>
                      <a:endParaRPr lang="id-ID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r>
                        <a:rPr lang="id-ID" sz="1600" dirty="0"/>
                        <a:t>G</a:t>
                      </a:r>
                      <a:r>
                        <a:rPr lang="id-ID" sz="1600" dirty="0" smtClean="0"/>
                        <a:t>ender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Laki-laki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3%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47%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64%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35%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r>
                        <a:rPr lang="id-ID" sz="1600" dirty="0"/>
                        <a:t>Usia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17 – 24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73%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27%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25 – 34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58%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2%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40%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35 – 44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54%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45%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49%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3%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48%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r>
                        <a:rPr lang="id-ID" sz="1600" dirty="0"/>
                        <a:t>Pendidikan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Tidak sekolah atau SD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58%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38%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59%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40%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SMA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59%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1%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40%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55465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Diploma / Universitas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53%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0%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47%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5181600" y="1143681"/>
            <a:ext cx="2286000" cy="45604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TextBox 5"/>
          <p:cNvSpPr txBox="1"/>
          <p:nvPr/>
        </p:nvSpPr>
        <p:spPr>
          <a:xfrm>
            <a:off x="0" y="93370"/>
            <a:ext cx="8929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800" dirty="0">
                <a:latin typeface="Arial Narrow" panose="020B0606020202030204" pitchFamily="34" charset="0"/>
              </a:rPr>
              <a:t>Pemilih perempuan dan pemilih muda adalah kelompok yang belum banyak paham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57399" y="6019800"/>
            <a:ext cx="5562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i="1" dirty="0">
                <a:latin typeface="Arial Narrow" panose="020B0606020202030204" pitchFamily="34" charset="0"/>
              </a:rPr>
              <a:t>Menurut pemahaman Anda, apakah Pemilu Presiden/Wakil Presiden dan Pemilu Legislatif (DPR/DPRD/DPD) akan dilakukan pada waktu yang sama atau berbeda pada </a:t>
            </a:r>
            <a:r>
              <a:rPr lang="id-ID" sz="1200" b="1" i="1" dirty="0">
                <a:latin typeface="Arial Narrow" panose="020B0606020202030204" pitchFamily="34" charset="0"/>
              </a:rPr>
              <a:t>Pemilu 2019</a:t>
            </a:r>
            <a:r>
              <a:rPr lang="id-ID" sz="1200" i="1" dirty="0">
                <a:latin typeface="Arial Narrow" panose="020B0606020202030204" pitchFamily="34" charset="0"/>
              </a:rPr>
              <a:t>? </a:t>
            </a:r>
            <a:endParaRPr lang="en-US" sz="12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665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270634559"/>
              </p:ext>
            </p:extLst>
          </p:nvPr>
        </p:nvGraphicFramePr>
        <p:xfrm>
          <a:off x="533400" y="1397000"/>
          <a:ext cx="8077200" cy="454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71600" y="5809446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i="1" dirty="0">
                <a:latin typeface="Arial Narrow" pitchFamily="34" charset="0"/>
              </a:rPr>
              <a:t>Saat ini, DPR sedang membahas Rancangan Undang-Undang yang mengatur bahwa Pemilu Presiden/Wakil Presiden dan Pemilu Legislatif (DPR/DPRD/DPD) akan dilakukan pada waktu yang sama di tahun 2019. Seberapa tertarik Anda dengan apa yang akan diatur oleh Undang-Undang tersebut ?</a:t>
            </a:r>
            <a:endParaRPr lang="en-US" sz="1200" i="1" dirty="0"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409" y="1581835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0302" y="152400"/>
            <a:ext cx="87612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3000" b="1" dirty="0">
                <a:latin typeface="Arial Narrow" panose="020B0606020202030204" pitchFamily="34" charset="0"/>
              </a:rPr>
              <a:t>Pemilih memiliki respon positif terhadap desain RUU Pemilu (tertarik untuk mengetahui)  </a:t>
            </a:r>
          </a:p>
        </p:txBody>
      </p:sp>
      <p:sp>
        <p:nvSpPr>
          <p:cNvPr id="6" name="Rectangle 5"/>
          <p:cNvSpPr/>
          <p:nvPr/>
        </p:nvSpPr>
        <p:spPr>
          <a:xfrm>
            <a:off x="1066800" y="2590799"/>
            <a:ext cx="4495800" cy="14478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1357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833603"/>
              </p:ext>
            </p:extLst>
          </p:nvPr>
        </p:nvGraphicFramePr>
        <p:xfrm>
          <a:off x="381000" y="914400"/>
          <a:ext cx="8548102" cy="500495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5843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923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73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6679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5190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1149686">
                <a:tc gridSpan="2">
                  <a:txBody>
                    <a:bodyPr/>
                    <a:lstStyle/>
                    <a:p>
                      <a:pPr algn="ctr"/>
                      <a:endParaRPr lang="id-ID" sz="1800" dirty="0"/>
                    </a:p>
                    <a:p>
                      <a:pPr algn="ctr"/>
                      <a:r>
                        <a:rPr lang="id-ID" sz="1800" dirty="0"/>
                        <a:t>PROFIL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Sangat tertarik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Tertarik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 tertarik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800" dirty="0"/>
                        <a:t>Sangat tidak tertarik</a:t>
                      </a:r>
                    </a:p>
                    <a:p>
                      <a:pPr algn="ctr"/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 smtClean="0"/>
                        <a:t>Gender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Laki-laki 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id-ID" sz="1600" noProof="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Usia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17 – 24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12%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61%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27%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25 – 34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35 – 44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id-ID" sz="1600" noProof="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Lebih dari 54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99357"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Pendidikan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Tidak sekolah atau SD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id-ID" sz="1600" noProof="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24270">
                <a:tc>
                  <a:txBody>
                    <a:bodyPr/>
                    <a:lstStyle/>
                    <a:p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SMA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6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99357">
                <a:tc>
                  <a:txBody>
                    <a:bodyPr/>
                    <a:lstStyle/>
                    <a:p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Diploma / Universitas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93370"/>
            <a:ext cx="8929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400" dirty="0">
                <a:latin typeface="Arial Narrow" panose="020B0606020202030204" pitchFamily="34" charset="0"/>
              </a:rPr>
              <a:t>Tingkat ketertarikan terhadap Desain RUU Pemilu  </a:t>
            </a:r>
          </a:p>
          <a:p>
            <a:pPr algn="r"/>
            <a:r>
              <a:rPr lang="id-ID" sz="2400" dirty="0">
                <a:latin typeface="Arial Narrow" panose="020B0606020202030204" pitchFamily="34" charset="0"/>
              </a:rPr>
              <a:t>tidak berbeda secara signifikan antara profil demografi </a:t>
            </a:r>
          </a:p>
        </p:txBody>
      </p:sp>
      <p:sp>
        <p:nvSpPr>
          <p:cNvPr id="9" name="Rectangle 8"/>
          <p:cNvSpPr/>
          <p:nvPr/>
        </p:nvSpPr>
        <p:spPr>
          <a:xfrm>
            <a:off x="3962400" y="827055"/>
            <a:ext cx="1981200" cy="518961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528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953000" y="1447800"/>
            <a:ext cx="40368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6000" b="1" dirty="0">
                <a:solidFill>
                  <a:srgbClr val="C00000"/>
                </a:solidFill>
                <a:latin typeface="Arial Narrow" panose="020B0606020202030204" pitchFamily="34" charset="0"/>
              </a:rPr>
              <a:t>70</a:t>
            </a:r>
            <a:r>
              <a:rPr lang="en-US" sz="6000" b="1" dirty="0">
                <a:solidFill>
                  <a:srgbClr val="C00000"/>
                </a:solidFill>
                <a:latin typeface="Arial Narrow" panose="020B0606020202030204" pitchFamily="34" charset="0"/>
              </a:rPr>
              <a:t>% </a:t>
            </a:r>
            <a:r>
              <a:rPr lang="id-ID" sz="3000" b="1" dirty="0">
                <a:latin typeface="Arial Narrow" panose="020B0606020202030204" pitchFamily="34" charset="0"/>
              </a:rPr>
              <a:t>pemilih mengaku tidak pernah mengalami kesulitan pada saat memilih calon di Pemilu DPR dan DPRD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021380298"/>
              </p:ext>
            </p:extLst>
          </p:nvPr>
        </p:nvGraphicFramePr>
        <p:xfrm>
          <a:off x="-76200" y="1100961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8934" y="838200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solidFill>
                  <a:schemeClr val="bg1"/>
                </a:solidFill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00200" y="6019800"/>
            <a:ext cx="632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Apakah Anda pernah mengalami kesulitan dalam memilih calon/kandidat pada saat memberikan suara di TPS selama Pemilu Legislatif</a:t>
            </a:r>
            <a:r>
              <a:rPr lang="en-US" sz="1400" i="1" dirty="0">
                <a:latin typeface="Arial Narrow" pitchFamily="34" charset="0"/>
              </a:rPr>
              <a:t> (DPR/DPRD)</a:t>
            </a:r>
            <a:r>
              <a:rPr lang="id-ID" sz="1400" i="1" dirty="0">
                <a:latin typeface="Arial Narrow" pitchFamily="34" charset="0"/>
              </a:rPr>
              <a:t>?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1600" y="2862753"/>
            <a:ext cx="1386471" cy="155684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61229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90800"/>
            <a:ext cx="2222281" cy="1033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4021853"/>
            <a:ext cx="10858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253" y="4529138"/>
            <a:ext cx="2222281" cy="1033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514601"/>
            <a:ext cx="11430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23579" y="1905000"/>
            <a:ext cx="22958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000" b="1" dirty="0">
                <a:latin typeface="Arial Narrow" panose="020B0606020202030204" pitchFamily="34" charset="0"/>
              </a:rPr>
              <a:t>47%</a:t>
            </a:r>
            <a:r>
              <a:rPr lang="en-US" sz="2000" b="1" dirty="0">
                <a:latin typeface="Arial Narrow" panose="020B0606020202030204" pitchFamily="34" charset="0"/>
              </a:rPr>
              <a:t>, </a:t>
            </a:r>
            <a:r>
              <a:rPr lang="id-ID" sz="2000" b="1" dirty="0">
                <a:latin typeface="Arial Narrow" panose="020B0606020202030204" pitchFamily="34" charset="0"/>
              </a:rPr>
              <a:t>Kandidat saja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5528" y="1905000"/>
            <a:ext cx="264367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000" b="1" dirty="0">
                <a:latin typeface="Arial Narrow" panose="020B0606020202030204" pitchFamily="34" charset="0"/>
              </a:rPr>
              <a:t>14%</a:t>
            </a:r>
            <a:r>
              <a:rPr lang="en-US" sz="2000" b="1" dirty="0">
                <a:latin typeface="Arial Narrow" panose="020B0606020202030204" pitchFamily="34" charset="0"/>
              </a:rPr>
              <a:t>, </a:t>
            </a:r>
            <a:r>
              <a:rPr lang="id-ID" sz="2000" b="1" dirty="0">
                <a:latin typeface="Arial Narrow" panose="020B0606020202030204" pitchFamily="34" charset="0"/>
              </a:rPr>
              <a:t>partai politi</a:t>
            </a:r>
            <a:r>
              <a:rPr lang="en-US" sz="2000" b="1" dirty="0">
                <a:latin typeface="Arial Narrow" panose="020B0606020202030204" pitchFamily="34" charset="0"/>
              </a:rPr>
              <a:t>k</a:t>
            </a:r>
            <a:r>
              <a:rPr lang="id-ID" sz="2000" b="1" dirty="0">
                <a:latin typeface="Arial Narrow" panose="020B0606020202030204" pitchFamily="34" charset="0"/>
              </a:rPr>
              <a:t> saja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195996" y="3581401"/>
            <a:ext cx="189987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3000" b="1" dirty="0">
                <a:latin typeface="Arial Narrow" panose="020B0606020202030204" pitchFamily="34" charset="0"/>
              </a:rPr>
              <a:t>39%</a:t>
            </a:r>
            <a:r>
              <a:rPr lang="en-US" sz="2000" b="1" dirty="0">
                <a:latin typeface="Arial Narrow" panose="020B0606020202030204" pitchFamily="34" charset="0"/>
              </a:rPr>
              <a:t>, </a:t>
            </a:r>
            <a:r>
              <a:rPr lang="en-US" sz="2000" b="1" dirty="0" err="1">
                <a:latin typeface="Arial Narrow" panose="020B0606020202030204" pitchFamily="34" charset="0"/>
              </a:rPr>
              <a:t>keduanya</a:t>
            </a:r>
            <a:endParaRPr lang="id-ID" sz="2000" b="1" dirty="0">
              <a:latin typeface="Arial Narrow" panose="020B060602020203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671489" y="3733800"/>
            <a:ext cx="0" cy="14478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1671489" y="5181600"/>
            <a:ext cx="91931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783159" y="4189306"/>
            <a:ext cx="0" cy="99229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6248400" y="5181600"/>
            <a:ext cx="1524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28600" y="152400"/>
            <a:ext cx="87612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3000" b="1" dirty="0">
                <a:latin typeface="Arial Narrow" panose="020B0606020202030204" pitchFamily="34" charset="0"/>
              </a:rPr>
              <a:t>Sebagian besar pemilih lebih suka memilih kandidat dibandingkan partai politik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8600" y="1447800"/>
            <a:ext cx="21210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200" dirty="0"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897" y="6248400"/>
            <a:ext cx="7666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Pada saat pemilu DPR/DPRD, mana yang lebih Anda suka coblos ?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1639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90488"/>
              </p:ext>
            </p:extLst>
          </p:nvPr>
        </p:nvGraphicFramePr>
        <p:xfrm>
          <a:off x="636203" y="1044952"/>
          <a:ext cx="8146549" cy="477592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9768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1607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169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1982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9604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752566">
                <a:tc gridSpan="2">
                  <a:txBody>
                    <a:bodyPr/>
                    <a:lstStyle/>
                    <a:p>
                      <a:pPr algn="ctr"/>
                      <a:endParaRPr lang="id-ID" sz="1800" dirty="0"/>
                    </a:p>
                    <a:p>
                      <a:pPr algn="ctr"/>
                      <a:r>
                        <a:rPr lang="id-ID" sz="1800" dirty="0"/>
                        <a:t>PROFIL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Kandidat</a:t>
                      </a:r>
                      <a:r>
                        <a:rPr lang="id-ID" sz="1800" baseline="0" noProof="0" dirty="0"/>
                        <a:t> saja</a:t>
                      </a:r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Partai politik saja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Keduanya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Gender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Laki-laki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39%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r>
                        <a:rPr lang="id-ID" sz="1800" dirty="0"/>
                        <a:t>Usia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17 – 24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25 – 34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35 – 44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Lebih dari 54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r>
                        <a:rPr lang="id-ID" sz="1800" dirty="0"/>
                        <a:t>Pendidikan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Tidak sekolah atau SD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SMA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5414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Diploma / Universitas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38%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498" y="152400"/>
            <a:ext cx="89291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dirty="0">
                <a:latin typeface="Arial Narrow" panose="020B0606020202030204" pitchFamily="34" charset="0"/>
              </a:rPr>
              <a:t>Tidak ada pola profil demografi dalam preferensi pemilihan kandidat dan partai politik (semuanya cenderung lebih memilih kandidat)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9097" y="6400800"/>
            <a:ext cx="7666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Pada saat pemilu DPR/DPRD, mana yang lebih Anda suka coblos ?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6148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7886" y="185236"/>
            <a:ext cx="8153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latin typeface="Arial Narrow" panose="020B0606020202030204" pitchFamily="34" charset="0"/>
              </a:rPr>
              <a:t>Alasan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memilih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calon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untuk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lebih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memudahkan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mengenali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calon</a:t>
            </a:r>
            <a:endParaRPr lang="en-US" sz="2000" b="1" dirty="0">
              <a:latin typeface="Arial Narrow" panose="020B0606020202030204" pitchFamily="34" charset="0"/>
            </a:endParaRPr>
          </a:p>
          <a:p>
            <a:pPr algn="r"/>
            <a:r>
              <a:rPr lang="en-US" sz="2000" b="1" dirty="0" err="1">
                <a:latin typeface="Arial Narrow" panose="020B0606020202030204" pitchFamily="34" charset="0"/>
              </a:rPr>
              <a:t>Alasan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memilih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partai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politik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adalah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percaya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bahwa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parpol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akan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memilih</a:t>
            </a:r>
            <a:r>
              <a:rPr lang="en-US" sz="2000" b="1" dirty="0">
                <a:latin typeface="Arial Narrow" panose="020B0606020202030204" pitchFamily="34" charset="0"/>
              </a:rPr>
              <a:t> </a:t>
            </a:r>
            <a:r>
              <a:rPr lang="en-US" sz="2000" b="1" dirty="0" err="1">
                <a:latin typeface="Arial Narrow" panose="020B0606020202030204" pitchFamily="34" charset="0"/>
              </a:rPr>
              <a:t>kandidat</a:t>
            </a:r>
            <a:r>
              <a:rPr lang="en-US" sz="2000" b="1" dirty="0">
                <a:latin typeface="Arial Narrow" panose="020B0606020202030204" pitchFamily="34" charset="0"/>
              </a:rPr>
              <a:t> yang </a:t>
            </a:r>
            <a:r>
              <a:rPr lang="en-US" sz="2000" b="1" dirty="0" err="1">
                <a:latin typeface="Arial Narrow" panose="020B0606020202030204" pitchFamily="34" charset="0"/>
              </a:rPr>
              <a:t>benar</a:t>
            </a:r>
            <a:r>
              <a:rPr lang="en-US" sz="2000" b="1" dirty="0">
                <a:latin typeface="Arial Narrow" panose="020B0606020202030204" pitchFamily="34" charset="0"/>
              </a:rPr>
              <a:t>  </a:t>
            </a:r>
            <a:endParaRPr lang="id-ID" sz="2000" b="1" dirty="0">
              <a:latin typeface="Arial Narrow" panose="020B0606020202030204" pitchFamily="34" charset="0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4148261002"/>
              </p:ext>
            </p:extLst>
          </p:nvPr>
        </p:nvGraphicFramePr>
        <p:xfrm>
          <a:off x="294190" y="1528392"/>
          <a:ext cx="4343400" cy="3573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247900" y="6172200"/>
            <a:ext cx="48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err="1">
                <a:latin typeface="Arial Narrow" panose="020B0606020202030204" pitchFamily="34" charset="0"/>
              </a:rPr>
              <a:t>Sebelumnya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anda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memberitahu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bahwa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anda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akan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lebih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mencoblos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orangnya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manakah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alasan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anda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lebih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suka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mencoblos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orangnya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atau</a:t>
            </a:r>
            <a:r>
              <a:rPr lang="en-US" sz="1200" i="1" dirty="0">
                <a:latin typeface="Arial Narrow" panose="020B0606020202030204" pitchFamily="34" charset="0"/>
              </a:rPr>
              <a:t> </a:t>
            </a:r>
            <a:r>
              <a:rPr lang="en-US" sz="1200" i="1" dirty="0" err="1">
                <a:latin typeface="Arial Narrow" panose="020B0606020202030204" pitchFamily="34" charset="0"/>
              </a:rPr>
              <a:t>calonnya</a:t>
            </a:r>
            <a:r>
              <a:rPr lang="en-US" sz="1200" i="1" dirty="0">
                <a:latin typeface="Arial Narrow" panose="020B0606020202030204" pitchFamily="34" charset="0"/>
              </a:rPr>
              <a:t>?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6817" y="5175147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Arial Narrow" panose="020B0606020202030204" pitchFamily="34" charset="0"/>
              </a:rPr>
              <a:t>Responden</a:t>
            </a:r>
            <a:r>
              <a:rPr lang="en-US" sz="1200" dirty="0">
                <a:latin typeface="Arial Narrow" panose="020B0606020202030204" pitchFamily="34" charset="0"/>
              </a:rPr>
              <a:t> yang </a:t>
            </a:r>
            <a:r>
              <a:rPr lang="en-US" sz="1200" dirty="0" err="1">
                <a:latin typeface="Arial Narrow" panose="020B0606020202030204" pitchFamily="34" charset="0"/>
              </a:rPr>
              <a:t>akan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lebih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mencoblos</a:t>
            </a:r>
            <a:r>
              <a:rPr lang="en-US" sz="1200" dirty="0">
                <a:latin typeface="Arial Narrow" panose="020B0606020202030204" pitchFamily="34" charset="0"/>
              </a:rPr>
              <a:t> orang: 186 </a:t>
            </a:r>
            <a:r>
              <a:rPr lang="en-US" sz="1200" dirty="0" err="1">
                <a:latin typeface="Arial Narrow" panose="020B0606020202030204" pitchFamily="34" charset="0"/>
              </a:rPr>
              <a:t>responden</a:t>
            </a:r>
            <a:endParaRPr lang="en-US" sz="1200" dirty="0">
              <a:latin typeface="Arial Narrow" panose="020B0606020202030204" pitchFamily="34" charset="0"/>
            </a:endParaRPr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197969105"/>
              </p:ext>
            </p:extLst>
          </p:nvPr>
        </p:nvGraphicFramePr>
        <p:xfrm>
          <a:off x="4814586" y="1528392"/>
          <a:ext cx="4343400" cy="3573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657609" y="5175146"/>
            <a:ext cx="2781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Arial Narrow" panose="020B0606020202030204" pitchFamily="34" charset="0"/>
              </a:rPr>
              <a:t>Responden</a:t>
            </a:r>
            <a:r>
              <a:rPr lang="en-US" sz="1200" dirty="0">
                <a:latin typeface="Arial Narrow" panose="020B0606020202030204" pitchFamily="34" charset="0"/>
              </a:rPr>
              <a:t> yang </a:t>
            </a:r>
            <a:r>
              <a:rPr lang="en-US" sz="1200" dirty="0" err="1">
                <a:latin typeface="Arial Narrow" panose="020B0606020202030204" pitchFamily="34" charset="0"/>
              </a:rPr>
              <a:t>akan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lebih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mencoblos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partai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politik</a:t>
            </a:r>
            <a:r>
              <a:rPr lang="en-US" sz="1200" dirty="0">
                <a:latin typeface="Arial Narrow" panose="020B0606020202030204" pitchFamily="34" charset="0"/>
              </a:rPr>
              <a:t>: 55 </a:t>
            </a:r>
            <a:r>
              <a:rPr lang="en-US" sz="1200" dirty="0" err="1">
                <a:latin typeface="Arial Narrow" panose="020B0606020202030204" pitchFamily="34" charset="0"/>
              </a:rPr>
              <a:t>responden</a:t>
            </a:r>
            <a:endParaRPr lang="en-US" sz="1200" dirty="0">
              <a:latin typeface="Arial Narrow" panose="020B0606020202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561" y="1736286"/>
            <a:ext cx="2895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Alasan</a:t>
            </a:r>
            <a:r>
              <a:rPr lang="en-US" b="1" dirty="0"/>
              <a:t> </a:t>
            </a:r>
            <a:r>
              <a:rPr lang="en-US" b="1" dirty="0" err="1"/>
              <a:t>Memilih</a:t>
            </a:r>
            <a:r>
              <a:rPr lang="en-US" b="1" dirty="0"/>
              <a:t> </a:t>
            </a:r>
            <a:r>
              <a:rPr lang="en-US" b="1" dirty="0" err="1"/>
              <a:t>Calon</a:t>
            </a:r>
            <a:r>
              <a:rPr 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24343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8600" y="152400"/>
            <a:ext cx="876129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b="1" dirty="0">
                <a:latin typeface="Arial Narrow" panose="020B0606020202030204" pitchFamily="34" charset="0"/>
              </a:rPr>
              <a:t>Lebih banyak lebih baik untuk calon Presiden &amp; Wakil Presiden, </a:t>
            </a:r>
          </a:p>
          <a:p>
            <a:pPr algn="r"/>
            <a:r>
              <a:rPr lang="id-ID" sz="2600" b="1" dirty="0">
                <a:latin typeface="Arial Narrow" panose="020B0606020202030204" pitchFamily="34" charset="0"/>
              </a:rPr>
              <a:t>Lebih sedikit lebih baik untuk partai politik 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757756846"/>
              </p:ext>
            </p:extLst>
          </p:nvPr>
        </p:nvGraphicFramePr>
        <p:xfrm>
          <a:off x="-762000" y="1490700"/>
          <a:ext cx="6096000" cy="49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02767" y="1397000"/>
            <a:ext cx="411683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err="1">
                <a:latin typeface="Arial Narrow" panose="020B0606020202030204" pitchFamily="34" charset="0"/>
              </a:rPr>
              <a:t>Preferensi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id-ID" b="1" dirty="0">
                <a:latin typeface="Arial Narrow" panose="020B0606020202030204" pitchFamily="34" charset="0"/>
              </a:rPr>
              <a:t>jumlah </a:t>
            </a:r>
            <a:r>
              <a:rPr lang="en-US" b="1" dirty="0" err="1">
                <a:latin typeface="Arial Narrow" panose="020B0606020202030204" pitchFamily="34" charset="0"/>
              </a:rPr>
              <a:t>pasangan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en-US" b="1" dirty="0" err="1">
                <a:latin typeface="Arial Narrow" panose="020B0606020202030204" pitchFamily="34" charset="0"/>
              </a:rPr>
              <a:t>calon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en-US" b="1" dirty="0" err="1">
                <a:latin typeface="Arial Narrow" panose="020B0606020202030204" pitchFamily="34" charset="0"/>
              </a:rPr>
              <a:t>Presiden</a:t>
            </a:r>
            <a:endParaRPr lang="id-ID" b="1" dirty="0">
              <a:latin typeface="Arial Narrow" panose="020B0606020202030204" pitchFamily="34" charset="0"/>
            </a:endParaRPr>
          </a:p>
        </p:txBody>
      </p:sp>
      <p:graphicFrame>
        <p:nvGraphicFramePr>
          <p:cNvPr id="21" name="Chart 20"/>
          <p:cNvGraphicFramePr/>
          <p:nvPr>
            <p:extLst>
              <p:ext uri="{D42A27DB-BD31-4B8C-83A1-F6EECF244321}">
                <p14:modId xmlns:p14="http://schemas.microsoft.com/office/powerpoint/2010/main" val="2410246377"/>
              </p:ext>
            </p:extLst>
          </p:nvPr>
        </p:nvGraphicFramePr>
        <p:xfrm>
          <a:off x="3733800" y="1465300"/>
          <a:ext cx="6096000" cy="49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800600" y="1371600"/>
            <a:ext cx="4073551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b="1" dirty="0" err="1">
                <a:latin typeface="Arial Narrow" panose="020B0606020202030204" pitchFamily="34" charset="0"/>
              </a:rPr>
              <a:t>Preferensi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id-ID" b="1" dirty="0">
                <a:latin typeface="Arial Narrow" panose="020B0606020202030204" pitchFamily="34" charset="0"/>
              </a:rPr>
              <a:t>jumlah </a:t>
            </a:r>
            <a:r>
              <a:rPr lang="en-US" b="1" dirty="0" err="1">
                <a:latin typeface="Arial Narrow" panose="020B0606020202030204" pitchFamily="34" charset="0"/>
              </a:rPr>
              <a:t>partai</a:t>
            </a:r>
            <a:r>
              <a:rPr lang="en-US" b="1" dirty="0">
                <a:latin typeface="Arial Narrow" panose="020B0606020202030204" pitchFamily="34" charset="0"/>
              </a:rPr>
              <a:t> </a:t>
            </a:r>
            <a:r>
              <a:rPr lang="en-US" b="1" dirty="0" err="1">
                <a:latin typeface="Arial Narrow" panose="020B0606020202030204" pitchFamily="34" charset="0"/>
              </a:rPr>
              <a:t>politik</a:t>
            </a:r>
            <a:r>
              <a:rPr lang="id-ID" b="1" dirty="0">
                <a:latin typeface="Arial Narrow" panose="020B0606020202030204" pitchFamily="34" charset="0"/>
              </a:rPr>
              <a:t> di parlemen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295400" y="5856790"/>
            <a:ext cx="26522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anose="020B0606020202030204" pitchFamily="34" charset="0"/>
              </a:rPr>
              <a:t>Menurut Anda, berapa banyak calon Presiden/Wakil Presiden yang sebaiknya ikut serta dalam Pemilu? 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76800" y="5876081"/>
            <a:ext cx="3200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anose="020B0606020202030204" pitchFamily="34" charset="0"/>
              </a:rPr>
              <a:t>Menurut Anda, apakah sebaiknya ada lebih banyak atau lebih sedikit partai politik di DPR/DPRD?  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072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912442"/>
              </p:ext>
            </p:extLst>
          </p:nvPr>
        </p:nvGraphicFramePr>
        <p:xfrm>
          <a:off x="685800" y="1061349"/>
          <a:ext cx="8077201" cy="46813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666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233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4095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289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0863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10863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657952">
                <a:tc gridSpan="2">
                  <a:txBody>
                    <a:bodyPr/>
                    <a:lstStyle/>
                    <a:p>
                      <a:pPr algn="ctr"/>
                      <a:endParaRPr lang="id-ID" sz="1800" dirty="0"/>
                    </a:p>
                    <a:p>
                      <a:pPr algn="ctr"/>
                      <a:r>
                        <a:rPr lang="id-ID" sz="1800" dirty="0"/>
                        <a:t>PROFIL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2 </a:t>
                      </a:r>
                    </a:p>
                    <a:p>
                      <a:pPr algn="ctr"/>
                      <a:r>
                        <a:rPr lang="id-ID" sz="1800" noProof="0" dirty="0"/>
                        <a:t>pasang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3-4 </a:t>
                      </a:r>
                    </a:p>
                    <a:p>
                      <a:pPr algn="ctr"/>
                      <a:r>
                        <a:rPr lang="id-ID" sz="1800" noProof="0" dirty="0"/>
                        <a:t>pasang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Lebih 4</a:t>
                      </a:r>
                      <a:r>
                        <a:rPr lang="id-ID" sz="1800" baseline="0" dirty="0"/>
                        <a:t> pasang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Gender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Laki-laki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r>
                        <a:rPr lang="id-ID" sz="1800" dirty="0"/>
                        <a:t>Usia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17 – 24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>
                          <a:effectLst/>
                          <a:latin typeface="Arial"/>
                        </a:rPr>
                        <a:t>0%</a:t>
                      </a:r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25 – 34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>
                          <a:effectLst/>
                          <a:latin typeface="Arial"/>
                        </a:rPr>
                        <a:t>0%</a:t>
                      </a:r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35 – 44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>
                          <a:effectLst/>
                          <a:latin typeface="Arial"/>
                        </a:rPr>
                        <a:t>0%</a:t>
                      </a:r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Lebih dari 54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r>
                        <a:rPr lang="id-ID" sz="1800" dirty="0"/>
                        <a:t>Pendidikan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Tidak sekolah atau SD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SMA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29499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Diploma / Universitas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2498" y="152400"/>
            <a:ext cx="892910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dirty="0">
                <a:latin typeface="Arial Narrow" panose="020B0606020202030204" pitchFamily="34" charset="0"/>
              </a:rPr>
              <a:t>Semakin tinggi usia pemilih, preferensi terhadap jumlah calon Presiden &amp; Wakil Presiden semakin sederhana (prefer lebih sedikit)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447800" y="6324600"/>
            <a:ext cx="6553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200" i="1" dirty="0">
                <a:latin typeface="Arial Narrow" panose="020B0606020202030204" pitchFamily="34" charset="0"/>
              </a:rPr>
              <a:t>Menurut Anda, berapa banyak calon Presiden/Wakil Presiden yang sebaiknya ikut serta dalam Pemilu?  </a:t>
            </a:r>
            <a:endParaRPr lang="en-US" sz="12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4079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673572"/>
              </p:ext>
            </p:extLst>
          </p:nvPr>
        </p:nvGraphicFramePr>
        <p:xfrm>
          <a:off x="533400" y="1066800"/>
          <a:ext cx="8305801" cy="4800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053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890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704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255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77240">
                <a:tc gridSpan="2">
                  <a:txBody>
                    <a:bodyPr/>
                    <a:lstStyle/>
                    <a:p>
                      <a:pPr algn="ctr"/>
                      <a:endParaRPr lang="id-ID" sz="1800" dirty="0"/>
                    </a:p>
                    <a:p>
                      <a:pPr algn="ctr"/>
                      <a:r>
                        <a:rPr lang="id-ID" sz="1800" dirty="0"/>
                        <a:t>PROFIL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Lebih banyak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Lebih</a:t>
                      </a:r>
                      <a:r>
                        <a:rPr lang="id-ID" sz="1800" baseline="0" noProof="0" dirty="0"/>
                        <a:t> sedikit</a:t>
                      </a:r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</a:t>
                      </a:r>
                      <a:r>
                        <a:rPr lang="id-ID" sz="1800" baseline="0" dirty="0"/>
                        <a:t> berpengaruh</a:t>
                      </a:r>
                      <a:endParaRPr lang="id-ID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Gender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Laki-laki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/>
                        <a:t>Usia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17 – 24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25 – 34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35 – 44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Lebih dari 54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/>
                        <a:t>Pendidikan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Tidak sekolah atau SD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SMA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Diploma / Universitas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914400" y="152400"/>
            <a:ext cx="9982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200" dirty="0">
                <a:latin typeface="Arial Narrow" panose="020B0606020202030204" pitchFamily="34" charset="0"/>
              </a:rPr>
              <a:t>Pemilih laki-laki prefer lebih sedikit partai politik di parlemen. </a:t>
            </a:r>
          </a:p>
          <a:p>
            <a:pPr algn="r"/>
            <a:r>
              <a:rPr lang="id-ID" sz="2200" dirty="0">
                <a:latin typeface="Arial Narrow" panose="020B0606020202030204" pitchFamily="34" charset="0"/>
              </a:rPr>
              <a:t>Semakin tinggi pendidikannya, preferensi terhadap jumlah partai semakin sederhana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28800" y="6172200"/>
            <a:ext cx="6324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anose="020B0606020202030204" pitchFamily="34" charset="0"/>
              </a:rPr>
              <a:t>Menurut Anda, apakah sebaiknya ada lebih banyak atau lebih sedikit partai politik di DPR/DPRD?  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40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747322" y="1219200"/>
            <a:ext cx="38844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3500" b="1" dirty="0">
                <a:latin typeface="Arial Narrow" panose="020B0606020202030204" pitchFamily="34" charset="0"/>
              </a:rPr>
              <a:t>Sebagian besar pemilih menganggap bahwa anggota </a:t>
            </a:r>
            <a:r>
              <a:rPr lang="id-ID" sz="3500" b="1" dirty="0" smtClean="0">
                <a:latin typeface="Arial Narrow" panose="020B0606020202030204" pitchFamily="34" charset="0"/>
              </a:rPr>
              <a:t>penyelenggara pemilu sebaiknya </a:t>
            </a:r>
            <a:r>
              <a:rPr lang="id-ID" sz="3500" b="1" dirty="0">
                <a:latin typeface="Arial Narrow" panose="020B0606020202030204" pitchFamily="34" charset="0"/>
              </a:rPr>
              <a:t>berusia diatas 35 tahun, namun di bawah 45 tahun 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508176213"/>
              </p:ext>
            </p:extLst>
          </p:nvPr>
        </p:nvGraphicFramePr>
        <p:xfrm>
          <a:off x="-685800" y="457200"/>
          <a:ext cx="6096000" cy="5688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" name="Rectangle 24"/>
          <p:cNvSpPr/>
          <p:nvPr/>
        </p:nvSpPr>
        <p:spPr>
          <a:xfrm>
            <a:off x="1828800" y="6176712"/>
            <a:ext cx="5562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Menurut Anda, berapakah usia ideal untuk menjadi anggota </a:t>
            </a:r>
            <a:r>
              <a:rPr lang="id-ID" sz="1400" i="1" dirty="0" smtClean="0">
                <a:latin typeface="Arial Narrow" pitchFamily="34" charset="0"/>
              </a:rPr>
              <a:t>penyelenggara pemilu?</a:t>
            </a:r>
            <a:r>
              <a:rPr lang="id-ID" sz="1400" i="1" dirty="0" smtClean="0">
                <a:latin typeface="Arial Narrow" pitchFamily="34" charset="0"/>
              </a:rPr>
              <a:t> </a:t>
            </a:r>
            <a:r>
              <a:rPr lang="id-ID" sz="1400" b="1" i="1" dirty="0">
                <a:latin typeface="Arial Narrow" pitchFamily="34" charset="0"/>
              </a:rPr>
              <a:t>(BACAKAN 1-3)</a:t>
            </a:r>
            <a:r>
              <a:rPr lang="id-ID" sz="1400" i="1" dirty="0">
                <a:latin typeface="Arial Narrow" panose="020B0606020202030204" pitchFamily="34" charset="0"/>
              </a:rPr>
              <a:t> 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800" y="457200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solidFill>
                  <a:schemeClr val="bg1"/>
                </a:solidFill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6" name="Rectangle 5"/>
          <p:cNvSpPr/>
          <p:nvPr/>
        </p:nvSpPr>
        <p:spPr>
          <a:xfrm>
            <a:off x="2590800" y="1878356"/>
            <a:ext cx="2019300" cy="175917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67711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03603"/>
              </p:ext>
            </p:extLst>
          </p:nvPr>
        </p:nvGraphicFramePr>
        <p:xfrm>
          <a:off x="533400" y="1093351"/>
          <a:ext cx="8305801" cy="4800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053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890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704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0255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777240">
                <a:tc gridSpan="2">
                  <a:txBody>
                    <a:bodyPr/>
                    <a:lstStyle/>
                    <a:p>
                      <a:pPr algn="ctr"/>
                      <a:endParaRPr lang="id-ID" sz="1800" dirty="0"/>
                    </a:p>
                    <a:p>
                      <a:pPr algn="ctr"/>
                      <a:r>
                        <a:rPr lang="id-ID" sz="1800" dirty="0"/>
                        <a:t>PROFIL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&gt; 20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noProof="0" dirty="0"/>
                        <a:t>&gt; 35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&gt; </a:t>
                      </a:r>
                    </a:p>
                    <a:p>
                      <a:pPr algn="ctr"/>
                      <a:r>
                        <a:rPr lang="id-ID" sz="1800" dirty="0"/>
                        <a:t>45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 smtClean="0"/>
                        <a:t>Gender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Laki-laki 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/>
                        <a:t>Usia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17 – 24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25 – 34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35 – 44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Lebih dari 54 tahun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800" dirty="0"/>
                        <a:t>Pendidikan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Tidak sekolah atau SD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8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SMA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800" dirty="0"/>
                        <a:t>Diploma / Universitas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0" y="15240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500" dirty="0">
                <a:latin typeface="Arial Narrow" panose="020B0606020202030204" pitchFamily="34" charset="0"/>
              </a:rPr>
              <a:t>Pemilih laki-laki dan pemilih yang lebih tua (lebih dari 45 tahun) menginginkan anggota KPU dengan usia yang semakin matang </a:t>
            </a:r>
          </a:p>
        </p:txBody>
      </p:sp>
      <p:sp>
        <p:nvSpPr>
          <p:cNvPr id="7" name="Rectangle 6"/>
          <p:cNvSpPr/>
          <p:nvPr/>
        </p:nvSpPr>
        <p:spPr>
          <a:xfrm>
            <a:off x="1600200" y="6176483"/>
            <a:ext cx="6172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Menurut Anda, berapakah usia ideal untuk menjadi anggota </a:t>
            </a:r>
            <a:r>
              <a:rPr lang="en-US" sz="1400" i="1" dirty="0">
                <a:latin typeface="Arial Narrow" pitchFamily="34" charset="0"/>
              </a:rPr>
              <a:t>KPU</a:t>
            </a:r>
            <a:r>
              <a:rPr lang="id-ID" sz="1400" i="1" dirty="0">
                <a:latin typeface="Arial Narrow" pitchFamily="34" charset="0"/>
              </a:rPr>
              <a:t>? </a:t>
            </a:r>
            <a:endParaRPr lang="en-US" sz="1400" i="1" dirty="0">
              <a:latin typeface="Arial Narrow" pitchFamily="34" charset="0"/>
            </a:endParaRPr>
          </a:p>
          <a:p>
            <a:pPr algn="ctr"/>
            <a:r>
              <a:rPr lang="id-ID" sz="1400" b="1" i="1" dirty="0">
                <a:latin typeface="Arial Narrow" pitchFamily="34" charset="0"/>
              </a:rPr>
              <a:t>(BACAKAN 1-3)</a:t>
            </a:r>
            <a:r>
              <a:rPr lang="id-ID" sz="1400" i="1" dirty="0">
                <a:latin typeface="Arial Narrow" panose="020B0606020202030204" pitchFamily="34" charset="0"/>
              </a:rPr>
              <a:t>  </a:t>
            </a:r>
            <a:endParaRPr lang="en-US" sz="1400" i="1" dirty="0">
              <a:latin typeface="Arial Narrow" panose="020B06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86400" y="1000047"/>
            <a:ext cx="2286000" cy="501975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47433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228600" y="152400"/>
            <a:ext cx="876129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b="1" dirty="0">
                <a:latin typeface="Arial Narrow" panose="020B0606020202030204" pitchFamily="34" charset="0"/>
              </a:rPr>
              <a:t>Sebagian besar pemilih menilai bahwa E-Voting bisa menjaga kerahasiaan, namun rawan praktik kecurangan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191000"/>
            <a:ext cx="2167759" cy="152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061919959"/>
              </p:ext>
            </p:extLst>
          </p:nvPr>
        </p:nvGraphicFramePr>
        <p:xfrm>
          <a:off x="300007" y="1060718"/>
          <a:ext cx="869514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4800" y="1277035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solidFill>
                  <a:schemeClr val="bg1"/>
                </a:solidFill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6" name="Rectangle 5"/>
          <p:cNvSpPr/>
          <p:nvPr/>
        </p:nvSpPr>
        <p:spPr>
          <a:xfrm>
            <a:off x="2535621" y="5867400"/>
            <a:ext cx="5410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i="1" dirty="0">
                <a:latin typeface="Arial Narrow" pitchFamily="34" charset="0"/>
              </a:rPr>
              <a:t>Seberapa setuju Anda dengan pernyataan berikut. Berilah tingkat kesetujuan Anda dengan menggunakan 4 skala, yaitu Sangat setuju, Setuju, Tidak setuju dan Sangat tidak setuju</a:t>
            </a:r>
          </a:p>
        </p:txBody>
      </p:sp>
      <p:sp>
        <p:nvSpPr>
          <p:cNvPr id="7" name="Rectangle 6"/>
          <p:cNvSpPr/>
          <p:nvPr/>
        </p:nvSpPr>
        <p:spPr>
          <a:xfrm>
            <a:off x="4193628" y="1600200"/>
            <a:ext cx="2969172" cy="1066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4191000" y="3124200"/>
            <a:ext cx="3429000" cy="1066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808285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406486"/>
              </p:ext>
            </p:extLst>
          </p:nvPr>
        </p:nvGraphicFramePr>
        <p:xfrm>
          <a:off x="336049" y="1022591"/>
          <a:ext cx="8548101" cy="4754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50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56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73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5190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endParaRPr lang="id-ID" sz="1600" dirty="0"/>
                    </a:p>
                    <a:p>
                      <a:pPr algn="ctr"/>
                      <a:r>
                        <a:rPr lang="id-ID" sz="1600" dirty="0"/>
                        <a:t>PROFIL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Sangat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Tidak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Sangat tidak setuju</a:t>
                      </a:r>
                    </a:p>
                    <a:p>
                      <a:pPr algn="ctr"/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 smtClean="0"/>
                        <a:t>Gender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Laki-laki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Usia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17 – 24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25 – 34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>
                          <a:effectLst/>
                          <a:latin typeface="Arial"/>
                        </a:rPr>
                        <a:t>0%</a:t>
                      </a:r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35 – 44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Lebih dari 54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Pendidikan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Tidak sekolah atau SD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SMA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Diploma / Universitas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24000" y="5909680"/>
            <a:ext cx="6324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Seberapa setuju Anda dengan pernyataan </a:t>
            </a:r>
            <a:r>
              <a:rPr lang="id-ID" sz="1400" b="1" i="1" dirty="0">
                <a:latin typeface="Arial Narrow" pitchFamily="34" charset="0"/>
              </a:rPr>
              <a:t>E-VOTING RAWAN PRAKTIK KECURANGAN</a:t>
            </a:r>
            <a:r>
              <a:rPr lang="id-ID" sz="1400" i="1" dirty="0">
                <a:latin typeface="Arial Narrow" pitchFamily="34" charset="0"/>
              </a:rPr>
              <a:t>  </a:t>
            </a:r>
          </a:p>
          <a:p>
            <a:pPr algn="ctr"/>
            <a:r>
              <a:rPr lang="id-ID" sz="1400" i="1" dirty="0">
                <a:latin typeface="Arial Narrow" pitchFamily="34" charset="0"/>
              </a:rPr>
              <a:t>Berilah tingkat kesetujuan Anda dengan menggunakan 4 skala, yaitu Sangat setuju, Setuju, Tidak setuju dan Sangat tidak setuju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76200"/>
            <a:ext cx="8915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700" dirty="0">
                <a:latin typeface="Arial Narrow" panose="020B0606020202030204" pitchFamily="34" charset="0"/>
              </a:rPr>
              <a:t>Semua kelompok pemilih setuju bahwa E-voting </a:t>
            </a:r>
          </a:p>
          <a:p>
            <a:pPr algn="r"/>
            <a:r>
              <a:rPr lang="id-ID" sz="2700" dirty="0">
                <a:latin typeface="Arial Narrow" panose="020B0606020202030204" pitchFamily="34" charset="0"/>
              </a:rPr>
              <a:t>rawan terhadap praktik kecurangan</a:t>
            </a:r>
          </a:p>
        </p:txBody>
      </p:sp>
      <p:sp>
        <p:nvSpPr>
          <p:cNvPr id="8" name="Rectangle 7"/>
          <p:cNvSpPr/>
          <p:nvPr/>
        </p:nvSpPr>
        <p:spPr>
          <a:xfrm>
            <a:off x="3886200" y="1030308"/>
            <a:ext cx="2133600" cy="47471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65922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644267"/>
              </p:ext>
            </p:extLst>
          </p:nvPr>
        </p:nvGraphicFramePr>
        <p:xfrm>
          <a:off x="450349" y="1004264"/>
          <a:ext cx="8548101" cy="4754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50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56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73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668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5190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304800">
                <a:tc gridSpan="2">
                  <a:txBody>
                    <a:bodyPr/>
                    <a:lstStyle/>
                    <a:p>
                      <a:pPr algn="ctr"/>
                      <a:endParaRPr lang="id-ID" sz="1600" dirty="0"/>
                    </a:p>
                    <a:p>
                      <a:pPr algn="ctr"/>
                      <a:r>
                        <a:rPr lang="id-ID" sz="1600" dirty="0"/>
                        <a:t>PROFIL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Sangat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Tidak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Sangat tidak setuju</a:t>
                      </a:r>
                    </a:p>
                    <a:p>
                      <a:pPr algn="ctr"/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 smtClean="0"/>
                        <a:t>Gender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Laki-laki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Usia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17 – 24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25 – 34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35 – 44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Lebih dari 54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Pendidikan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Tidak sekolah atau SD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SMA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Diploma / Universitas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15%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524000" y="6019800"/>
            <a:ext cx="6400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400" i="1" dirty="0">
                <a:latin typeface="Arial Narrow" pitchFamily="34" charset="0"/>
              </a:rPr>
              <a:t>Seberapa setuju Anda dengan pernyataan </a:t>
            </a:r>
            <a:r>
              <a:rPr lang="id-ID" sz="1400" b="1" i="1" dirty="0">
                <a:latin typeface="Arial Narrow" pitchFamily="34" charset="0"/>
              </a:rPr>
              <a:t>E-VOTING MENJAGA KERAHASIAAN PEMILIH</a:t>
            </a:r>
            <a:r>
              <a:rPr lang="id-ID" sz="1400" i="1" dirty="0">
                <a:latin typeface="Arial Narrow" pitchFamily="34" charset="0"/>
              </a:rPr>
              <a:t>  </a:t>
            </a:r>
          </a:p>
          <a:p>
            <a:pPr algn="ctr"/>
            <a:r>
              <a:rPr lang="id-ID" sz="1400" i="1" dirty="0">
                <a:latin typeface="Arial Narrow" pitchFamily="34" charset="0"/>
              </a:rPr>
              <a:t>Berilah tingkat kesetujuan Anda dengan menggunakan 4 skala, yaitu Sangat setuju, Setuju, Tidak setuju dan Sangat tidak setuju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76200"/>
            <a:ext cx="8915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700" dirty="0">
                <a:latin typeface="Arial Narrow" panose="020B0606020202030204" pitchFamily="34" charset="0"/>
              </a:rPr>
              <a:t>Semua kelompok pemilih setuju bahwa E-voting </a:t>
            </a:r>
          </a:p>
          <a:p>
            <a:pPr algn="r"/>
            <a:r>
              <a:rPr lang="id-ID" sz="2700" dirty="0">
                <a:latin typeface="Arial Narrow" panose="020B0606020202030204" pitchFamily="34" charset="0"/>
              </a:rPr>
              <a:t>bisa menjaga kerahasiaan pemilih</a:t>
            </a:r>
          </a:p>
        </p:txBody>
      </p:sp>
      <p:sp>
        <p:nvSpPr>
          <p:cNvPr id="6" name="Rectangle 5"/>
          <p:cNvSpPr/>
          <p:nvPr/>
        </p:nvSpPr>
        <p:spPr>
          <a:xfrm>
            <a:off x="3962400" y="974363"/>
            <a:ext cx="2133600" cy="48925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00986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4044246511"/>
              </p:ext>
            </p:extLst>
          </p:nvPr>
        </p:nvGraphicFramePr>
        <p:xfrm>
          <a:off x="152400" y="1511815"/>
          <a:ext cx="3505200" cy="3065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2537922"/>
            <a:ext cx="862012" cy="9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833" y="2502415"/>
            <a:ext cx="965257" cy="959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581400" y="1892815"/>
            <a:ext cx="2743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000" b="1" dirty="0">
                <a:latin typeface="Arial Narrow" panose="020B0606020202030204" pitchFamily="34" charset="0"/>
              </a:rPr>
              <a:t>KPU atau petugas </a:t>
            </a:r>
            <a:r>
              <a:rPr lang="en-US" sz="2000" b="1" dirty="0">
                <a:latin typeface="Arial Narrow" panose="020B0606020202030204" pitchFamily="34" charset="0"/>
              </a:rPr>
              <a:t>TPS</a:t>
            </a:r>
            <a:r>
              <a:rPr lang="en-US" sz="3000" b="1" dirty="0">
                <a:latin typeface="Arial Narrow" panose="020B0606020202030204" pitchFamily="34" charset="0"/>
              </a:rPr>
              <a:t>, </a:t>
            </a:r>
            <a:r>
              <a:rPr lang="en-US" sz="2000" b="1" dirty="0">
                <a:latin typeface="Arial Narrow" panose="020B0606020202030204" pitchFamily="34" charset="0"/>
              </a:rPr>
              <a:t>51%</a:t>
            </a:r>
            <a:endParaRPr lang="id-ID" sz="2000" b="1" dirty="0">
              <a:latin typeface="Arial Narrow" panose="020B0606020202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34100" y="1969015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000" b="1" dirty="0">
                <a:latin typeface="Arial Narrow" panose="020B0606020202030204" pitchFamily="34" charset="0"/>
              </a:rPr>
              <a:t>Bawaslu atau Panwaslu, 39%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1562" y="4537395"/>
            <a:ext cx="1102438" cy="1177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124200" y="4035371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000" b="1" dirty="0">
                <a:latin typeface="Arial Narrow" panose="020B0606020202030204" pitchFamily="34" charset="0"/>
              </a:rPr>
              <a:t>Kepala Desa, </a:t>
            </a:r>
            <a:endParaRPr lang="en-US" sz="2000" b="1" dirty="0">
              <a:latin typeface="Arial Narrow" panose="020B0606020202030204" pitchFamily="34" charset="0"/>
            </a:endParaRPr>
          </a:p>
          <a:p>
            <a:pPr algn="r"/>
            <a:r>
              <a:rPr lang="en-US" sz="2000" b="1" dirty="0">
                <a:latin typeface="Arial Narrow" panose="020B0606020202030204" pitchFamily="34" charset="0"/>
              </a:rPr>
              <a:t>5</a:t>
            </a:r>
            <a:r>
              <a:rPr lang="id-ID" sz="2000" b="1" dirty="0">
                <a:latin typeface="Arial Narrow" panose="020B0606020202030204" pitchFamily="34" charset="0"/>
              </a:rPr>
              <a:t>%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432" y="4537395"/>
            <a:ext cx="1189855" cy="1089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943600" y="4026415"/>
            <a:ext cx="2819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 err="1">
                <a:latin typeface="Arial Narrow" panose="020B0606020202030204" pitchFamily="34" charset="0"/>
              </a:rPr>
              <a:t>Polisi</a:t>
            </a:r>
            <a:r>
              <a:rPr lang="id-ID" sz="2000" b="1" dirty="0">
                <a:latin typeface="Arial Narrow" panose="020B0606020202030204" pitchFamily="34" charset="0"/>
              </a:rPr>
              <a:t>, </a:t>
            </a:r>
            <a:endParaRPr lang="en-US" sz="2000" b="1" dirty="0">
              <a:latin typeface="Arial Narrow" panose="020B0606020202030204" pitchFamily="34" charset="0"/>
            </a:endParaRPr>
          </a:p>
          <a:p>
            <a:pPr algn="r"/>
            <a:r>
              <a:rPr lang="en-US" sz="2000" b="1" dirty="0">
                <a:latin typeface="Arial Narrow" panose="020B0606020202030204" pitchFamily="34" charset="0"/>
              </a:rPr>
              <a:t>5</a:t>
            </a:r>
            <a:r>
              <a:rPr lang="id-ID" sz="2000" b="1" dirty="0">
                <a:latin typeface="Arial Narrow" panose="020B0606020202030204" pitchFamily="34" charset="0"/>
              </a:rPr>
              <a:t>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8935" y="1580813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8935" y="6282154"/>
            <a:ext cx="87612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600" i="1" dirty="0">
                <a:solidFill>
                  <a:schemeClr val="bg1"/>
                </a:solidFill>
                <a:latin typeface="Arial Narrow" panose="020B0606020202030204" pitchFamily="34" charset="0"/>
              </a:rPr>
              <a:t>Jika terjadi pelanggaran pada Pemilu, kepada siapakah sebaiknya kita melaporkan? </a:t>
            </a:r>
            <a:endParaRPr lang="en-US" sz="1600" i="1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61020" y="6083815"/>
            <a:ext cx="63839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i="1" dirty="0">
                <a:latin typeface="Arial Narrow" panose="020B0606020202030204" pitchFamily="34" charset="0"/>
              </a:rPr>
              <a:t>Jika terjadi pelanggaran pada Pemilu, Apakah Anda tahu kepada siapakah sebaiknya kita melaporkan? Jika YA, Kepada siapa? </a:t>
            </a:r>
            <a:endParaRPr lang="en-US" sz="1600" i="1" dirty="0">
              <a:latin typeface="Arial Narrow" panose="020B0606020202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8600" y="152400"/>
            <a:ext cx="876129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b="1" dirty="0">
                <a:latin typeface="Arial Narrow" panose="020B0606020202030204" pitchFamily="34" charset="0"/>
              </a:rPr>
              <a:t>Sosialisasi tentang lembaga  pengaduan pelanggaran Pemilu perlu ditingkatkan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8495" y="1371600"/>
            <a:ext cx="507382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latin typeface="Arial Narrow" panose="020B0606020202030204" pitchFamily="34" charset="0"/>
              </a:rPr>
              <a:t>Base : </a:t>
            </a:r>
            <a:r>
              <a:rPr lang="en-US" sz="1500" dirty="0">
                <a:latin typeface="Arial Narrow" panose="020B0606020202030204" pitchFamily="34" charset="0"/>
              </a:rPr>
              <a:t>R</a:t>
            </a:r>
            <a:r>
              <a:rPr lang="id-ID" sz="1500" dirty="0">
                <a:latin typeface="Arial Narrow" panose="020B0606020202030204" pitchFamily="34" charset="0"/>
              </a:rPr>
              <a:t>esponden</a:t>
            </a:r>
            <a:r>
              <a:rPr lang="en-US" sz="1500" dirty="0">
                <a:latin typeface="Arial Narrow" panose="020B0606020202030204" pitchFamily="34" charset="0"/>
              </a:rPr>
              <a:t> yang aware </a:t>
            </a:r>
            <a:r>
              <a:rPr lang="id-ID" sz="1500" dirty="0">
                <a:latin typeface="Arial Narrow" panose="020B0606020202030204" pitchFamily="34" charset="0"/>
              </a:rPr>
              <a:t>pihak pengaduan pelanggaran (n </a:t>
            </a:r>
            <a:r>
              <a:rPr lang="en-US" sz="1500" dirty="0">
                <a:latin typeface="Arial Narrow" panose="020B0606020202030204" pitchFamily="34" charset="0"/>
              </a:rPr>
              <a:t>227</a:t>
            </a:r>
            <a:r>
              <a:rPr lang="id-ID" sz="1500" dirty="0">
                <a:latin typeface="Arial Narrow" panose="020B0606020202030204" pitchFamily="34" charset="0"/>
              </a:rPr>
              <a:t>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93328" y="2723132"/>
            <a:ext cx="949872" cy="10668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6328124" y="1948668"/>
            <a:ext cx="2663476" cy="17089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31106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863300"/>
              </p:ext>
            </p:extLst>
          </p:nvPr>
        </p:nvGraphicFramePr>
        <p:xfrm>
          <a:off x="381000" y="1676400"/>
          <a:ext cx="8548101" cy="4267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1509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3565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450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06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0910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304800">
                <a:tc gridSpan="2">
                  <a:txBody>
                    <a:bodyPr/>
                    <a:lstStyle/>
                    <a:p>
                      <a:pPr algn="ctr"/>
                      <a:endParaRPr lang="id-ID" sz="1600" dirty="0"/>
                    </a:p>
                    <a:p>
                      <a:pPr algn="ctr"/>
                      <a:r>
                        <a:rPr lang="id-ID" sz="1600" dirty="0"/>
                        <a:t>PROFIL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Tahu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/>
                        <a:t>Tidak Tahu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KPU</a:t>
                      </a:r>
                    </a:p>
                    <a:p>
                      <a:pPr algn="ctr"/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Bawaslu/</a:t>
                      </a:r>
                    </a:p>
                    <a:p>
                      <a:pPr algn="ctr"/>
                      <a:r>
                        <a:rPr lang="id-ID" sz="1600" dirty="0"/>
                        <a:t>Panwaslu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 smtClean="0"/>
                        <a:t>Gender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Laki-laki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Usia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17 – 24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25 – 34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37%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35 – 44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45%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Lebih dari 54 tahun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r>
                        <a:rPr lang="id-ID" sz="1600" dirty="0"/>
                        <a:t>Pendidikan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Tidak sekolah atau SD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/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22%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SMA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34%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48%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3876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/>
                        <a:t>Diploma / Universitas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30%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endParaRPr lang="id-ID" sz="1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58%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416550" y="6205716"/>
            <a:ext cx="6477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i="1" dirty="0">
                <a:latin typeface="Arial Narrow" panose="020B0606020202030204" pitchFamily="34" charset="0"/>
              </a:rPr>
              <a:t>Jika terjadi pelanggaran pada Pemilu, Apakah Anda tahu kepada siapakah sebaiknya kita melaporkan? Jika YA, Kepada siapa? </a:t>
            </a:r>
            <a:endParaRPr lang="en-US" sz="1600" i="1" dirty="0">
              <a:latin typeface="Arial Narrow" panose="020B0606020202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152400"/>
            <a:ext cx="876129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500" b="1" dirty="0">
                <a:latin typeface="Arial Narrow" panose="020B0606020202030204" pitchFamily="34" charset="0"/>
              </a:rPr>
              <a:t>Sosialisasi tentang lembaga  pengaduan pelanggaran Pemilu perlu ditingkatkan, </a:t>
            </a:r>
          </a:p>
          <a:p>
            <a:pPr algn="r"/>
            <a:r>
              <a:rPr lang="id-ID" sz="2500" b="1" dirty="0">
                <a:latin typeface="Arial Narrow" panose="020B0606020202030204" pitchFamily="34" charset="0"/>
              </a:rPr>
              <a:t>khususnya kepada pemilih perempuan dan pendidikan rendah</a:t>
            </a:r>
            <a:r>
              <a:rPr lang="id-ID" sz="2600" b="1" dirty="0">
                <a:latin typeface="Arial Narrow" panose="020B0606020202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549103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152400"/>
            <a:ext cx="876129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600" b="1" dirty="0">
                <a:latin typeface="Arial Narrow" panose="020B0606020202030204" pitchFamily="34" charset="0"/>
              </a:rPr>
              <a:t>Masyarakat menganggap biaya kampanye berasal dari beberapa sumber</a:t>
            </a:r>
            <a:r>
              <a:rPr lang="en-US" sz="2600" b="1" dirty="0">
                <a:latin typeface="Arial Narrow" panose="020B0606020202030204" pitchFamily="34" charset="0"/>
              </a:rPr>
              <a:t> (</a:t>
            </a:r>
            <a:r>
              <a:rPr lang="id-ID" sz="2600" b="1" dirty="0">
                <a:latin typeface="Arial Narrow" panose="020B0606020202030204" pitchFamily="34" charset="0"/>
              </a:rPr>
              <a:t>dengan partai politik sebagai sumber terbesar</a:t>
            </a:r>
            <a:r>
              <a:rPr lang="en-US" sz="2600" b="1" dirty="0">
                <a:latin typeface="Arial Narrow" panose="020B0606020202030204" pitchFamily="34" charset="0"/>
              </a:rPr>
              <a:t>)</a:t>
            </a:r>
            <a:endParaRPr lang="id-ID" sz="2600" b="1" dirty="0">
              <a:latin typeface="Arial Narrow" panose="020B0606020202030204" pitchFamily="34" charset="0"/>
            </a:endParaRP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331885978"/>
              </p:ext>
            </p:extLst>
          </p:nvPr>
        </p:nvGraphicFramePr>
        <p:xfrm>
          <a:off x="762000" y="1361360"/>
          <a:ext cx="78486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8935" y="1306563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solidFill>
                  <a:schemeClr val="bg1"/>
                </a:solidFill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1600" y="6000864"/>
            <a:ext cx="6629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i="1" dirty="0">
                <a:latin typeface="Arial Narrow" panose="020B0606020202030204" pitchFamily="34" charset="0"/>
              </a:rPr>
              <a:t>Menurut pemahaman Anda, manakah hal-hal di bawah ini yang membiayai biaya kampanye Pasangan Calon Presiden/Wakil Presiden/DPR/DPRD? </a:t>
            </a:r>
            <a:r>
              <a:rPr lang="en-US" sz="1400" b="1" i="1" dirty="0">
                <a:latin typeface="Arial Narrow" panose="020B0606020202030204" pitchFamily="34" charset="0"/>
              </a:rPr>
              <a:t>BACAKAN 1-3</a:t>
            </a:r>
            <a:endParaRPr lang="id-ID" sz="1400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0229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724400" y="789087"/>
            <a:ext cx="411309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3400" b="1" dirty="0">
                <a:latin typeface="Arial Narrow" panose="020B0606020202030204" pitchFamily="34" charset="0"/>
              </a:rPr>
              <a:t>Masyarakat terbagi menjadi 2 kelompok dalam hal kesetujuannya terhadap keikutsertaan Pemerintah dalam pembiayaan kampanye (kelompok pro dan kontra)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2023" y="219417"/>
            <a:ext cx="26003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500" dirty="0">
                <a:solidFill>
                  <a:schemeClr val="bg1"/>
                </a:solidFill>
                <a:latin typeface="Arial Narrow" panose="020B0606020202030204" pitchFamily="34" charset="0"/>
              </a:rPr>
              <a:t>Base : Semua responden (n : 400)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47800" y="6096000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400" i="1" dirty="0">
                <a:latin typeface="Arial Narrow" panose="020B0606020202030204" pitchFamily="34" charset="0"/>
              </a:rPr>
              <a:t>Seberapa setuju Anda jika sebagian biaya kampanye pasangan Calon Presiden/Wakil Presiden/DPR/DPRD dibiayai oleh negara?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1" y="1660219"/>
            <a:ext cx="4056594" cy="38760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8601" y="644556"/>
            <a:ext cx="14478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6000" b="1" dirty="0">
                <a:latin typeface="Arial Narrow" panose="020B0606020202030204" pitchFamily="34" charset="0"/>
              </a:rPr>
              <a:t>55%</a:t>
            </a:r>
            <a:endParaRPr lang="id-ID" sz="6000" b="1" dirty="0">
              <a:latin typeface="Arial Narrow" panose="020B0606020202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81400" y="1066800"/>
            <a:ext cx="10262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000" b="1" dirty="0">
                <a:latin typeface="Arial Narrow" panose="020B0606020202030204" pitchFamily="34" charset="0"/>
              </a:rPr>
              <a:t>45%</a:t>
            </a:r>
            <a:endParaRPr lang="id-ID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6718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323255"/>
              </p:ext>
            </p:extLst>
          </p:nvPr>
        </p:nvGraphicFramePr>
        <p:xfrm>
          <a:off x="297950" y="1066800"/>
          <a:ext cx="8624300" cy="4754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268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5558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1841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2255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7631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9943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5949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717257">
                <a:tc gridSpan="2">
                  <a:txBody>
                    <a:bodyPr/>
                    <a:lstStyle/>
                    <a:p>
                      <a:pPr algn="ctr"/>
                      <a:endParaRPr lang="id-ID" sz="1600" dirty="0">
                        <a:latin typeface="Arial Narrow" panose="020B0606020202030204" pitchFamily="34" charset="0"/>
                      </a:endParaRPr>
                    </a:p>
                    <a:p>
                      <a:pPr algn="ctr"/>
                      <a:r>
                        <a:rPr lang="id-ID" sz="1600" dirty="0">
                          <a:latin typeface="Arial Narrow" panose="020B0606020202030204" pitchFamily="34" charset="0"/>
                        </a:rPr>
                        <a:t>PROFIL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Sangat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latin typeface="Arial Narrow" panose="020B0606020202030204" pitchFamily="34" charset="0"/>
                        </a:rPr>
                        <a:t>Tidak setuju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>
                          <a:latin typeface="Arial Narrow" panose="020B0606020202030204" pitchFamily="34" charset="0"/>
                        </a:rPr>
                        <a:t>Sangat tidak setuju</a:t>
                      </a:r>
                    </a:p>
                    <a:p>
                      <a:pPr algn="ctr"/>
                      <a:endParaRPr lang="id-ID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latin typeface="Arial Narrow" panose="020B0606020202030204" pitchFamily="34" charset="0"/>
                        </a:rPr>
                        <a:t>Tidak tahu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r>
                        <a:rPr lang="id-ID" sz="1600" dirty="0" smtClean="0"/>
                        <a:t>Gender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Laki-laki 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Perempuan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6%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39%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r>
                        <a:rPr lang="id-ID" sz="1600" dirty="0"/>
                        <a:t>Usia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17 – 24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25 – 34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  <a:endParaRPr lang="id-ID" sz="1800" b="0" i="0" u="none" strike="noStrike" dirty="0"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35 – 44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7%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33%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45 – 54 tahun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35%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Lebih dari 54 tahun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r>
                        <a:rPr lang="id-ID" sz="1600" dirty="0"/>
                        <a:t>Pendidikan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Tidak sekolah atau SD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id-ID" sz="16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noProof="0" dirty="0">
                          <a:latin typeface="Arial Narrow" panose="020B0606020202030204" pitchFamily="34" charset="0"/>
                        </a:rPr>
                        <a:t>SMP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42%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31%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18%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 Narrow" panose="020B0606020202030204" pitchFamily="34" charset="0"/>
                        </a:rPr>
                        <a:t>1%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SMA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43%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22%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11638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1600" dirty="0">
                          <a:latin typeface="Arial Narrow" panose="020B0606020202030204" pitchFamily="34" charset="0"/>
                        </a:rPr>
                        <a:t>Diploma / Universitas</a:t>
                      </a:r>
                      <a:endParaRPr lang="en-US" sz="1600" dirty="0">
                        <a:latin typeface="Arial Narrow" panose="020B0606020202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13%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34%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19%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800" b="0" i="0" u="none" strike="noStrike" dirty="0">
                          <a:effectLst/>
                          <a:latin typeface="Arial Narrow" panose="020B0606020202030204" pitchFamily="34" charset="0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2400" y="76200"/>
            <a:ext cx="8915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d-ID" sz="2500" dirty="0">
                <a:latin typeface="Arial Narrow" panose="020B0606020202030204" pitchFamily="34" charset="0"/>
              </a:rPr>
              <a:t>Kelompok pemilih yang lebih tua cenderung pro  (45 tahun keatas) </a:t>
            </a:r>
          </a:p>
          <a:p>
            <a:pPr algn="r"/>
            <a:r>
              <a:rPr lang="id-ID" sz="2500" dirty="0">
                <a:latin typeface="Arial Narrow" panose="020B0606020202030204" pitchFamily="34" charset="0"/>
              </a:rPr>
              <a:t>Kelompok pemilih yang lebih muda cenderung kontra (di bawah 45 tahun)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6172200"/>
            <a:ext cx="617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i="1" dirty="0">
                <a:latin typeface="Arial Narrow" panose="020B0606020202030204" pitchFamily="34" charset="0"/>
              </a:rPr>
              <a:t>Seberapa setuju Anda jika sebagian biaya kampanye pasangan Calon Presiden/Wakil Presiden/DPR/DPRD dibiayai oleh negara? </a:t>
            </a:r>
          </a:p>
        </p:txBody>
      </p:sp>
    </p:spTree>
    <p:extLst>
      <p:ext uri="{BB962C8B-B14F-4D97-AF65-F5344CB8AC3E}">
        <p14:creationId xmlns:p14="http://schemas.microsoft.com/office/powerpoint/2010/main" val="37306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2154</TotalTime>
  <Words>2730</Words>
  <Application>Microsoft Office PowerPoint</Application>
  <PresentationFormat>On-screen Show (4:3)</PresentationFormat>
  <Paragraphs>922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Arial Narrow</vt:lpstr>
      <vt:lpstr>Calibri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Heny Susilowati</dc:creator>
  <cp:lastModifiedBy>heroik mutaqin</cp:lastModifiedBy>
  <cp:revision>190</cp:revision>
  <cp:lastPrinted>2017-03-16T02:36:45Z</cp:lastPrinted>
  <dcterms:created xsi:type="dcterms:W3CDTF">2016-12-16T05:00:01Z</dcterms:created>
  <dcterms:modified xsi:type="dcterms:W3CDTF">2017-03-16T04:51:39Z</dcterms:modified>
</cp:coreProperties>
</file>