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 bookmarkIdSeed="2">
  <p:sldMasterIdLst>
    <p:sldMasterId id="2147483659" r:id="rId1"/>
  </p:sldMasterIdLst>
  <p:notesMasterIdLst>
    <p:notesMasterId r:id="rId8"/>
  </p:notesMasterIdLst>
  <p:sldIdLst>
    <p:sldId id="335" r:id="rId2"/>
    <p:sldId id="477" r:id="rId3"/>
    <p:sldId id="491" r:id="rId4"/>
    <p:sldId id="495" r:id="rId5"/>
    <p:sldId id="494" r:id="rId6"/>
    <p:sldId id="429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modifyVerifier cryptProviderType="rsaFull" cryptAlgorithmClass="hash" cryptAlgorithmType="typeAny" cryptAlgorithmSid="4" spinCount="100000" saltData="oLX5QycqC4+aqTBL4RepHA==" hashData="A9gIwRNYm5JmCUV5Ch5w9HipR38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B3118D-FD17-4111-9CEF-598CAC0E2535}">
  <a:tblStyle styleId="{BCB3118D-FD17-4111-9CEF-598CAC0E2535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854" autoAdjust="0"/>
    <p:restoredTop sz="94660"/>
  </p:normalViewPr>
  <p:slideViewPr>
    <p:cSldViewPr snapToGrid="0">
      <p:cViewPr>
        <p:scale>
          <a:sx n="130" d="100"/>
          <a:sy n="130" d="100"/>
        </p:scale>
        <p:origin x="1584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1389066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1364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9831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71176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668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0031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0785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hape 17"/>
          <p:cNvCxnSpPr/>
          <p:nvPr/>
        </p:nvCxnSpPr>
        <p:spPr>
          <a:xfrm>
            <a:off x="425200" y="415650"/>
            <a:ext cx="8296799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" name="Shape 18"/>
          <p:cNvCxnSpPr/>
          <p:nvPr/>
        </p:nvCxnSpPr>
        <p:spPr>
          <a:xfrm>
            <a:off x="425200" y="4740000"/>
            <a:ext cx="8296799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799" cy="15419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497999" y="4688758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hape 22"/>
          <p:cNvCxnSpPr/>
          <p:nvPr/>
        </p:nvCxnSpPr>
        <p:spPr>
          <a:xfrm>
            <a:off x="2477724" y="415650"/>
            <a:ext cx="6244199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Shape 23"/>
          <p:cNvCxnSpPr/>
          <p:nvPr/>
        </p:nvCxnSpPr>
        <p:spPr>
          <a:xfrm>
            <a:off x="2477724" y="4740000"/>
            <a:ext cx="6244199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Shape 24"/>
          <p:cNvCxnSpPr/>
          <p:nvPr/>
        </p:nvCxnSpPr>
        <p:spPr>
          <a:xfrm>
            <a:off x="425198" y="415650"/>
            <a:ext cx="183299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599" cy="635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2410112" y="1595775"/>
            <a:ext cx="6321599" cy="3002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97999" y="4688758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hape 29"/>
          <p:cNvCxnSpPr/>
          <p:nvPr/>
        </p:nvCxnSpPr>
        <p:spPr>
          <a:xfrm>
            <a:off x="2477724" y="415650"/>
            <a:ext cx="6244199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" name="Shape 30"/>
          <p:cNvCxnSpPr/>
          <p:nvPr/>
        </p:nvCxnSpPr>
        <p:spPr>
          <a:xfrm>
            <a:off x="2477724" y="4740000"/>
            <a:ext cx="6244199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" name="Shape 31"/>
          <p:cNvCxnSpPr/>
          <p:nvPr/>
        </p:nvCxnSpPr>
        <p:spPr>
          <a:xfrm>
            <a:off x="425198" y="415650"/>
            <a:ext cx="183299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599" cy="635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2400302" y="1602675"/>
            <a:ext cx="3071400" cy="3002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2"/>
          </p:nvPr>
        </p:nvSpPr>
        <p:spPr>
          <a:xfrm>
            <a:off x="5650571" y="1602675"/>
            <a:ext cx="3071400" cy="3002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497999" y="4688758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rgbClr val="353535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hape 45"/>
          <p:cNvCxnSpPr/>
          <p:nvPr/>
        </p:nvCxnSpPr>
        <p:spPr>
          <a:xfrm>
            <a:off x="425198" y="415650"/>
            <a:ext cx="183299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283103" y="712140"/>
            <a:ext cx="6244199" cy="38354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97999" y="4688758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599" cy="635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buClr>
                <a:schemeClr val="dk2"/>
              </a:buClr>
              <a:buSzPct val="100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2410112" y="1595775"/>
            <a:ext cx="6321599" cy="300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Lato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97999" y="4688758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 rtl="0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  <a:endParaRPr lang="en" sz="10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3535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75364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6250" y="81263"/>
            <a:ext cx="8907738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id-ID" altLang="en-US" sz="18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14" name="Konektor Lurus 13"/>
          <p:cNvCxnSpPr/>
          <p:nvPr/>
        </p:nvCxnSpPr>
        <p:spPr>
          <a:xfrm flipH="1">
            <a:off x="9721075" y="874545"/>
            <a:ext cx="8210" cy="4204872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ersegi Panjang 20"/>
          <p:cNvSpPr/>
          <p:nvPr/>
        </p:nvSpPr>
        <p:spPr>
          <a:xfrm>
            <a:off x="3071447" y="643454"/>
            <a:ext cx="5972540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Peranan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Sektor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Sipil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Dalam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Melanjutkan</a:t>
            </a:r>
            <a:r>
              <a:rPr lang="en-US" sz="2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Agenda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Reformasi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28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/</a:t>
            </a:r>
            <a:r>
              <a:rPr lang="en-US" sz="28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Pilkada</a:t>
            </a:r>
            <a:endParaRPr lang="en-US" sz="2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endParaRPr lang="en-US" sz="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endParaRPr lang="en-US" sz="800" b="1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en-US" sz="16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Perkumpulan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&amp; </a:t>
            </a:r>
            <a:r>
              <a:rPr lang="en-US" sz="16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Demokrasi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</a:p>
          <a:p>
            <a:pPr algn="ctr"/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(PERLUDEM)</a:t>
            </a:r>
          </a:p>
          <a:p>
            <a:pPr algn="ctr"/>
            <a:endParaRPr lang="en-US" sz="1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Dr</a:t>
            </a:r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 </a:t>
            </a:r>
            <a:r>
              <a:rPr lang="en-US" sz="16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Nur</a:t>
            </a:r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Hidayat</a:t>
            </a:r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S. </a:t>
            </a:r>
            <a:r>
              <a:rPr lang="en-US" sz="16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Sos</a:t>
            </a:r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., M. Si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</a:t>
            </a:r>
          </a:p>
          <a:p>
            <a:pPr algn="ctr"/>
            <a:endParaRPr lang="en-US" sz="10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endParaRPr lang="en-US" sz="10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|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Pengajar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pada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Departemen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Politik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&amp;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Pemerintahan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Universitas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Diponegoro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Semarang |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Anggota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Konsorsium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Tata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Kelola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Redaktur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Jurnal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Electoral Governance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|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|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Anggota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DKPP RI 2012-2017 | </a:t>
            </a:r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Ketua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BAWASLU RI 2008-2011 |</a:t>
            </a:r>
          </a:p>
          <a:p>
            <a:pPr algn="ctr"/>
            <a:endParaRPr lang="en-US" sz="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en-US" sz="105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</a:p>
          <a:p>
            <a:pPr algn="ctr"/>
            <a:r>
              <a:rPr lang="en-US" sz="10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Kamis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20 </a:t>
            </a:r>
            <a:r>
              <a:rPr lang="en-US" sz="10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Agustus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202</a:t>
            </a:r>
            <a:r>
              <a:rPr lang="en-US" sz="105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0</a:t>
            </a:r>
            <a:endParaRPr lang="en-US" sz="105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32" name="Konektor Lurus 31"/>
          <p:cNvCxnSpPr/>
          <p:nvPr/>
        </p:nvCxnSpPr>
        <p:spPr>
          <a:xfrm flipV="1">
            <a:off x="7485524" y="4991727"/>
            <a:ext cx="76948" cy="570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utoShape 8" descr="PU Provinsi Sulawesi Tengah - Home | Facebook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cxnSp>
        <p:nvCxnSpPr>
          <p:cNvPr id="13" name="Konektor Lurus 12"/>
          <p:cNvCxnSpPr/>
          <p:nvPr/>
        </p:nvCxnSpPr>
        <p:spPr>
          <a:xfrm flipV="1">
            <a:off x="4100162" y="3492417"/>
            <a:ext cx="3915110" cy="3082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ambar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4545"/>
            <a:ext cx="3608439" cy="3563846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innerShdw blurRad="63500" dist="101600" dir="18900000">
              <a:prstClr val="black">
                <a:alpha val="50000"/>
              </a:prstClr>
            </a:innerShdw>
          </a:effectLst>
          <a:scene3d>
            <a:camera prst="perspectiveContrastingRightFacing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196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32832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6250" y="81263"/>
            <a:ext cx="890773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I.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endParaRPr lang="id-ID" altLang="en-US" sz="16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32" name="Konektor Lurus 31"/>
          <p:cNvCxnSpPr/>
          <p:nvPr/>
        </p:nvCxnSpPr>
        <p:spPr>
          <a:xfrm flipV="1">
            <a:off x="7485524" y="4991727"/>
            <a:ext cx="76948" cy="570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ersegi Panjang 1"/>
          <p:cNvSpPr/>
          <p:nvPr/>
        </p:nvSpPr>
        <p:spPr>
          <a:xfrm>
            <a:off x="99044" y="535315"/>
            <a:ext cx="4132987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➤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stakeholders of an EMB are those individuals,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groups,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 organizations that have an interest or ‘stake’ in its operations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</a:t>
            </a:r>
          </a:p>
          <a:p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They can be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classified:</a:t>
            </a:r>
          </a:p>
          <a:p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85738" indent="-185738">
              <a:buFont typeface="Wingdings" charset="2"/>
              <a:buChar char="§"/>
            </a:pP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as either 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primary </a:t>
            </a: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stakeholders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who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directly affect or are directly affected by the EMB’s activities,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policies,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 practices;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</a:t>
            </a:r>
          </a:p>
          <a:p>
            <a:pPr marL="185738" indent="-185738">
              <a:buFont typeface="Wingdings" charset="2"/>
              <a:buChar char="§"/>
            </a:pPr>
            <a:endParaRPr lang="en-US" sz="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85738" indent="-185738">
              <a:buFont typeface="Wingdings" charset="2"/>
              <a:buChar char="§"/>
            </a:pP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as 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secondary stakeholders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who have a looser connection with the EMB’s activities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</a:t>
            </a:r>
          </a:p>
          <a:p>
            <a:pPr marL="185738" indent="-185738">
              <a:buFont typeface="Wingdings" charset="2"/>
              <a:buChar char="§"/>
            </a:pPr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406400" indent="-266700">
              <a:buFont typeface="Wingdings" charset="2"/>
              <a:buChar char="v"/>
            </a:pP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Genuine and open dialogue with stakeholders can build confidence in the electoral process and trust in the EMB’s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activities.</a:t>
            </a:r>
          </a:p>
          <a:p>
            <a:pPr marL="406400" indent="-266700">
              <a:buFont typeface="Wingdings" charset="2"/>
              <a:buChar char="v"/>
            </a:pP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challenge for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EMBs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is to take advantage of good relations with election stakeholders.</a:t>
            </a:r>
          </a:p>
        </p:txBody>
      </p:sp>
      <p:cxnSp>
        <p:nvCxnSpPr>
          <p:cNvPr id="11" name="Straight Connector 36"/>
          <p:cNvCxnSpPr/>
          <p:nvPr/>
        </p:nvCxnSpPr>
        <p:spPr>
          <a:xfrm>
            <a:off x="4268267" y="597877"/>
            <a:ext cx="0" cy="3915508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allot Box Symbol Royalty Free Cliparts, Vectors, And Stoc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257" y="120878"/>
            <a:ext cx="597877" cy="59787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ersegi Panjang Terlingkari 7"/>
          <p:cNvSpPr/>
          <p:nvPr/>
        </p:nvSpPr>
        <p:spPr>
          <a:xfrm>
            <a:off x="4345236" y="580159"/>
            <a:ext cx="1625326" cy="5852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Primary</a:t>
            </a:r>
            <a:endParaRPr lang="id-ID" dirty="0" smtClean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Stakeholders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7" name="Persegi Panjang Terlingkari 16"/>
          <p:cNvSpPr/>
          <p:nvPr/>
        </p:nvSpPr>
        <p:spPr>
          <a:xfrm>
            <a:off x="7174135" y="580159"/>
            <a:ext cx="1869852" cy="58526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Secondary</a:t>
            </a:r>
            <a:endParaRPr lang="id-ID" dirty="0" smtClean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Stakeholders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0" name="Persegi Panjang 9"/>
          <p:cNvSpPr/>
          <p:nvPr/>
        </p:nvSpPr>
        <p:spPr>
          <a:xfrm>
            <a:off x="7501290" y="4666204"/>
            <a:ext cx="158889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Source: Catt, et al (2014)</a:t>
            </a:r>
            <a:endParaRPr lang="en-US" sz="900" i="1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3" name="Persegi Panjang 12"/>
          <p:cNvSpPr/>
          <p:nvPr/>
        </p:nvSpPr>
        <p:spPr>
          <a:xfrm>
            <a:off x="4331501" y="1283865"/>
            <a:ext cx="242028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Political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parties and 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candidates;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EMB staff;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executive branch of 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government;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Legislatures;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Electoral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dispute resolution 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bodies;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judicial 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system;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Election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monitors and citizen and international election 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observers;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media;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electorate: voters and prospective voters; </a:t>
            </a:r>
            <a:endParaRPr lang="en-US" sz="12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CSOs</a:t>
            </a:r>
            <a:r>
              <a:rPr lang="en-US" sz="1200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; </a:t>
            </a:r>
            <a:r>
              <a:rPr lang="en-US" sz="1200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</a:t>
            </a:r>
          </a:p>
          <a:p>
            <a:pPr marL="171450" indent="-171450">
              <a:buFont typeface="Courier New" charset="0"/>
              <a:buChar char="o"/>
            </a:pP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donor community and electoral assistance agencies. </a:t>
            </a:r>
            <a:endParaRPr lang="en-US" sz="1200" dirty="0">
              <a:solidFill>
                <a:schemeClr val="bg1"/>
              </a:solidFill>
              <a:effectLst/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4" name="Seranta Panah Kiri-Kanan 13"/>
          <p:cNvSpPr/>
          <p:nvPr/>
        </p:nvSpPr>
        <p:spPr>
          <a:xfrm>
            <a:off x="6006799" y="468099"/>
            <a:ext cx="1131099" cy="962116"/>
          </a:xfrm>
          <a:prstGeom prst="leftRightArrowCallou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</a:t>
            </a:r>
            <a:endParaRPr lang="id-ID" sz="1200" dirty="0" smtClean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id-ID" sz="12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</a:t>
            </a:r>
          </a:p>
          <a:p>
            <a:pPr algn="ctr"/>
            <a:r>
              <a:rPr lang="id-ID" sz="12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</a:t>
            </a:r>
            <a:endParaRPr lang="id-ID" sz="1200" dirty="0" smtClean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algn="ctr"/>
            <a:r>
              <a:rPr lang="id-ID" sz="12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</a:t>
            </a:r>
            <a:endParaRPr lang="id-ID" sz="12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5" name="Persegi Panjang 14"/>
          <p:cNvSpPr/>
          <p:nvPr/>
        </p:nvSpPr>
        <p:spPr>
          <a:xfrm>
            <a:off x="7006577" y="1241731"/>
            <a:ext cx="20374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1775" indent="-231775">
              <a:buFont typeface="Courier New" charset="0"/>
              <a:buChar char="o"/>
            </a:pP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EMB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suppliers;</a:t>
            </a:r>
          </a:p>
          <a:p>
            <a:pPr marL="231775" indent="-231775">
              <a:buFont typeface="Courier New" charset="0"/>
              <a:buChar char="o"/>
            </a:pP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public at large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;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</a:t>
            </a:r>
          </a:p>
          <a:p>
            <a:pPr marL="231775" indent="-231775">
              <a:buFont typeface="Courier New" charset="0"/>
              <a:buChar char="o"/>
            </a:pP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regional 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and international networks. </a:t>
            </a:r>
            <a:endParaRPr lang="en-US" dirty="0">
              <a:solidFill>
                <a:schemeClr val="bg1"/>
              </a:solidFill>
              <a:effectLst/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6" name="Persegi Panjang 15"/>
          <p:cNvSpPr/>
          <p:nvPr/>
        </p:nvSpPr>
        <p:spPr>
          <a:xfrm>
            <a:off x="6751783" y="2752498"/>
            <a:ext cx="22922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1775" indent="-231775">
              <a:buFont typeface="Wingdings" charset="2"/>
              <a:buChar char="v"/>
            </a:pP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It is important for an EMB to foster close cooperation with its stakeholders to ensure their support for its policies and </a:t>
            </a:r>
            <a:r>
              <a:rPr lang="en-US" sz="12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programmes</a:t>
            </a:r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and to strengthen their confidence in the EMB’s performance. </a:t>
            </a:r>
          </a:p>
        </p:txBody>
      </p:sp>
    </p:spTree>
    <p:extLst>
      <p:ext uri="{BB962C8B-B14F-4D97-AF65-F5344CB8AC3E}">
        <p14:creationId xmlns:p14="http://schemas.microsoft.com/office/powerpoint/2010/main" val="48846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 animBg="1"/>
      <p:bldP spid="10" grpId="0"/>
      <p:bldP spid="14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32832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6250" y="81263"/>
            <a:ext cx="890773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II.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Aktor</a:t>
            </a:r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endParaRPr lang="id-ID" altLang="en-US" sz="16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32" name="Konektor Lurus 31"/>
          <p:cNvCxnSpPr/>
          <p:nvPr/>
        </p:nvCxnSpPr>
        <p:spPr>
          <a:xfrm flipV="1">
            <a:off x="7485524" y="4991727"/>
            <a:ext cx="76948" cy="570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6"/>
          <p:cNvCxnSpPr/>
          <p:nvPr/>
        </p:nvCxnSpPr>
        <p:spPr>
          <a:xfrm>
            <a:off x="3873972" y="604497"/>
            <a:ext cx="0" cy="3915508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allot Box Symbol Royalty Free Cliparts, Vectors, And Stoc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310" y="0"/>
            <a:ext cx="597877" cy="59787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ersegi Panjang 9"/>
          <p:cNvSpPr/>
          <p:nvPr/>
        </p:nvSpPr>
        <p:spPr>
          <a:xfrm>
            <a:off x="1251353" y="4679832"/>
            <a:ext cx="24961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Source: </a:t>
            </a:r>
            <a:r>
              <a:rPr lang="en-US" sz="8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Permen</a:t>
            </a:r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PAN </a:t>
            </a:r>
            <a:r>
              <a:rPr lang="en-US" sz="800" i="1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&amp; RB No. 54 </a:t>
            </a:r>
            <a:r>
              <a:rPr lang="en-US" sz="800" i="1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Tahun</a:t>
            </a:r>
            <a:r>
              <a:rPr lang="en-US" sz="800" i="1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2011.</a:t>
            </a:r>
            <a:endParaRPr lang="id-ID" sz="800" i="1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8" name="Persegi Panjang 17"/>
          <p:cNvSpPr/>
          <p:nvPr/>
        </p:nvSpPr>
        <p:spPr>
          <a:xfrm>
            <a:off x="98479" y="561694"/>
            <a:ext cx="3783014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➤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Definisi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Kategori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Instansi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Pemerintah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:</a:t>
            </a:r>
          </a:p>
          <a:p>
            <a:endParaRPr lang="en-US" sz="800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adalah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pihak-pihak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dari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dalam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luar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organisasi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/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instansi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berkepentingan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berpengaruh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terhadap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kinerja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organisasi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/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instansi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sehingga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tercipta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tata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kelola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pemerintahan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baik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 </a:t>
            </a: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77800" indent="-177800">
              <a:buFont typeface="Arial" charset="0"/>
              <a:buChar char="•"/>
            </a:pPr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85738" indent="-185738">
              <a:buFont typeface="Wingdings" charset="2"/>
              <a:buChar char="§"/>
            </a:pPr>
            <a:r>
              <a:rPr lang="en-US" dirty="0" err="1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internal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merupakan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khalayak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/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publik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menjadi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bagian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dari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kegiatan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organisasi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atau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instansi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pemerintah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;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85738" indent="-185738">
              <a:buFont typeface="Wingdings" charset="2"/>
              <a:buChar char="§"/>
            </a:pPr>
            <a:endParaRPr lang="en-US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185738" indent="-185738">
              <a:buFont typeface="Wingdings" charset="2"/>
              <a:buChar char="§"/>
            </a:pPr>
            <a:r>
              <a:rPr lang="en-US" dirty="0" err="1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Pemangku</a:t>
            </a: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kepentingan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eksternal</a:t>
            </a:r>
            <a:r>
              <a:rPr lang="en-US" dirty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adalah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publik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berada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di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luar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organisasi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/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instansi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harus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diberi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informasi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agar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dapat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membina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hubungan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dengan</a:t>
            </a:r>
            <a:r>
              <a:rPr lang="en-US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baik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153796" y="2032946"/>
            <a:ext cx="984738" cy="32648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KPU</a:t>
            </a:r>
            <a:endParaRPr lang="id-ID" sz="12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021496" y="2785511"/>
            <a:ext cx="880947" cy="3509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DKPP</a:t>
            </a:r>
            <a:endParaRPr lang="id-ID" sz="12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134660" y="2810903"/>
            <a:ext cx="1256404" cy="3083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05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BAWASLU</a:t>
            </a:r>
            <a:endParaRPr lang="id-ID" sz="105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6" name="Segitiga 5"/>
          <p:cNvSpPr/>
          <p:nvPr/>
        </p:nvSpPr>
        <p:spPr>
          <a:xfrm>
            <a:off x="6387703" y="2375168"/>
            <a:ext cx="633793" cy="529829"/>
          </a:xfrm>
          <a:prstGeom prst="triangle">
            <a:avLst>
              <a:gd name="adj" fmla="val 4842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9" name="Konektor Panah Lurus 8"/>
          <p:cNvCxnSpPr/>
          <p:nvPr/>
        </p:nvCxnSpPr>
        <p:spPr>
          <a:xfrm>
            <a:off x="6768432" y="2412484"/>
            <a:ext cx="224394" cy="35055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Konektor Panah Lurus 25"/>
          <p:cNvCxnSpPr/>
          <p:nvPr/>
        </p:nvCxnSpPr>
        <p:spPr>
          <a:xfrm flipH="1">
            <a:off x="6394424" y="2433443"/>
            <a:ext cx="207704" cy="34136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Konektor Panah Lurus 26"/>
          <p:cNvCxnSpPr/>
          <p:nvPr/>
        </p:nvCxnSpPr>
        <p:spPr>
          <a:xfrm>
            <a:off x="6434714" y="2945423"/>
            <a:ext cx="527516" cy="1080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Konektor Panah Lurus 32"/>
          <p:cNvCxnSpPr/>
          <p:nvPr/>
        </p:nvCxnSpPr>
        <p:spPr>
          <a:xfrm flipH="1" flipV="1">
            <a:off x="6846711" y="2390433"/>
            <a:ext cx="238295" cy="33347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Konektor Panah Lurus 33"/>
          <p:cNvCxnSpPr/>
          <p:nvPr/>
        </p:nvCxnSpPr>
        <p:spPr>
          <a:xfrm flipH="1" flipV="1">
            <a:off x="6454155" y="3026267"/>
            <a:ext cx="478084" cy="846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Konektor Panah Lurus 37"/>
          <p:cNvCxnSpPr/>
          <p:nvPr/>
        </p:nvCxnSpPr>
        <p:spPr>
          <a:xfrm flipV="1">
            <a:off x="6302477" y="2411572"/>
            <a:ext cx="216375" cy="35129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ersegi Panjang 40"/>
          <p:cNvSpPr/>
          <p:nvPr/>
        </p:nvSpPr>
        <p:spPr>
          <a:xfrm>
            <a:off x="3857964" y="504903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➤ </a:t>
            </a:r>
            <a:r>
              <a:rPr lang="en-US" sz="12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Skema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Peta </a:t>
            </a:r>
            <a:r>
              <a:rPr lang="en-US" sz="12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Aktor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2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12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(di) Indonesia</a:t>
            </a:r>
            <a:endParaRPr lang="en-US" sz="12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44" name="Persegi Panjang 43"/>
          <p:cNvSpPr/>
          <p:nvPr/>
        </p:nvSpPr>
        <p:spPr>
          <a:xfrm>
            <a:off x="5283522" y="2077042"/>
            <a:ext cx="3967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-I-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45" name="Persegi Panjang 44"/>
          <p:cNvSpPr/>
          <p:nvPr/>
        </p:nvSpPr>
        <p:spPr>
          <a:xfrm>
            <a:off x="6402575" y="1564913"/>
            <a:ext cx="4441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-II-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46" name="Persegi Panjang 45"/>
          <p:cNvSpPr/>
          <p:nvPr/>
        </p:nvSpPr>
        <p:spPr>
          <a:xfrm>
            <a:off x="7793389" y="1192273"/>
            <a:ext cx="5640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-III-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47" name="Persegi Panjang 46"/>
          <p:cNvSpPr/>
          <p:nvPr/>
        </p:nvSpPr>
        <p:spPr>
          <a:xfrm>
            <a:off x="3873972" y="4263065"/>
            <a:ext cx="32969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Keterangan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:</a:t>
            </a:r>
          </a:p>
          <a:p>
            <a:pPr marL="171450" indent="-171450">
              <a:buFont typeface="Wingdings" charset="2"/>
              <a:buChar char="§"/>
            </a:pP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I: Internal stakeholders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  <a:sym typeface="Wingdings"/>
              </a:rPr>
              <a:t>— Primary stakeholders;</a:t>
            </a:r>
          </a:p>
          <a:p>
            <a:pPr marL="171450" indent="-171450">
              <a:buFont typeface="Wingdings" charset="2"/>
              <a:buChar char="§"/>
            </a:pP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  <a:sym typeface="Wingdings"/>
              </a:rPr>
              <a:t>II: External stakeholders —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Secondary stakeholders</a:t>
            </a:r>
          </a:p>
          <a:p>
            <a:pPr marL="171450" indent="-171450">
              <a:buFont typeface="Wingdings" charset="2"/>
              <a:buChar char="§"/>
            </a:pP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III: Outside stakeholders — ‘the public at large’</a:t>
            </a:r>
            <a:endParaRPr lang="en-US" sz="9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" name="Persegi Panjang Terlingkari 1"/>
          <p:cNvSpPr/>
          <p:nvPr/>
        </p:nvSpPr>
        <p:spPr>
          <a:xfrm>
            <a:off x="5043947" y="1926134"/>
            <a:ext cx="3051543" cy="1321084"/>
          </a:xfrm>
          <a:prstGeom prst="round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1" name="Persegi Panjang Terlingkari 30"/>
          <p:cNvSpPr/>
          <p:nvPr/>
        </p:nvSpPr>
        <p:spPr>
          <a:xfrm>
            <a:off x="4660490" y="1482046"/>
            <a:ext cx="3831820" cy="2126393"/>
          </a:xfrm>
          <a:prstGeom prst="round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5" name="Persegi Panjang Terlingkari 34"/>
          <p:cNvSpPr/>
          <p:nvPr/>
        </p:nvSpPr>
        <p:spPr>
          <a:xfrm>
            <a:off x="4283494" y="1124262"/>
            <a:ext cx="4572000" cy="2935584"/>
          </a:xfrm>
          <a:prstGeom prst="roundRect">
            <a:avLst/>
          </a:prstGeom>
          <a:noFill/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6" name="Persegi Panjang 35"/>
          <p:cNvSpPr/>
          <p:nvPr/>
        </p:nvSpPr>
        <p:spPr>
          <a:xfrm>
            <a:off x="5278392" y="3698423"/>
            <a:ext cx="307902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Electorate</a:t>
            </a:r>
            <a:r>
              <a:rPr lang="en-US" sz="10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Voters &amp; Prospective Voters </a:t>
            </a:r>
          </a:p>
        </p:txBody>
      </p:sp>
      <p:sp>
        <p:nvSpPr>
          <p:cNvPr id="8" name="Persegi Panjang 7"/>
          <p:cNvSpPr/>
          <p:nvPr/>
        </p:nvSpPr>
        <p:spPr>
          <a:xfrm>
            <a:off x="4934967" y="1591111"/>
            <a:ext cx="105189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Political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parties</a:t>
            </a:r>
            <a:endParaRPr lang="en-US" sz="9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3" name="Persegi Panjang 12"/>
          <p:cNvSpPr/>
          <p:nvPr/>
        </p:nvSpPr>
        <p:spPr>
          <a:xfrm>
            <a:off x="5029129" y="3292954"/>
            <a:ext cx="224933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Executive Branch 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of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Government</a:t>
            </a:r>
            <a:endParaRPr lang="en-US" sz="9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4" name="Persegi Panjang 13"/>
          <p:cNvSpPr/>
          <p:nvPr/>
        </p:nvSpPr>
        <p:spPr>
          <a:xfrm>
            <a:off x="7268613" y="3302180"/>
            <a:ext cx="89800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Legislatures</a:t>
            </a:r>
            <a:endParaRPr lang="en-US" sz="9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5" name="Persegi Panjang 14"/>
          <p:cNvSpPr/>
          <p:nvPr/>
        </p:nvSpPr>
        <p:spPr>
          <a:xfrm>
            <a:off x="4738767" y="1227729"/>
            <a:ext cx="172675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Election </a:t>
            </a:r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Monitors/Observer </a:t>
            </a:r>
            <a:endParaRPr lang="id-ID" sz="900" dirty="0"/>
          </a:p>
        </p:txBody>
      </p:sp>
      <p:sp>
        <p:nvSpPr>
          <p:cNvPr id="39" name="Persegi Panjang 38"/>
          <p:cNvSpPr/>
          <p:nvPr/>
        </p:nvSpPr>
        <p:spPr>
          <a:xfrm>
            <a:off x="6442582" y="1234553"/>
            <a:ext cx="46198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CSOs</a:t>
            </a:r>
            <a:endParaRPr lang="id-ID" sz="900" dirty="0">
              <a:solidFill>
                <a:srgbClr val="FFFF00"/>
              </a:solidFill>
            </a:endParaRPr>
          </a:p>
        </p:txBody>
      </p:sp>
      <p:sp>
        <p:nvSpPr>
          <p:cNvPr id="40" name="Persegi Panjang 39"/>
          <p:cNvSpPr/>
          <p:nvPr/>
        </p:nvSpPr>
        <p:spPr>
          <a:xfrm>
            <a:off x="6933834" y="1230566"/>
            <a:ext cx="87235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Press/media</a:t>
            </a:r>
            <a:endParaRPr lang="id-ID" sz="900" dirty="0"/>
          </a:p>
        </p:txBody>
      </p:sp>
      <p:sp>
        <p:nvSpPr>
          <p:cNvPr id="16" name="Persegi Panjang 15"/>
          <p:cNvSpPr/>
          <p:nvPr/>
        </p:nvSpPr>
        <p:spPr>
          <a:xfrm>
            <a:off x="7058966" y="1590792"/>
            <a:ext cx="9300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EDR Bodies</a:t>
            </a:r>
            <a:endParaRPr lang="en-US" sz="10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7" name="Persegi Panjang 16"/>
          <p:cNvSpPr/>
          <p:nvPr/>
        </p:nvSpPr>
        <p:spPr>
          <a:xfrm rot="16200000">
            <a:off x="3563585" y="2432334"/>
            <a:ext cx="120898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Public 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at large</a:t>
            </a:r>
            <a:endParaRPr lang="id-ID" sz="900" dirty="0"/>
          </a:p>
        </p:txBody>
      </p:sp>
      <p:sp>
        <p:nvSpPr>
          <p:cNvPr id="42" name="Persegi Panjang 41"/>
          <p:cNvSpPr/>
          <p:nvPr/>
        </p:nvSpPr>
        <p:spPr>
          <a:xfrm>
            <a:off x="6109800" y="872172"/>
            <a:ext cx="120898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Public 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at large</a:t>
            </a:r>
            <a:endParaRPr lang="id-ID" sz="900" dirty="0"/>
          </a:p>
        </p:txBody>
      </p:sp>
      <p:sp>
        <p:nvSpPr>
          <p:cNvPr id="48" name="Persegi Panjang 47"/>
          <p:cNvSpPr/>
          <p:nvPr/>
        </p:nvSpPr>
        <p:spPr>
          <a:xfrm rot="16200000">
            <a:off x="8343063" y="2458474"/>
            <a:ext cx="120898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Public 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at large</a:t>
            </a:r>
            <a:endParaRPr lang="id-ID" sz="900" dirty="0"/>
          </a:p>
        </p:txBody>
      </p:sp>
      <p:sp>
        <p:nvSpPr>
          <p:cNvPr id="49" name="Persegi Panjang 48"/>
          <p:cNvSpPr/>
          <p:nvPr/>
        </p:nvSpPr>
        <p:spPr>
          <a:xfrm>
            <a:off x="7132600" y="4694260"/>
            <a:ext cx="19575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Source: </a:t>
            </a:r>
            <a:r>
              <a:rPr lang="en-US" sz="8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Nur</a:t>
            </a:r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8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Hidayat</a:t>
            </a:r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8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(</a:t>
            </a:r>
            <a:r>
              <a:rPr lang="en-US" sz="8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2019)</a:t>
            </a:r>
            <a:endParaRPr lang="id-ID" sz="800" i="1" dirty="0"/>
          </a:p>
        </p:txBody>
      </p:sp>
      <p:sp>
        <p:nvSpPr>
          <p:cNvPr id="21" name="Persegi Panjang 20"/>
          <p:cNvSpPr/>
          <p:nvPr/>
        </p:nvSpPr>
        <p:spPr>
          <a:xfrm rot="16200000">
            <a:off x="8010016" y="2458474"/>
            <a:ext cx="127470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0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Regional networks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 </a:t>
            </a:r>
          </a:p>
        </p:txBody>
      </p:sp>
      <p:sp>
        <p:nvSpPr>
          <p:cNvPr id="50" name="Persegi Panjang 49"/>
          <p:cNvSpPr/>
          <p:nvPr/>
        </p:nvSpPr>
        <p:spPr>
          <a:xfrm rot="16200000">
            <a:off x="3717120" y="2421062"/>
            <a:ext cx="147508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</a:t>
            </a:r>
            <a:r>
              <a:rPr lang="en-US" sz="90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nternational networks</a:t>
            </a:r>
            <a:endParaRPr lang="en-US" sz="9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1" name="Persegi Panjang 50"/>
          <p:cNvSpPr/>
          <p:nvPr/>
        </p:nvSpPr>
        <p:spPr>
          <a:xfrm>
            <a:off x="7470911" y="4042883"/>
            <a:ext cx="1208985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The Public </a:t>
            </a:r>
            <a:r>
              <a:rPr lang="en-US" sz="9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at large</a:t>
            </a:r>
            <a:endParaRPr lang="id-ID" sz="900" dirty="0"/>
          </a:p>
        </p:txBody>
      </p:sp>
      <p:sp>
        <p:nvSpPr>
          <p:cNvPr id="23" name="Persegi Panjang 22"/>
          <p:cNvSpPr/>
          <p:nvPr/>
        </p:nvSpPr>
        <p:spPr>
          <a:xfrm rot="16200000">
            <a:off x="4108244" y="2500698"/>
            <a:ext cx="144623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Election</a:t>
            </a:r>
            <a:r>
              <a:rPr lang="id-ID" sz="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Court</a:t>
            </a:r>
            <a:r>
              <a:rPr lang="id-ID" sz="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Institution</a:t>
            </a:r>
            <a:endParaRPr lang="id-ID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2" name="Persegi Panjang 51"/>
          <p:cNvSpPr/>
          <p:nvPr/>
        </p:nvSpPr>
        <p:spPr>
          <a:xfrm rot="16200000">
            <a:off x="7544017" y="2484771"/>
            <a:ext cx="144623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Election</a:t>
            </a:r>
            <a:r>
              <a:rPr lang="id-ID" sz="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Court</a:t>
            </a:r>
            <a:r>
              <a:rPr lang="id-ID" sz="8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800" dirty="0" err="1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Institution</a:t>
            </a:r>
            <a:endParaRPr lang="id-ID" sz="8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3" name="Persegi Panjang 52"/>
          <p:cNvSpPr/>
          <p:nvPr/>
        </p:nvSpPr>
        <p:spPr>
          <a:xfrm>
            <a:off x="8268109" y="821134"/>
            <a:ext cx="5640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-IV-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4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nimBg="1"/>
      <p:bldP spid="19" grpId="0" animBg="1"/>
      <p:bldP spid="20" grpId="0" animBg="1"/>
      <p:bldP spid="6" grpId="0" animBg="1"/>
      <p:bldP spid="41" grpId="0"/>
      <p:bldP spid="44" grpId="0"/>
      <p:bldP spid="45" grpId="0"/>
      <p:bldP spid="46" grpId="0"/>
      <p:bldP spid="47" grpId="0"/>
      <p:bldP spid="2" grpId="0" animBg="1"/>
      <p:bldP spid="31" grpId="0" animBg="1"/>
      <p:bldP spid="35" grpId="0" animBg="1"/>
      <p:bldP spid="35" grpId="1" animBg="1"/>
      <p:bldP spid="36" grpId="0"/>
      <p:bldP spid="8" grpId="0"/>
      <p:bldP spid="13" grpId="0"/>
      <p:bldP spid="14" grpId="0"/>
      <p:bldP spid="15" grpId="0"/>
      <p:bldP spid="39" grpId="0"/>
      <p:bldP spid="40" grpId="0"/>
      <p:bldP spid="16" grpId="0"/>
      <p:bldP spid="17" grpId="0"/>
      <p:bldP spid="42" grpId="0"/>
      <p:bldP spid="48" grpId="0"/>
      <p:bldP spid="49" grpId="0"/>
      <p:bldP spid="21" grpId="0"/>
      <p:bldP spid="50" grpId="0"/>
      <p:bldP spid="51" grpId="0"/>
      <p:bldP spid="23" grpId="0"/>
      <p:bldP spid="52" grpId="0"/>
      <p:bldP spid="53" grpId="0"/>
      <p:bldP spid="5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32832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6250" y="81263"/>
            <a:ext cx="890773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III. Existing Condition: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Institusionalisasi</a:t>
            </a:r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altLang="en-US" sz="1600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endParaRPr lang="id-ID" altLang="en-US" sz="16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pic>
        <p:nvPicPr>
          <p:cNvPr id="1026" name="Picture 2" descr="allot Box Symbol Royalty Free Cliparts, Vectors, And Stoc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310" y="0"/>
            <a:ext cx="597877" cy="59787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ersegi Panjang 16"/>
          <p:cNvSpPr/>
          <p:nvPr/>
        </p:nvSpPr>
        <p:spPr>
          <a:xfrm>
            <a:off x="2722774" y="442249"/>
            <a:ext cx="372457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Table 1 </a:t>
            </a:r>
            <a:r>
              <a:rPr lang="en-US" sz="10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Capaian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Reformasi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1000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Pemilu</a:t>
            </a:r>
            <a:r>
              <a:rPr lang="en-US" sz="10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1999-2019</a:t>
            </a:r>
            <a:endParaRPr lang="en-US" sz="10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pic>
        <p:nvPicPr>
          <p:cNvPr id="4" name="Gamba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6795"/>
            <a:ext cx="9144000" cy="479558"/>
          </a:xfrm>
          <a:prstGeom prst="rect">
            <a:avLst/>
          </a:prstGeom>
        </p:spPr>
      </p:pic>
      <p:pic>
        <p:nvPicPr>
          <p:cNvPr id="5" name="Gambar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" y="1178841"/>
            <a:ext cx="9078614" cy="958067"/>
          </a:xfrm>
          <a:prstGeom prst="rect">
            <a:avLst/>
          </a:prstGeom>
        </p:spPr>
      </p:pic>
      <p:pic>
        <p:nvPicPr>
          <p:cNvPr id="6" name="Gambar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7" y="1998546"/>
            <a:ext cx="9074551" cy="1630528"/>
          </a:xfrm>
          <a:prstGeom prst="rect">
            <a:avLst/>
          </a:prstGeom>
        </p:spPr>
      </p:pic>
      <p:pic>
        <p:nvPicPr>
          <p:cNvPr id="7" name="Gambar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" y="3613249"/>
            <a:ext cx="9063556" cy="646150"/>
          </a:xfrm>
          <a:prstGeom prst="rect">
            <a:avLst/>
          </a:prstGeom>
        </p:spPr>
      </p:pic>
      <p:pic>
        <p:nvPicPr>
          <p:cNvPr id="8" name="Gambar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" y="4236274"/>
            <a:ext cx="9089421" cy="553590"/>
          </a:xfrm>
          <a:prstGeom prst="rect">
            <a:avLst/>
          </a:prstGeom>
        </p:spPr>
      </p:pic>
      <p:sp>
        <p:nvSpPr>
          <p:cNvPr id="16" name="Persegi Panjang 15"/>
          <p:cNvSpPr/>
          <p:nvPr/>
        </p:nvSpPr>
        <p:spPr>
          <a:xfrm>
            <a:off x="7330978" y="4778805"/>
            <a:ext cx="1979227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Source: </a:t>
            </a:r>
            <a:r>
              <a:rPr lang="en-US" sz="5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Nur</a:t>
            </a:r>
            <a:r>
              <a:rPr lang="en-US" sz="5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5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Hidayat</a:t>
            </a:r>
            <a:r>
              <a:rPr lang="en-US" sz="5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sz="500" i="1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en-US" sz="5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(2019)</a:t>
            </a:r>
            <a:endParaRPr lang="en-US" sz="500" i="1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15" name="Straight Connector 36"/>
          <p:cNvCxnSpPr/>
          <p:nvPr/>
        </p:nvCxnSpPr>
        <p:spPr>
          <a:xfrm flipV="1">
            <a:off x="47787" y="1141091"/>
            <a:ext cx="9074551" cy="35703"/>
          </a:xfrm>
          <a:prstGeom prst="line">
            <a:avLst/>
          </a:prstGeom>
          <a:ln w="31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922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32832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6250" y="81263"/>
            <a:ext cx="890773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IV. Obsession &amp; </a:t>
            </a:r>
            <a:r>
              <a:rPr lang="en-US" altLang="en-US" sz="1600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Resource</a:t>
            </a:r>
            <a:endParaRPr lang="id-ID" altLang="en-US" sz="1600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32" name="Konektor Lurus 31"/>
          <p:cNvCxnSpPr/>
          <p:nvPr/>
        </p:nvCxnSpPr>
        <p:spPr>
          <a:xfrm flipV="1">
            <a:off x="7485524" y="4991727"/>
            <a:ext cx="76948" cy="570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36"/>
          <p:cNvCxnSpPr/>
          <p:nvPr/>
        </p:nvCxnSpPr>
        <p:spPr>
          <a:xfrm>
            <a:off x="4436533" y="669320"/>
            <a:ext cx="0" cy="3915508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allot Box Symbol Royalty Free Cliparts, Vectors, And Stoc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2310" y="0"/>
            <a:ext cx="597877" cy="597877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Persegi Panjang 48"/>
          <p:cNvSpPr/>
          <p:nvPr/>
        </p:nvSpPr>
        <p:spPr>
          <a:xfrm>
            <a:off x="5440845" y="4517915"/>
            <a:ext cx="335040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i="1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Source:  Modified  by NHS from Crosby et al (2008).</a:t>
            </a:r>
            <a:endParaRPr lang="id-ID" sz="1000" i="1" dirty="0"/>
          </a:p>
        </p:txBody>
      </p:sp>
      <p:sp>
        <p:nvSpPr>
          <p:cNvPr id="7" name="Persegi Panjang Terlingkari 6"/>
          <p:cNvSpPr/>
          <p:nvPr/>
        </p:nvSpPr>
        <p:spPr>
          <a:xfrm>
            <a:off x="909637" y="1452542"/>
            <a:ext cx="1603168" cy="7407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-1-</a:t>
            </a: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Subject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4" name="Persegi Panjang Terlingkari 53"/>
          <p:cNvSpPr/>
          <p:nvPr/>
        </p:nvSpPr>
        <p:spPr>
          <a:xfrm>
            <a:off x="2547530" y="1452542"/>
            <a:ext cx="1598905" cy="7407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-2-</a:t>
            </a: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Player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5" name="Persegi Panjang Terlingkari 54"/>
          <p:cNvSpPr/>
          <p:nvPr/>
        </p:nvSpPr>
        <p:spPr>
          <a:xfrm>
            <a:off x="909637" y="2256684"/>
            <a:ext cx="1603168" cy="7407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-4-</a:t>
            </a: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Crowd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56" name="Persegi Panjang Terlingkari 55"/>
          <p:cNvSpPr/>
          <p:nvPr/>
        </p:nvSpPr>
        <p:spPr>
          <a:xfrm>
            <a:off x="2547530" y="2268535"/>
            <a:ext cx="1598905" cy="7407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-3-</a:t>
            </a:r>
          </a:p>
          <a:p>
            <a:pPr algn="ctr"/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Contest</a:t>
            </a:r>
            <a:r>
              <a:rPr lang="id-ID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dirty="0" err="1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Setter</a:t>
            </a:r>
            <a:endParaRPr lang="id-ID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4" name="Konektor Panah Lurus 3"/>
          <p:cNvCxnSpPr/>
          <p:nvPr/>
        </p:nvCxnSpPr>
        <p:spPr>
          <a:xfrm flipH="1" flipV="1">
            <a:off x="624909" y="1426303"/>
            <a:ext cx="1624" cy="163016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Konektor Panah Lurus 20"/>
          <p:cNvCxnSpPr/>
          <p:nvPr/>
        </p:nvCxnSpPr>
        <p:spPr>
          <a:xfrm>
            <a:off x="1083733" y="3335867"/>
            <a:ext cx="3033348" cy="661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Kotak Teks 13"/>
          <p:cNvSpPr txBox="1"/>
          <p:nvPr/>
        </p:nvSpPr>
        <p:spPr>
          <a:xfrm>
            <a:off x="965957" y="2964816"/>
            <a:ext cx="617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Low</a:t>
            </a:r>
            <a:endParaRPr lang="id-ID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4" name="Kotak Teks 23"/>
          <p:cNvSpPr txBox="1"/>
          <p:nvPr/>
        </p:nvSpPr>
        <p:spPr>
          <a:xfrm>
            <a:off x="3492750" y="2997464"/>
            <a:ext cx="617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High</a:t>
            </a:r>
            <a:endParaRPr lang="id-ID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8" name="Kotak Teks 27"/>
          <p:cNvSpPr txBox="1"/>
          <p:nvPr/>
        </p:nvSpPr>
        <p:spPr>
          <a:xfrm rot="16200000">
            <a:off x="511599" y="2607620"/>
            <a:ext cx="5446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Low</a:t>
            </a:r>
            <a:endParaRPr lang="id-ID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29" name="Kotak Teks 28"/>
          <p:cNvSpPr txBox="1"/>
          <p:nvPr/>
        </p:nvSpPr>
        <p:spPr>
          <a:xfrm rot="16200000">
            <a:off x="464842" y="1551100"/>
            <a:ext cx="6714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High</a:t>
            </a:r>
            <a:endParaRPr lang="id-ID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31" name="Persegi Panjang 30"/>
          <p:cNvSpPr/>
          <p:nvPr/>
        </p:nvSpPr>
        <p:spPr>
          <a:xfrm>
            <a:off x="136249" y="775370"/>
            <a:ext cx="43002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➤ </a:t>
            </a:r>
            <a:r>
              <a:rPr lang="en-US" sz="1600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Matrix Obsession &amp; Resource</a:t>
            </a:r>
            <a:endParaRPr lang="en-US" sz="1600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8" name="Kotak Teks 17"/>
          <p:cNvSpPr txBox="1"/>
          <p:nvPr/>
        </p:nvSpPr>
        <p:spPr>
          <a:xfrm>
            <a:off x="4699577" y="861911"/>
            <a:ext cx="43444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Keterangan:</a:t>
            </a:r>
          </a:p>
          <a:p>
            <a:endParaRPr lang="id-ID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269875" indent="-269875">
              <a:buFont typeface="+mj-lt"/>
              <a:buAutoNum type="arabicPeriod"/>
            </a:pPr>
            <a:r>
              <a:rPr lang="id-ID" dirty="0" err="1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Subject</a:t>
            </a:r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— </a:t>
            </a:r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Kelompok sosial memiliki cita-cita besar, namun sumber daya terbatas;</a:t>
            </a:r>
          </a:p>
          <a:p>
            <a:pPr marL="269875" indent="-269875">
              <a:buFont typeface="+mj-lt"/>
              <a:buAutoNum type="arabicPeriod"/>
            </a:pPr>
            <a:endParaRPr lang="id-ID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269875" indent="-269875">
              <a:buFont typeface="+mj-lt"/>
              <a:buAutoNum type="arabicPeriod"/>
            </a:pPr>
            <a:r>
              <a:rPr lang="id-ID" dirty="0" err="1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Player</a:t>
            </a:r>
            <a:r>
              <a:rPr lang="id-ID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—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Kelompok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sosial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memiliki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cita-cita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besar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tersedia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sumber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daya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memadai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;</a:t>
            </a:r>
          </a:p>
          <a:p>
            <a:pPr marL="269875" indent="-269875">
              <a:buFont typeface="+mj-lt"/>
              <a:buAutoNum type="arabicPeriod"/>
            </a:pP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269875" indent="-269875">
              <a:buFont typeface="+mj-lt"/>
              <a:buAutoNum type="arabicPeriod"/>
            </a:pP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Contest setter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—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Kelompok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sosial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memiliki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sumber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daya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memadai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namun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cita-cita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rendah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;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269875" indent="-269875">
              <a:buFont typeface="+mj-lt"/>
              <a:buAutoNum type="arabicPeriod"/>
            </a:pPr>
            <a:endParaRPr lang="en-US" dirty="0" smtClean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  <a:p>
            <a:pPr marL="269875" indent="-269875">
              <a:buFont typeface="+mj-lt"/>
              <a:buAutoNum type="arabicPeriod"/>
            </a:pPr>
            <a:r>
              <a:rPr lang="en-US" dirty="0" smtClean="0">
                <a:solidFill>
                  <a:srgbClr val="FFFF00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Crowd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—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Kelompok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sosial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memiliki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sumber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daya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rendah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,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cita-cita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 juga </a:t>
            </a:r>
            <a:r>
              <a:rPr lang="en-US" dirty="0" err="1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rendah</a:t>
            </a:r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.  </a:t>
            </a:r>
          </a:p>
        </p:txBody>
      </p:sp>
      <p:sp>
        <p:nvSpPr>
          <p:cNvPr id="35" name="Persegi Panjang 34"/>
          <p:cNvSpPr/>
          <p:nvPr/>
        </p:nvSpPr>
        <p:spPr>
          <a:xfrm>
            <a:off x="1819275" y="3356081"/>
            <a:ext cx="12910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Resources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36" name="Persegi Panjang 35"/>
          <p:cNvSpPr/>
          <p:nvPr/>
        </p:nvSpPr>
        <p:spPr>
          <a:xfrm rot="16200000">
            <a:off x="-261916" y="2180688"/>
            <a:ext cx="12910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Obsession</a:t>
            </a:r>
            <a:endParaRPr lang="en-US" dirty="0">
              <a:solidFill>
                <a:schemeClr val="bg1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96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19275" cy="544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7" name="Straight Connector 36"/>
          <p:cNvCxnSpPr/>
          <p:nvPr/>
        </p:nvCxnSpPr>
        <p:spPr>
          <a:xfrm>
            <a:off x="136249" y="400601"/>
            <a:ext cx="8907738" cy="2947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2"/>
          <p:cNvSpPr txBox="1">
            <a:spLocks noChangeArrowheads="1"/>
          </p:cNvSpPr>
          <p:nvPr/>
        </p:nvSpPr>
        <p:spPr bwMode="auto">
          <a:xfrm>
            <a:off x="138112" y="81263"/>
            <a:ext cx="8905875" cy="3077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dirty="0" smtClean="0">
                <a:solidFill>
                  <a:schemeClr val="bg2"/>
                </a:solidFill>
                <a:latin typeface="American Typewriter" charset="0"/>
                <a:ea typeface="American Typewriter" charset="0"/>
                <a:cs typeface="American Typewriter" charset="0"/>
              </a:rPr>
              <a:t>● Profile</a:t>
            </a:r>
            <a:endParaRPr lang="id-ID" altLang="en-US" dirty="0">
              <a:solidFill>
                <a:schemeClr val="bg2"/>
              </a:solidFill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sp>
        <p:nvSpPr>
          <p:cNvPr id="12" name="Persegi Panjang 11"/>
          <p:cNvSpPr/>
          <p:nvPr/>
        </p:nvSpPr>
        <p:spPr>
          <a:xfrm>
            <a:off x="0" y="4943445"/>
            <a:ext cx="9144000" cy="200055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| Mobile phone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081319691969 | 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Email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nhsardini@gmail.com|twitter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@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nurhidayatsardi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Instagram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YouTube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: </a:t>
            </a:r>
            <a:r>
              <a:rPr lang="id-ID" sz="700" dirty="0" err="1">
                <a:latin typeface="American Typewriter" charset="0"/>
                <a:ea typeface="American Typewriter" charset="0"/>
                <a:cs typeface="American Typewriter" charset="0"/>
              </a:rPr>
              <a:t>nhsardini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 |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FaceBook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: Nur </a:t>
            </a:r>
            <a:r>
              <a:rPr lang="id-ID" sz="700" dirty="0">
                <a:latin typeface="American Typewriter" charset="0"/>
                <a:ea typeface="American Typewriter" charset="0"/>
                <a:cs typeface="American Typewriter" charset="0"/>
              </a:rPr>
              <a:t>Hidayat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Sardini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 Web: </a:t>
            </a:r>
            <a:r>
              <a:rPr lang="id-ID" sz="700" dirty="0" err="1" smtClean="0">
                <a:latin typeface="American Typewriter" charset="0"/>
                <a:ea typeface="American Typewriter" charset="0"/>
                <a:cs typeface="American Typewriter" charset="0"/>
              </a:rPr>
              <a:t>www.nurhidayatsardini.com</a:t>
            </a:r>
            <a:r>
              <a:rPr lang="id-ID" sz="700" dirty="0" smtClean="0">
                <a:latin typeface="American Typewriter" charset="0"/>
                <a:ea typeface="American Typewriter" charset="0"/>
                <a:cs typeface="American Typewriter" charset="0"/>
              </a:rPr>
              <a:t> |</a:t>
            </a:r>
            <a:endParaRPr lang="id-ID" sz="700" dirty="0">
              <a:latin typeface="American Typewriter" charset="0"/>
              <a:ea typeface="American Typewriter" charset="0"/>
              <a:cs typeface="American Typewriter" charset="0"/>
            </a:endParaRPr>
          </a:p>
        </p:txBody>
      </p:sp>
      <p:cxnSp>
        <p:nvCxnSpPr>
          <p:cNvPr id="14" name="Konektor Lurus 13"/>
          <p:cNvCxnSpPr/>
          <p:nvPr/>
        </p:nvCxnSpPr>
        <p:spPr>
          <a:xfrm flipH="1">
            <a:off x="9721075" y="874545"/>
            <a:ext cx="8210" cy="4204872"/>
          </a:xfrm>
          <a:prstGeom prst="line">
            <a:avLst/>
          </a:prstGeom>
          <a:ln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ambar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50" y="544010"/>
            <a:ext cx="8907738" cy="424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39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wiss-2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11731</TotalTime>
  <Words>779</Words>
  <Application>Microsoft Macintosh PowerPoint</Application>
  <PresentationFormat>Peragaan Layar (16:9)</PresentationFormat>
  <Paragraphs>126</Paragraphs>
  <Slides>6</Slides>
  <Notes>6</Notes>
  <HiddenSlides>0</HiddenSlides>
  <MMClips>0</MMClips>
  <ScaleCrop>false</ScaleCrop>
  <HeadingPairs>
    <vt:vector size="6" baseType="variant">
      <vt:variant>
        <vt:lpstr>Font Dipakai</vt:lpstr>
      </vt:variant>
      <vt:variant>
        <vt:i4>6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6</vt:i4>
      </vt:variant>
    </vt:vector>
  </HeadingPairs>
  <TitlesOfParts>
    <vt:vector size="13" baseType="lpstr">
      <vt:lpstr>American Typewriter</vt:lpstr>
      <vt:lpstr>Arial</vt:lpstr>
      <vt:lpstr>Courier New</vt:lpstr>
      <vt:lpstr>Lato</vt:lpstr>
      <vt:lpstr>Raleway</vt:lpstr>
      <vt:lpstr>Wingdings</vt:lpstr>
      <vt:lpstr>swiss-2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DKPP OUTLOOK 2017: refleksi &amp; proyeksi</dc:title>
  <dc:creator>Nur Hidayat Sardini</dc:creator>
  <cp:lastModifiedBy>Pengguna Microsoft Office</cp:lastModifiedBy>
  <cp:revision>969</cp:revision>
  <cp:lastPrinted>2020-06-20T11:48:35Z</cp:lastPrinted>
  <dcterms:modified xsi:type="dcterms:W3CDTF">2020-08-20T10:09:02Z</dcterms:modified>
</cp:coreProperties>
</file>