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0BB291-A053-47F7-AA31-0D80FD99D3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18091A-9D2A-4F0C-92B4-2CB13005C7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6DBCBA-3F82-48BD-B34A-6FDEEF3630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6384A-E4C7-45BE-8998-2356E666D4AA}" type="datetimeFigureOut">
              <a:rPr lang="id-ID" smtClean="0"/>
              <a:t>22/10/2017</a:t>
            </a:fld>
            <a:endParaRPr lang="id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E7A814-644B-44FE-90B2-0F9221B67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FFDCF9-B1BE-4A91-9037-B8C206B77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1F4F-5364-400C-B2DE-C81C0AD2691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35832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4F503B-6665-45C4-B005-42464A1942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D70FF7-0673-420B-88CB-F1D8B6D840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77A79C-BDDD-41F6-A0A6-546C0D79CD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6384A-E4C7-45BE-8998-2356E666D4AA}" type="datetimeFigureOut">
              <a:rPr lang="id-ID" smtClean="0"/>
              <a:t>22/10/2017</a:t>
            </a:fld>
            <a:endParaRPr lang="id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A0AA38-1C56-4564-8119-B548A603C2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0C70D8-0242-4B76-BE13-8D7BD6124B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1F4F-5364-400C-B2DE-C81C0AD2691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23739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36CCFB-6385-4A4D-8A1B-2328324CD9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5375A2-0D50-4DCA-A095-38177CAEB2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5208F7-C43F-4D10-AE69-42461F4E4A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6384A-E4C7-45BE-8998-2356E666D4AA}" type="datetimeFigureOut">
              <a:rPr lang="id-ID" smtClean="0"/>
              <a:t>22/10/2017</a:t>
            </a:fld>
            <a:endParaRPr lang="id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6C744E-875C-4D17-BF69-47E6F3B2B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11F587-C840-4F47-B0F9-2BAC8A0C9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1F4F-5364-400C-B2DE-C81C0AD2691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57743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A5E48B-4E2C-4D5F-AB41-CBFCCAD016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326F24-E7BD-4EFF-9260-79FA3B0132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D195A9-14B6-4835-B313-0DDABEEBF1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6385E8-08FD-43F0-AA99-800FE4999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6384A-E4C7-45BE-8998-2356E666D4AA}" type="datetimeFigureOut">
              <a:rPr lang="id-ID" smtClean="0"/>
              <a:t>22/10/2017</a:t>
            </a:fld>
            <a:endParaRPr lang="id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216796-4DC9-406E-9EE1-7DBCE10AC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045855-4D4C-4D1E-B209-3BD93E7CD2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1F4F-5364-400C-B2DE-C81C0AD2691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58925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D761FF-82A2-49D9-BEAB-77BC3846AF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EB42E2-6FD0-4CE4-ABF7-46ED7B0786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AFBE61-9CA6-47E3-8DCE-8FD95405F3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31A9119-C84F-47C3-8898-CBB3B6FA05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9E93A1-053D-48BE-9BD3-D1F08861D3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9C557D9-847A-4572-A724-D79255328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6384A-E4C7-45BE-8998-2356E666D4AA}" type="datetimeFigureOut">
              <a:rPr lang="id-ID" smtClean="0"/>
              <a:t>22/10/2017</a:t>
            </a:fld>
            <a:endParaRPr lang="id-ID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300A7D-F72F-4604-A91A-111677D8A5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426B96C-0C38-4FDA-B9F7-E383C1A7C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1F4F-5364-400C-B2DE-C81C0AD2691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429956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D0AA80-7495-4B14-848D-6A234468C2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1E526A-83EE-4206-B028-68D966F496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6384A-E4C7-45BE-8998-2356E666D4AA}" type="datetimeFigureOut">
              <a:rPr lang="id-ID" smtClean="0"/>
              <a:t>22/10/2017</a:t>
            </a:fld>
            <a:endParaRPr lang="id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81F9CF4-1FA4-461E-90A0-F9230EE54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FC8EA0-DD64-42F9-B3F6-A6093F843C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1F4F-5364-400C-B2DE-C81C0AD2691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4181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EE184A7-5D31-4958-81FC-FC840C7FC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6384A-E4C7-45BE-8998-2356E666D4AA}" type="datetimeFigureOut">
              <a:rPr lang="id-ID" smtClean="0"/>
              <a:t>22/10/2017</a:t>
            </a:fld>
            <a:endParaRPr lang="id-ID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89CAB22-92A3-4C24-9B0E-F59782436A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DD360D-AFBA-443D-8ACC-D2450D35A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1F4F-5364-400C-B2DE-C81C0AD2691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1820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3DA389-9D33-471D-8F98-E02D0D9C7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BD01E5-294D-47DD-A62A-8E7770F13F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863CD3-8C09-4AE3-B715-8A0D01753F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E98204-66A2-499A-87E0-3B87B38595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6384A-E4C7-45BE-8998-2356E666D4AA}" type="datetimeFigureOut">
              <a:rPr lang="id-ID" smtClean="0"/>
              <a:t>22/10/2017</a:t>
            </a:fld>
            <a:endParaRPr lang="id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E2BA3D-FA2C-43D5-A38A-43A7966F6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6290EB-F936-442A-88E5-A6E9511A0C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1F4F-5364-400C-B2DE-C81C0AD2691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67862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79A1B-41D6-47DF-AB04-FA60989397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2AA2A8-85CF-4BC1-B317-9263552898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063239-194D-4485-8856-B0E00C7E4A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895210-959D-4A78-92BF-10A2B738DF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6384A-E4C7-45BE-8998-2356E666D4AA}" type="datetimeFigureOut">
              <a:rPr lang="id-ID" smtClean="0"/>
              <a:t>22/10/2017</a:t>
            </a:fld>
            <a:endParaRPr lang="id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7FB5E0-02BC-4A80-A6B6-6B143ECF39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284CC1-095B-417B-8A6E-DD947E539E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1F4F-5364-400C-B2DE-C81C0AD2691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782977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73DD99-6329-4361-8A82-1845FB67F5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9A3E0F-DD1C-486E-9543-07CB9CE641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A93A42-0DF5-44B7-A686-63F73C5110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6384A-E4C7-45BE-8998-2356E666D4AA}" type="datetimeFigureOut">
              <a:rPr lang="id-ID" smtClean="0"/>
              <a:t>22/10/2017</a:t>
            </a:fld>
            <a:endParaRPr lang="id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75E3EC-29E7-4912-B7F5-229B3B80E4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12C3B2-4CB9-4880-917E-ADF615315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1F4F-5364-400C-B2DE-C81C0AD2691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68725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AC43048-035B-4077-9724-1FB7FBD433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6118CB-4C1B-4A6F-80D4-9244C1FBF0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6936D3-2AFE-484C-A9A8-307FC43BF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6384A-E4C7-45BE-8998-2356E666D4AA}" type="datetimeFigureOut">
              <a:rPr lang="id-ID" smtClean="0"/>
              <a:t>22/10/2017</a:t>
            </a:fld>
            <a:endParaRPr lang="id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C0B765-A248-46A7-866D-5FE1F9E6A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BF660F-CD53-4995-A99C-8C4B1B9C68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1F4F-5364-400C-B2DE-C81C0AD2691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9999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E3CB32-D446-417A-ABE5-55A9EFDDF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ECC78A-DFAC-483C-9A6A-EFD97C7D7D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A7CF46-505A-4048-AD14-4E9E4AE19E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F6384A-E4C7-45BE-8998-2356E666D4AA}" type="datetimeFigureOut">
              <a:rPr lang="id-ID" smtClean="0"/>
              <a:t>22/10/2017</a:t>
            </a:fld>
            <a:endParaRPr lang="id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7324B-5B09-4C34-9A2F-A02C8E5D64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FF318-83C3-4CCD-8B65-6E2315410E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31F4F-5364-400C-B2DE-C81C0AD2691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8409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DED475-1458-4182-8F0B-53D30E86BE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97527" y="1122363"/>
            <a:ext cx="10141527" cy="2387600"/>
          </a:xfrm>
        </p:spPr>
        <p:txBody>
          <a:bodyPr>
            <a:noAutofit/>
          </a:bodyPr>
          <a:lstStyle/>
          <a:p>
            <a:r>
              <a:rPr lang="en-US" sz="4800" b="1" dirty="0" err="1"/>
              <a:t>Evaluasi</a:t>
            </a:r>
            <a:r>
              <a:rPr lang="en-US" sz="4800" b="1" dirty="0"/>
              <a:t> </a:t>
            </a:r>
            <a:r>
              <a:rPr lang="en-US" sz="4800" b="1" dirty="0" err="1"/>
              <a:t>Pendaftaran</a:t>
            </a:r>
            <a:r>
              <a:rPr lang="en-US" sz="4800" b="1" dirty="0"/>
              <a:t> </a:t>
            </a:r>
            <a:r>
              <a:rPr lang="en-US" sz="4800" b="1" dirty="0" err="1"/>
              <a:t>Partai</a:t>
            </a:r>
            <a:r>
              <a:rPr lang="en-US" sz="4800" b="1" dirty="0"/>
              <a:t> </a:t>
            </a:r>
            <a:r>
              <a:rPr lang="en-US" sz="4800" b="1" dirty="0" err="1"/>
              <a:t>Politik</a:t>
            </a:r>
            <a:br>
              <a:rPr lang="en-US" sz="4800" b="1" dirty="0"/>
            </a:br>
            <a:r>
              <a:rPr lang="en-US" sz="4800" b="1" dirty="0" err="1"/>
              <a:t>Peserta</a:t>
            </a:r>
            <a:r>
              <a:rPr lang="en-US" sz="4800" b="1" dirty="0"/>
              <a:t> </a:t>
            </a:r>
            <a:r>
              <a:rPr lang="en-US" sz="4800" b="1" dirty="0" err="1"/>
              <a:t>Pemilu</a:t>
            </a:r>
            <a:r>
              <a:rPr lang="en-US" sz="4800" b="1" dirty="0"/>
              <a:t>: </a:t>
            </a:r>
            <a:r>
              <a:rPr lang="en-US" sz="4800" b="1" dirty="0" err="1"/>
              <a:t>Konsistensi</a:t>
            </a:r>
            <a:r>
              <a:rPr lang="en-US" sz="4800" b="1" dirty="0"/>
              <a:t> </a:t>
            </a:r>
            <a:r>
              <a:rPr lang="en-US" sz="4800" b="1" dirty="0" err="1"/>
              <a:t>Regulasi</a:t>
            </a:r>
            <a:r>
              <a:rPr lang="en-US" sz="4800" b="1" dirty="0"/>
              <a:t> </a:t>
            </a:r>
            <a:r>
              <a:rPr lang="en-US" sz="4800" b="1" dirty="0" err="1"/>
              <a:t>dan</a:t>
            </a:r>
            <a:r>
              <a:rPr lang="en-US" sz="4800" b="1" dirty="0"/>
              <a:t> </a:t>
            </a:r>
            <a:br>
              <a:rPr lang="en-US" sz="4800" b="1" dirty="0"/>
            </a:br>
            <a:r>
              <a:rPr lang="en-US" sz="4800" b="1" dirty="0" err="1"/>
              <a:t>Upaya</a:t>
            </a:r>
            <a:r>
              <a:rPr lang="en-US" sz="4800" b="1" dirty="0"/>
              <a:t> </a:t>
            </a:r>
            <a:r>
              <a:rPr lang="en-US" sz="4800" b="1" dirty="0" err="1"/>
              <a:t>Mewujudkan</a:t>
            </a:r>
            <a:r>
              <a:rPr lang="en-US" sz="4800" b="1" dirty="0"/>
              <a:t> </a:t>
            </a:r>
            <a:r>
              <a:rPr lang="en-US" sz="4800" b="1" dirty="0" err="1"/>
              <a:t>Keadilan</a:t>
            </a:r>
            <a:r>
              <a:rPr lang="en-US" sz="4800" b="1" dirty="0"/>
              <a:t> </a:t>
            </a:r>
            <a:r>
              <a:rPr lang="en-US" sz="4800" b="1" dirty="0" err="1"/>
              <a:t>Elektoral</a:t>
            </a:r>
            <a:endParaRPr lang="id-ID" sz="48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5EE9FD-06BB-4CB8-BFFB-57A78585CE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n-US" sz="4000" dirty="0"/>
          </a:p>
          <a:p>
            <a:r>
              <a:rPr lang="en-US" sz="4000" dirty="0"/>
              <a:t>Jakarta, 22 </a:t>
            </a:r>
            <a:r>
              <a:rPr lang="en-US" sz="4000" dirty="0" err="1"/>
              <a:t>Oktober</a:t>
            </a:r>
            <a:r>
              <a:rPr lang="en-US" sz="4000" dirty="0"/>
              <a:t> 2017</a:t>
            </a:r>
            <a:endParaRPr lang="id-ID" sz="4000" dirty="0"/>
          </a:p>
        </p:txBody>
      </p:sp>
    </p:spTree>
    <p:extLst>
      <p:ext uri="{BB962C8B-B14F-4D97-AF65-F5344CB8AC3E}">
        <p14:creationId xmlns:p14="http://schemas.microsoft.com/office/powerpoint/2010/main" val="16710539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099BD9-2261-4403-AD4E-1417DBDAF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15529"/>
          </a:xfrm>
        </p:spPr>
        <p:txBody>
          <a:bodyPr/>
          <a:lstStyle/>
          <a:p>
            <a:r>
              <a:rPr lang="en-US" b="1" dirty="0" err="1"/>
              <a:t>Pendahuluan</a:t>
            </a:r>
            <a:endParaRPr lang="id-ID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331054-60AE-4D41-AE44-1716071190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274618"/>
            <a:ext cx="10924309" cy="5292437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/>
              <a:t>Partai</a:t>
            </a:r>
            <a:r>
              <a:rPr lang="en-US" dirty="0"/>
              <a:t> </a:t>
            </a:r>
            <a:r>
              <a:rPr lang="en-US" dirty="0" err="1"/>
              <a:t>politik</a:t>
            </a:r>
            <a:r>
              <a:rPr lang="en-US" dirty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/>
              <a:t>pemilu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partai</a:t>
            </a:r>
            <a:r>
              <a:rPr lang="en-US" dirty="0"/>
              <a:t> </a:t>
            </a:r>
            <a:r>
              <a:rPr lang="en-US" dirty="0" err="1"/>
              <a:t>politik</a:t>
            </a:r>
            <a:r>
              <a:rPr lang="en-US" dirty="0"/>
              <a:t> yang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ditetapkan</a:t>
            </a:r>
            <a:r>
              <a:rPr lang="en-US" dirty="0"/>
              <a:t>/lulus </a:t>
            </a:r>
            <a:r>
              <a:rPr lang="en-US" dirty="0" err="1"/>
              <a:t>verifikasi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KPU (</a:t>
            </a:r>
            <a:r>
              <a:rPr lang="en-US" i="1" dirty="0"/>
              <a:t>vide </a:t>
            </a:r>
            <a:r>
              <a:rPr lang="en-US" b="1" dirty="0" err="1"/>
              <a:t>Pasal</a:t>
            </a:r>
            <a:r>
              <a:rPr lang="en-US" b="1" dirty="0"/>
              <a:t> 173 </a:t>
            </a:r>
            <a:r>
              <a:rPr lang="en-US" b="1" dirty="0" err="1"/>
              <a:t>ayat</a:t>
            </a:r>
            <a:r>
              <a:rPr lang="en-US" b="1" dirty="0"/>
              <a:t> (1) UU No. 7/2017 </a:t>
            </a:r>
            <a:r>
              <a:rPr lang="en-US" b="1" dirty="0" err="1"/>
              <a:t>tentang</a:t>
            </a:r>
            <a:r>
              <a:rPr lang="en-US" b="1" dirty="0"/>
              <a:t> </a:t>
            </a:r>
            <a:r>
              <a:rPr lang="en-US" b="1" dirty="0" err="1"/>
              <a:t>Pemilihan</a:t>
            </a:r>
            <a:r>
              <a:rPr lang="en-US" b="1" dirty="0"/>
              <a:t> </a:t>
            </a:r>
            <a:r>
              <a:rPr lang="en-US" b="1" dirty="0" err="1"/>
              <a:t>Umum</a:t>
            </a:r>
            <a:r>
              <a:rPr lang="en-US" dirty="0"/>
              <a:t>). </a:t>
            </a:r>
          </a:p>
          <a:p>
            <a:r>
              <a:rPr lang="en-US" dirty="0" err="1"/>
              <a:t>Persyaratan</a:t>
            </a:r>
            <a:r>
              <a:rPr lang="en-US" dirty="0"/>
              <a:t> </a:t>
            </a:r>
            <a:r>
              <a:rPr lang="en-US" dirty="0" err="1"/>
              <a:t>partai</a:t>
            </a:r>
            <a:r>
              <a:rPr lang="en-US" dirty="0"/>
              <a:t> </a:t>
            </a:r>
            <a:r>
              <a:rPr lang="en-US" dirty="0" err="1"/>
              <a:t>politik</a:t>
            </a:r>
            <a:r>
              <a:rPr lang="en-US" dirty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/>
              <a:t>pemilu</a:t>
            </a:r>
            <a:r>
              <a:rPr lang="en-US" dirty="0"/>
              <a:t> </a:t>
            </a:r>
            <a:r>
              <a:rPr lang="en-US" dirty="0" err="1"/>
              <a:t>diatur</a:t>
            </a:r>
            <a:r>
              <a:rPr lang="en-US" dirty="0"/>
              <a:t> </a:t>
            </a:r>
            <a:r>
              <a:rPr lang="en-US" dirty="0" err="1"/>
              <a:t>rinci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Pasal</a:t>
            </a:r>
            <a:r>
              <a:rPr lang="en-US" dirty="0"/>
              <a:t> 173 </a:t>
            </a:r>
            <a:r>
              <a:rPr lang="en-US" dirty="0" err="1"/>
              <a:t>ayat</a:t>
            </a:r>
            <a:r>
              <a:rPr lang="en-US" dirty="0"/>
              <a:t> (2) UU 7/2017. </a:t>
            </a:r>
          </a:p>
          <a:p>
            <a:r>
              <a:rPr lang="en-US" dirty="0" err="1"/>
              <a:t>Ketentuan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lanjut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pendaftaran</a:t>
            </a:r>
            <a:r>
              <a:rPr lang="en-US" dirty="0"/>
              <a:t>, </a:t>
            </a:r>
            <a:r>
              <a:rPr lang="en-US" dirty="0" err="1"/>
              <a:t>verifikasi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penetapan</a:t>
            </a:r>
            <a:r>
              <a:rPr lang="en-US" dirty="0"/>
              <a:t> </a:t>
            </a:r>
            <a:r>
              <a:rPr lang="en-US" dirty="0" err="1"/>
              <a:t>partai</a:t>
            </a:r>
            <a:r>
              <a:rPr lang="en-US" dirty="0"/>
              <a:t> </a:t>
            </a:r>
            <a:r>
              <a:rPr lang="en-US" dirty="0" err="1"/>
              <a:t>politik</a:t>
            </a:r>
            <a:r>
              <a:rPr lang="en-US" dirty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/>
              <a:t>pemilu</a:t>
            </a:r>
            <a:r>
              <a:rPr lang="en-US" dirty="0"/>
              <a:t> </a:t>
            </a:r>
            <a:r>
              <a:rPr lang="en-US" dirty="0" err="1"/>
              <a:t>diatur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b="1" dirty="0" err="1"/>
              <a:t>Peraturan</a:t>
            </a:r>
            <a:r>
              <a:rPr lang="en-US" b="1" dirty="0"/>
              <a:t> KPU No. 11/2017</a:t>
            </a:r>
            <a:r>
              <a:rPr lang="en-US" dirty="0"/>
              <a:t>.</a:t>
            </a:r>
          </a:p>
          <a:p>
            <a:r>
              <a:rPr lang="en-US" dirty="0" err="1"/>
              <a:t>Tahapan</a:t>
            </a:r>
            <a:r>
              <a:rPr lang="en-US" dirty="0"/>
              <a:t> </a:t>
            </a:r>
            <a:r>
              <a:rPr lang="en-US" dirty="0" err="1"/>
              <a:t>pendaftaran</a:t>
            </a:r>
            <a:r>
              <a:rPr lang="en-US" dirty="0"/>
              <a:t>, </a:t>
            </a:r>
            <a:r>
              <a:rPr lang="en-US" dirty="0" err="1"/>
              <a:t>verifikasi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penetapan</a:t>
            </a:r>
            <a:r>
              <a:rPr lang="en-US" dirty="0"/>
              <a:t> </a:t>
            </a:r>
            <a:r>
              <a:rPr lang="en-US" dirty="0" err="1"/>
              <a:t>partai</a:t>
            </a:r>
            <a:r>
              <a:rPr lang="en-US" dirty="0"/>
              <a:t> </a:t>
            </a:r>
            <a:r>
              <a:rPr lang="en-US" dirty="0" err="1"/>
              <a:t>politik</a:t>
            </a:r>
            <a:r>
              <a:rPr lang="en-US" dirty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/>
              <a:t>pemilu</a:t>
            </a:r>
            <a:r>
              <a:rPr lang="en-US" dirty="0"/>
              <a:t> </a:t>
            </a:r>
            <a:r>
              <a:rPr lang="en-US" dirty="0" err="1"/>
              <a:t>berlangsung</a:t>
            </a:r>
            <a:r>
              <a:rPr lang="en-US" dirty="0"/>
              <a:t> 3 </a:t>
            </a:r>
            <a:r>
              <a:rPr lang="en-US" dirty="0" err="1"/>
              <a:t>Oktober</a:t>
            </a:r>
            <a:r>
              <a:rPr lang="en-US" dirty="0"/>
              <a:t> – 17 </a:t>
            </a:r>
            <a:r>
              <a:rPr lang="en-US" dirty="0" err="1"/>
              <a:t>Februari</a:t>
            </a:r>
            <a:r>
              <a:rPr lang="en-US" dirty="0"/>
              <a:t> 2018 (</a:t>
            </a:r>
            <a:r>
              <a:rPr lang="en-US" i="1" dirty="0"/>
              <a:t>vide</a:t>
            </a:r>
            <a:r>
              <a:rPr lang="en-US" dirty="0"/>
              <a:t> </a:t>
            </a:r>
            <a:r>
              <a:rPr lang="en-US" b="1" dirty="0" err="1"/>
              <a:t>Peraturan</a:t>
            </a:r>
            <a:r>
              <a:rPr lang="en-US" b="1" dirty="0"/>
              <a:t> KPU 7/2017</a:t>
            </a:r>
            <a:r>
              <a:rPr lang="en-US" i="1" dirty="0"/>
              <a:t>).</a:t>
            </a:r>
          </a:p>
          <a:p>
            <a:r>
              <a:rPr lang="en-US" dirty="0" err="1"/>
              <a:t>Pendaftaran</a:t>
            </a:r>
            <a:r>
              <a:rPr lang="en-US" dirty="0"/>
              <a:t>: 3-16 </a:t>
            </a:r>
            <a:r>
              <a:rPr lang="en-US" dirty="0" err="1"/>
              <a:t>Oktober</a:t>
            </a:r>
            <a:r>
              <a:rPr lang="en-US" dirty="0"/>
              <a:t> 2017.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administrasi</a:t>
            </a:r>
            <a:r>
              <a:rPr lang="en-US" dirty="0"/>
              <a:t>: 17 </a:t>
            </a:r>
            <a:r>
              <a:rPr lang="en-US" dirty="0" err="1"/>
              <a:t>Oktober</a:t>
            </a:r>
            <a:r>
              <a:rPr lang="en-US" dirty="0"/>
              <a:t> – 11 </a:t>
            </a:r>
            <a:r>
              <a:rPr lang="en-US" dirty="0" err="1"/>
              <a:t>Desember</a:t>
            </a:r>
            <a:r>
              <a:rPr lang="en-US" dirty="0"/>
              <a:t> 2017. </a:t>
            </a:r>
            <a:r>
              <a:rPr lang="en-US" dirty="0" err="1"/>
              <a:t>Verifikasi</a:t>
            </a:r>
            <a:r>
              <a:rPr lang="en-US" dirty="0"/>
              <a:t> </a:t>
            </a:r>
            <a:r>
              <a:rPr lang="en-US" dirty="0" err="1"/>
              <a:t>faktual</a:t>
            </a:r>
            <a:r>
              <a:rPr lang="en-US" dirty="0"/>
              <a:t>: 15 </a:t>
            </a:r>
            <a:r>
              <a:rPr lang="en-US" dirty="0" err="1"/>
              <a:t>Desember</a:t>
            </a:r>
            <a:r>
              <a:rPr lang="en-US" dirty="0"/>
              <a:t> 2017 – 3 </a:t>
            </a:r>
            <a:r>
              <a:rPr lang="en-US" dirty="0" err="1"/>
              <a:t>Februari</a:t>
            </a:r>
            <a:r>
              <a:rPr lang="en-US" dirty="0"/>
              <a:t> 2018. </a:t>
            </a:r>
            <a:r>
              <a:rPr lang="en-US" dirty="0" err="1"/>
              <a:t>Penetapan</a:t>
            </a:r>
            <a:r>
              <a:rPr lang="en-US" dirty="0"/>
              <a:t> </a:t>
            </a:r>
            <a:r>
              <a:rPr lang="en-US" dirty="0" err="1"/>
              <a:t>partai</a:t>
            </a:r>
            <a:r>
              <a:rPr lang="en-US" dirty="0"/>
              <a:t> </a:t>
            </a:r>
            <a:r>
              <a:rPr lang="en-US" dirty="0" err="1"/>
              <a:t>politik</a:t>
            </a:r>
            <a:r>
              <a:rPr lang="en-US" dirty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/>
              <a:t>pemilu</a:t>
            </a:r>
            <a:r>
              <a:rPr lang="en-US" dirty="0"/>
              <a:t>: 17 </a:t>
            </a:r>
            <a:r>
              <a:rPr lang="en-US" dirty="0" err="1"/>
              <a:t>Februari</a:t>
            </a:r>
            <a:r>
              <a:rPr lang="en-US" dirty="0"/>
              <a:t> 2018. </a:t>
            </a:r>
            <a:r>
              <a:rPr lang="en-US" dirty="0" err="1"/>
              <a:t>Pengundian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penetapan</a:t>
            </a:r>
            <a:r>
              <a:rPr lang="en-US" dirty="0"/>
              <a:t> </a:t>
            </a:r>
            <a:r>
              <a:rPr lang="en-US" dirty="0" err="1"/>
              <a:t>nomor</a:t>
            </a:r>
            <a:r>
              <a:rPr lang="en-US" dirty="0"/>
              <a:t> </a:t>
            </a:r>
            <a:r>
              <a:rPr lang="en-US" dirty="0" err="1"/>
              <a:t>urut</a:t>
            </a:r>
            <a:r>
              <a:rPr lang="en-US" dirty="0"/>
              <a:t>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pengumuman</a:t>
            </a:r>
            <a:r>
              <a:rPr lang="en-US" dirty="0"/>
              <a:t> </a:t>
            </a:r>
            <a:r>
              <a:rPr lang="en-US" dirty="0" err="1"/>
              <a:t>partai</a:t>
            </a:r>
            <a:r>
              <a:rPr lang="en-US" dirty="0"/>
              <a:t> </a:t>
            </a:r>
            <a:r>
              <a:rPr lang="en-US" dirty="0" err="1"/>
              <a:t>politik</a:t>
            </a:r>
            <a:r>
              <a:rPr lang="en-US" dirty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/>
              <a:t>pemilu</a:t>
            </a:r>
            <a:r>
              <a:rPr lang="en-US" dirty="0"/>
              <a:t>: 18 </a:t>
            </a:r>
            <a:r>
              <a:rPr lang="en-US" dirty="0" err="1"/>
              <a:t>Februari</a:t>
            </a:r>
            <a:r>
              <a:rPr lang="en-US" dirty="0"/>
              <a:t> 2018.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6997263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461366-4F7F-4AD3-9CFC-29D58F02C4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909" y="374073"/>
            <a:ext cx="11166763" cy="6192982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300"/>
              </a:spcBef>
              <a:buNone/>
            </a:pPr>
            <a:r>
              <a:rPr lang="id-ID" sz="1800" b="1" dirty="0"/>
              <a:t>Partai Politik dapat menjadi Peserta Pemilu wajib</a:t>
            </a:r>
            <a:r>
              <a:rPr lang="en-US" sz="1800" b="1" dirty="0"/>
              <a:t> </a:t>
            </a:r>
            <a:r>
              <a:rPr lang="id-ID" sz="1800" b="1" dirty="0"/>
              <a:t>memenuhi persyaratan</a:t>
            </a:r>
            <a:r>
              <a:rPr lang="en-US" sz="1800" b="1" dirty="0"/>
              <a:t> (</a:t>
            </a:r>
            <a:r>
              <a:rPr lang="en-US" sz="1800" b="1" dirty="0" err="1"/>
              <a:t>Pasal</a:t>
            </a:r>
            <a:r>
              <a:rPr lang="en-US" sz="1800" b="1" dirty="0"/>
              <a:t> 173 </a:t>
            </a:r>
            <a:r>
              <a:rPr lang="en-US" sz="1800" b="1" dirty="0" err="1"/>
              <a:t>ayat</a:t>
            </a:r>
            <a:r>
              <a:rPr lang="en-US" sz="1800" b="1" dirty="0"/>
              <a:t> (2) UU 7/2017</a:t>
            </a:r>
            <a:r>
              <a:rPr lang="en-US" sz="1800" b="1" i="1" dirty="0"/>
              <a:t> jo </a:t>
            </a:r>
            <a:r>
              <a:rPr lang="en-US" sz="1800" b="1" dirty="0" err="1"/>
              <a:t>Pasal</a:t>
            </a:r>
            <a:r>
              <a:rPr lang="en-US" sz="1800" b="1" dirty="0"/>
              <a:t> 10 </a:t>
            </a:r>
            <a:r>
              <a:rPr lang="en-US" sz="1800" b="1" dirty="0" err="1"/>
              <a:t>ayat</a:t>
            </a:r>
            <a:r>
              <a:rPr lang="en-US" sz="1800" b="1" dirty="0"/>
              <a:t> (1) PKPU 11/2017:</a:t>
            </a:r>
            <a:endParaRPr lang="sv-SE" sz="1800" b="1" dirty="0"/>
          </a:p>
          <a:p>
            <a:pPr marL="263525" indent="-263525">
              <a:lnSpc>
                <a:spcPct val="100000"/>
              </a:lnSpc>
              <a:spcBef>
                <a:spcPts val="300"/>
              </a:spcBef>
              <a:buAutoNum type="alphaLcPeriod"/>
            </a:pPr>
            <a:r>
              <a:rPr lang="sv-SE" sz="1800" dirty="0"/>
              <a:t>berstatus badan hukum sesuai dengan ketentuan </a:t>
            </a:r>
            <a:r>
              <a:rPr lang="id-ID" sz="1800" dirty="0"/>
              <a:t>dalam Undang-Undang tentang Partai Politik;</a:t>
            </a:r>
            <a:endParaRPr lang="en-US" sz="1800" dirty="0"/>
          </a:p>
          <a:p>
            <a:pPr marL="263525" indent="-263525">
              <a:lnSpc>
                <a:spcPct val="100000"/>
              </a:lnSpc>
              <a:spcBef>
                <a:spcPts val="300"/>
              </a:spcBef>
              <a:buAutoNum type="alphaLcPeriod"/>
            </a:pPr>
            <a:r>
              <a:rPr lang="id-ID" sz="1800" dirty="0"/>
              <a:t>memiliki kepengurusan di seluruh daerah provinsi;</a:t>
            </a:r>
            <a:endParaRPr lang="en-US" sz="1800" dirty="0"/>
          </a:p>
          <a:p>
            <a:pPr marL="263525" indent="-263525">
              <a:lnSpc>
                <a:spcPct val="100000"/>
              </a:lnSpc>
              <a:spcBef>
                <a:spcPts val="300"/>
              </a:spcBef>
              <a:buAutoNum type="alphaLcPeriod"/>
            </a:pPr>
            <a:r>
              <a:rPr lang="it-IT" sz="1800" dirty="0"/>
              <a:t>memiliki kepengurusan paling sedikit di 75% (tujuh </a:t>
            </a:r>
            <a:r>
              <a:rPr lang="id-ID" sz="1800" dirty="0"/>
              <a:t>puluh lima persen) jumlah daerah kabupaten/kota</a:t>
            </a:r>
            <a:r>
              <a:rPr lang="en-US" sz="1800" dirty="0"/>
              <a:t> </a:t>
            </a:r>
            <a:r>
              <a:rPr lang="id-ID" sz="1800" dirty="0"/>
              <a:t>di provinsi yang bersangkutan;</a:t>
            </a:r>
            <a:endParaRPr lang="en-US" sz="1800" dirty="0"/>
          </a:p>
          <a:p>
            <a:pPr marL="263525" indent="-263525">
              <a:lnSpc>
                <a:spcPct val="100000"/>
              </a:lnSpc>
              <a:spcBef>
                <a:spcPts val="300"/>
              </a:spcBef>
              <a:buAutoNum type="alphaLcPeriod"/>
            </a:pPr>
            <a:r>
              <a:rPr lang="it-IT" sz="1800" dirty="0"/>
              <a:t>memiliki kepengurusan paling sedikit di 50% (lima </a:t>
            </a:r>
            <a:r>
              <a:rPr lang="id-ID" sz="1800" dirty="0"/>
              <a:t>puluh persen) jumlah kecamatan di daerah</a:t>
            </a:r>
            <a:r>
              <a:rPr lang="en-US" sz="1800" dirty="0"/>
              <a:t> </a:t>
            </a:r>
            <a:r>
              <a:rPr lang="id-ID" sz="1800" dirty="0"/>
              <a:t>kabupaten/kota yang bersangkutan;</a:t>
            </a:r>
            <a:endParaRPr lang="en-US" sz="1800" dirty="0"/>
          </a:p>
          <a:p>
            <a:pPr marL="263525" indent="-263525">
              <a:lnSpc>
                <a:spcPct val="100000"/>
              </a:lnSpc>
              <a:spcBef>
                <a:spcPts val="300"/>
              </a:spcBef>
              <a:buAutoNum type="alphaLcPeriod"/>
            </a:pPr>
            <a:r>
              <a:rPr lang="id-ID" sz="1800" dirty="0"/>
              <a:t>menyertakan paling sedikit 30% (tiga puluh persen)</a:t>
            </a:r>
            <a:r>
              <a:rPr lang="en-US" sz="1800" dirty="0"/>
              <a:t> </a:t>
            </a:r>
            <a:r>
              <a:rPr lang="fi-FI" sz="1800" dirty="0"/>
              <a:t>keterwakilan perempuan pada kepengurusan Partai </a:t>
            </a:r>
            <a:r>
              <a:rPr lang="id-ID" sz="1800" dirty="0"/>
              <a:t>Politik tingkat pusat, dan memperhatikan 30% (tiga</a:t>
            </a:r>
            <a:r>
              <a:rPr lang="en-US" sz="1800" dirty="0"/>
              <a:t> </a:t>
            </a:r>
            <a:r>
              <a:rPr lang="fi-FI" sz="1800" dirty="0"/>
              <a:t>puluh persen) keterwakilan perempuan pada </a:t>
            </a:r>
            <a:r>
              <a:rPr lang="sv-SE" sz="1800" dirty="0"/>
              <a:t>kepengurusan Partai Politik tingkat provinsi dan </a:t>
            </a:r>
            <a:r>
              <a:rPr lang="id-ID" sz="1800" dirty="0"/>
              <a:t>kabupaten/kota;</a:t>
            </a:r>
            <a:r>
              <a:rPr lang="en-US" sz="1800" dirty="0"/>
              <a:t> </a:t>
            </a:r>
          </a:p>
          <a:p>
            <a:pPr marL="263525" indent="-263525">
              <a:lnSpc>
                <a:spcPct val="100000"/>
              </a:lnSpc>
              <a:spcBef>
                <a:spcPts val="300"/>
              </a:spcBef>
              <a:buAutoNum type="alphaLcPeriod"/>
            </a:pPr>
            <a:r>
              <a:rPr lang="id-ID" sz="1800" dirty="0"/>
              <a:t>memiliki anggota paling sedikit 1.000 (seribu) orang</a:t>
            </a:r>
            <a:r>
              <a:rPr lang="en-US" sz="1800" dirty="0"/>
              <a:t> </a:t>
            </a:r>
            <a:r>
              <a:rPr lang="id-ID" sz="1800" dirty="0"/>
              <a:t>atau 1/1.000 (satu perseribu) dari jumlah Penduduk</a:t>
            </a:r>
            <a:r>
              <a:rPr lang="en-US" sz="1800" dirty="0"/>
              <a:t> </a:t>
            </a:r>
            <a:r>
              <a:rPr lang="fi-FI" sz="1800" dirty="0"/>
              <a:t>pada kepengurusan Partai Politik sebagaimana </a:t>
            </a:r>
            <a:r>
              <a:rPr lang="id-ID" sz="1800" dirty="0"/>
              <a:t>dimaksud dalam huruf c yang dibuktikan dengan</a:t>
            </a:r>
            <a:r>
              <a:rPr lang="en-US" sz="1800" dirty="0"/>
              <a:t> </a:t>
            </a:r>
            <a:r>
              <a:rPr lang="id-ID" sz="1800" dirty="0"/>
              <a:t>kepemilikan kartu tanda anggota dan kartu tanda</a:t>
            </a:r>
            <a:r>
              <a:rPr lang="en-US" sz="1800" dirty="0"/>
              <a:t> </a:t>
            </a:r>
            <a:r>
              <a:rPr lang="id-ID" sz="1800" dirty="0"/>
              <a:t>penduduk elektronik atau Surat Keterangan;</a:t>
            </a:r>
            <a:endParaRPr lang="en-US" sz="1800" dirty="0"/>
          </a:p>
          <a:p>
            <a:pPr marL="263525" indent="-263525">
              <a:lnSpc>
                <a:spcPct val="100000"/>
              </a:lnSpc>
              <a:spcBef>
                <a:spcPts val="300"/>
              </a:spcBef>
              <a:buAutoNum type="alphaLcPeriod"/>
            </a:pPr>
            <a:r>
              <a:rPr lang="id-ID" sz="1800" dirty="0"/>
              <a:t>memiliki Kantor Tetap untuk kepengurusan pada</a:t>
            </a:r>
            <a:r>
              <a:rPr lang="en-US" sz="1800" dirty="0"/>
              <a:t> </a:t>
            </a:r>
            <a:r>
              <a:rPr lang="fi-FI" sz="1800" dirty="0"/>
              <a:t>tingkatan pusat, provinsi, dan kabupaten/kota </a:t>
            </a:r>
            <a:r>
              <a:rPr lang="id-ID" sz="1800" dirty="0"/>
              <a:t>sampai berakhirnya tahapan Pemilu;</a:t>
            </a:r>
            <a:r>
              <a:rPr lang="en-US" sz="1800" dirty="0"/>
              <a:t> </a:t>
            </a:r>
          </a:p>
          <a:p>
            <a:pPr marL="263525" indent="-263525">
              <a:lnSpc>
                <a:spcPct val="100000"/>
              </a:lnSpc>
              <a:spcBef>
                <a:spcPts val="300"/>
              </a:spcBef>
              <a:buAutoNum type="alphaLcPeriod"/>
            </a:pPr>
            <a:r>
              <a:rPr lang="sv-SE" sz="1800" dirty="0"/>
              <a:t>mengajukan nama, lambang, dan tanda gambar </a:t>
            </a:r>
            <a:r>
              <a:rPr lang="id-ID" sz="1800" dirty="0"/>
              <a:t>Partai Politik kepada KPU;</a:t>
            </a:r>
            <a:endParaRPr lang="en-US" sz="1800" dirty="0"/>
          </a:p>
          <a:p>
            <a:pPr marL="263525" indent="-263525">
              <a:lnSpc>
                <a:spcPct val="100000"/>
              </a:lnSpc>
              <a:spcBef>
                <a:spcPts val="300"/>
              </a:spcBef>
              <a:buAutoNum type="alphaLcPeriod"/>
            </a:pPr>
            <a:r>
              <a:rPr lang="sv-SE" sz="1800" dirty="0"/>
              <a:t>menyerahkan nomor rekening atas nama Partai </a:t>
            </a:r>
            <a:r>
              <a:rPr lang="id-ID" sz="1800" dirty="0"/>
              <a:t>Politik tingkat pusat, provinsi, dan kabupaten/kota</a:t>
            </a:r>
            <a:r>
              <a:rPr lang="en-US" sz="1800" dirty="0"/>
              <a:t> </a:t>
            </a:r>
            <a:r>
              <a:rPr lang="id-ID" sz="1800" dirty="0"/>
              <a:t>kepada KPU; dan</a:t>
            </a:r>
            <a:endParaRPr lang="en-US" sz="1800" dirty="0"/>
          </a:p>
          <a:p>
            <a:pPr marL="263525" indent="-263525">
              <a:lnSpc>
                <a:spcPct val="100000"/>
              </a:lnSpc>
              <a:spcBef>
                <a:spcPts val="300"/>
              </a:spcBef>
              <a:buAutoNum type="alphaLcPeriod"/>
            </a:pPr>
            <a:r>
              <a:rPr lang="da-DK" sz="1800" dirty="0"/>
              <a:t>menyerahkan salinan AD dan ART Partai Politik.</a:t>
            </a:r>
            <a:endParaRPr lang="en-US" sz="1800" dirty="0"/>
          </a:p>
          <a:p>
            <a:pPr marL="514350" indent="-514350">
              <a:lnSpc>
                <a:spcPct val="100000"/>
              </a:lnSpc>
              <a:spcBef>
                <a:spcPts val="300"/>
              </a:spcBef>
              <a:buAutoNum type="alphaLcPeriod"/>
            </a:pPr>
            <a:endParaRPr lang="id-ID" sz="1800" dirty="0"/>
          </a:p>
        </p:txBody>
      </p:sp>
    </p:spTree>
    <p:extLst>
      <p:ext uri="{BB962C8B-B14F-4D97-AF65-F5344CB8AC3E}">
        <p14:creationId xmlns:p14="http://schemas.microsoft.com/office/powerpoint/2010/main" val="14405983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E5D3E8-B212-424C-9DCA-6E478679D3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526473"/>
            <a:ext cx="10924309" cy="5650490"/>
          </a:xfrm>
        </p:spPr>
        <p:txBody>
          <a:bodyPr>
            <a:normAutofit fontScale="85000" lnSpcReduction="20000"/>
          </a:bodyPr>
          <a:lstStyle/>
          <a:p>
            <a:r>
              <a:rPr lang="en-US" b="1" dirty="0"/>
              <a:t>Dr. Marcin </a:t>
            </a:r>
            <a:r>
              <a:rPr lang="en-US" b="1" dirty="0" err="1"/>
              <a:t>Walecki</a:t>
            </a:r>
            <a:r>
              <a:rPr lang="en-US" b="1" dirty="0"/>
              <a:t> </a:t>
            </a:r>
            <a:r>
              <a:rPr lang="en-US" dirty="0"/>
              <a:t>(</a:t>
            </a:r>
            <a:r>
              <a:rPr lang="en-US" dirty="0" err="1"/>
              <a:t>pakar</a:t>
            </a:r>
            <a:r>
              <a:rPr lang="en-US" dirty="0"/>
              <a:t> </a:t>
            </a:r>
            <a:r>
              <a:rPr lang="en-US" dirty="0" err="1"/>
              <a:t>partai</a:t>
            </a:r>
            <a:r>
              <a:rPr lang="en-US" dirty="0"/>
              <a:t> </a:t>
            </a:r>
            <a:r>
              <a:rPr lang="en-US" dirty="0" err="1"/>
              <a:t>politik</a:t>
            </a:r>
            <a:r>
              <a:rPr lang="en-US" dirty="0"/>
              <a:t> </a:t>
            </a:r>
            <a:r>
              <a:rPr lang="en-US" dirty="0" err="1"/>
              <a:t>internasional</a:t>
            </a:r>
            <a:r>
              <a:rPr lang="en-US" dirty="0"/>
              <a:t> </a:t>
            </a:r>
            <a:r>
              <a:rPr lang="en-US" dirty="0" err="1"/>
              <a:t>asal</a:t>
            </a:r>
            <a:r>
              <a:rPr lang="en-US" dirty="0"/>
              <a:t> </a:t>
            </a:r>
            <a:r>
              <a:rPr lang="en-US" dirty="0" err="1"/>
              <a:t>Polandia</a:t>
            </a:r>
            <a:r>
              <a:rPr lang="en-US" dirty="0"/>
              <a:t>)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ceramahnya</a:t>
            </a:r>
            <a:r>
              <a:rPr lang="en-US" dirty="0"/>
              <a:t> di Jakarta (2016) </a:t>
            </a:r>
            <a:r>
              <a:rPr lang="en-US" dirty="0" err="1"/>
              <a:t>menyebutkan</a:t>
            </a:r>
            <a:r>
              <a:rPr lang="en-US" dirty="0"/>
              <a:t> </a:t>
            </a:r>
            <a:r>
              <a:rPr lang="en-US" dirty="0" err="1"/>
              <a:t>persyaratan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parpol</a:t>
            </a:r>
            <a:r>
              <a:rPr lang="en-US" dirty="0"/>
              <a:t> </a:t>
            </a:r>
            <a:r>
              <a:rPr lang="en-US" dirty="0" err="1"/>
              <a:t>berbadan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parpol</a:t>
            </a:r>
            <a:r>
              <a:rPr lang="en-US" dirty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/>
              <a:t>pemilu</a:t>
            </a:r>
            <a:r>
              <a:rPr lang="en-US" dirty="0"/>
              <a:t> di Indonesia </a:t>
            </a:r>
            <a:r>
              <a:rPr lang="en-US" dirty="0" err="1"/>
              <a:t>adalah</a:t>
            </a:r>
            <a:r>
              <a:rPr lang="en-US" dirty="0"/>
              <a:t> salah </a:t>
            </a:r>
            <a:r>
              <a:rPr lang="en-US" dirty="0" err="1"/>
              <a:t>satu</a:t>
            </a:r>
            <a:r>
              <a:rPr lang="en-US" dirty="0"/>
              <a:t> yang paling </a:t>
            </a:r>
            <a:r>
              <a:rPr lang="en-US" dirty="0" err="1"/>
              <a:t>berat</a:t>
            </a:r>
            <a:r>
              <a:rPr lang="en-US" dirty="0"/>
              <a:t> di dunia.</a:t>
            </a:r>
          </a:p>
          <a:p>
            <a:r>
              <a:rPr lang="en-US" dirty="0" err="1"/>
              <a:t>Persyaratan</a:t>
            </a:r>
            <a:r>
              <a:rPr lang="en-US" dirty="0"/>
              <a:t> yang </a:t>
            </a:r>
            <a:r>
              <a:rPr lang="en-US" dirty="0" err="1"/>
              <a:t>berat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diformulasikan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berbagai</a:t>
            </a:r>
            <a:r>
              <a:rPr lang="en-US" dirty="0"/>
              <a:t> </a:t>
            </a:r>
            <a:r>
              <a:rPr lang="en-US" dirty="0" err="1"/>
              <a:t>dokumen</a:t>
            </a:r>
            <a:r>
              <a:rPr lang="en-US" dirty="0"/>
              <a:t> </a:t>
            </a:r>
            <a:r>
              <a:rPr lang="en-US" dirty="0" err="1"/>
              <a:t>administratif</a:t>
            </a:r>
            <a:r>
              <a:rPr lang="en-US" dirty="0"/>
              <a:t> </a:t>
            </a:r>
            <a:r>
              <a:rPr lang="en-US" dirty="0" err="1"/>
              <a:t>mulai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kepengurusan</a:t>
            </a:r>
            <a:r>
              <a:rPr lang="en-US" dirty="0"/>
              <a:t>, </a:t>
            </a:r>
            <a:r>
              <a:rPr lang="en-US" dirty="0" err="1"/>
              <a:t>kepemilikan</a:t>
            </a:r>
            <a:r>
              <a:rPr lang="en-US" dirty="0"/>
              <a:t> </a:t>
            </a:r>
            <a:r>
              <a:rPr lang="en-US" dirty="0" err="1"/>
              <a:t>kantor</a:t>
            </a:r>
            <a:r>
              <a:rPr lang="en-US" dirty="0"/>
              <a:t>, </a:t>
            </a:r>
            <a:r>
              <a:rPr lang="en-US" dirty="0" err="1"/>
              <a:t>sampai</a:t>
            </a:r>
            <a:r>
              <a:rPr lang="en-US" dirty="0"/>
              <a:t> </a:t>
            </a:r>
            <a:r>
              <a:rPr lang="en-US" dirty="0" err="1"/>
              <a:t>kartu</a:t>
            </a:r>
            <a:r>
              <a:rPr lang="en-US" dirty="0"/>
              <a:t> </a:t>
            </a:r>
            <a:r>
              <a:rPr lang="en-US" dirty="0" err="1"/>
              <a:t>tanda</a:t>
            </a:r>
            <a:r>
              <a:rPr lang="en-US" dirty="0"/>
              <a:t> </a:t>
            </a:r>
            <a:r>
              <a:rPr lang="en-US" dirty="0" err="1"/>
              <a:t>anggota</a:t>
            </a:r>
            <a:r>
              <a:rPr lang="en-US" dirty="0"/>
              <a:t> (KTA). </a:t>
            </a:r>
          </a:p>
          <a:p>
            <a:r>
              <a:rPr lang="en-US" dirty="0"/>
              <a:t>“</a:t>
            </a:r>
            <a:r>
              <a:rPr lang="en-US" dirty="0" err="1"/>
              <a:t>R</a:t>
            </a:r>
            <a:r>
              <a:rPr lang="en-US" dirty="0" err="1">
                <a:sym typeface="Wingdings" panose="05000000000000000000" pitchFamily="2" charset="2"/>
              </a:rPr>
              <a:t>ezim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administrasi</a:t>
            </a:r>
            <a:r>
              <a:rPr lang="en-US" dirty="0">
                <a:sym typeface="Wingdings" panose="05000000000000000000" pitchFamily="2" charset="2"/>
              </a:rPr>
              <a:t>” yang </a:t>
            </a:r>
            <a:r>
              <a:rPr lang="en-US" dirty="0" err="1">
                <a:sym typeface="Wingdings" panose="05000000000000000000" pitchFamily="2" charset="2"/>
              </a:rPr>
              <a:t>rumit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dan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kompleks</a:t>
            </a:r>
            <a:r>
              <a:rPr lang="en-US" dirty="0">
                <a:sym typeface="Wingdings" panose="05000000000000000000" pitchFamily="2" charset="2"/>
              </a:rPr>
              <a:t>  </a:t>
            </a:r>
            <a:r>
              <a:rPr lang="en-US" dirty="0" err="1">
                <a:sym typeface="Wingdings" panose="05000000000000000000" pitchFamily="2" charset="2"/>
              </a:rPr>
              <a:t>ini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mewajibkan</a:t>
            </a:r>
            <a:r>
              <a:rPr lang="en-US" dirty="0">
                <a:sym typeface="Wingdings" panose="05000000000000000000" pitchFamily="2" charset="2"/>
              </a:rPr>
              <a:t> KPU </a:t>
            </a:r>
            <a:r>
              <a:rPr lang="en-US" dirty="0" err="1">
                <a:sym typeface="Wingdings" panose="05000000000000000000" pitchFamily="2" charset="2"/>
              </a:rPr>
              <a:t>memastikan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validitas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dan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faktualitas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keterpenuhan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persyaratan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oleh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partai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politik</a:t>
            </a:r>
            <a:r>
              <a:rPr lang="en-US" dirty="0">
                <a:sym typeface="Wingdings" panose="05000000000000000000" pitchFamily="2" charset="2"/>
              </a:rPr>
              <a:t>.</a:t>
            </a:r>
          </a:p>
          <a:p>
            <a:r>
              <a:rPr lang="en-US" dirty="0" err="1">
                <a:sym typeface="Wingdings" panose="05000000000000000000" pitchFamily="2" charset="2"/>
              </a:rPr>
              <a:t>Karenanya</a:t>
            </a:r>
            <a:r>
              <a:rPr lang="en-US" dirty="0">
                <a:sym typeface="Wingdings" panose="05000000000000000000" pitchFamily="2" charset="2"/>
              </a:rPr>
              <a:t>, </a:t>
            </a:r>
            <a:r>
              <a:rPr lang="en-US" dirty="0" err="1">
                <a:sym typeface="Wingdings" panose="05000000000000000000" pitchFamily="2" charset="2"/>
              </a:rPr>
              <a:t>sebagai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konsekwensi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logis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dari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kompleksitas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rezim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administratif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tersebut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adalah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sebuah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keniscayaan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bila</a:t>
            </a:r>
            <a:r>
              <a:rPr lang="en-US" dirty="0">
                <a:sym typeface="Wingdings" panose="05000000000000000000" pitchFamily="2" charset="2"/>
              </a:rPr>
              <a:t> KPU </a:t>
            </a:r>
            <a:r>
              <a:rPr lang="en-US" dirty="0" err="1">
                <a:sym typeface="Wingdings" panose="05000000000000000000" pitchFamily="2" charset="2"/>
              </a:rPr>
              <a:t>menggunakan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sistem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teknologi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informasi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sebagai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intrumen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untuk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memastikan</a:t>
            </a:r>
            <a:r>
              <a:rPr lang="en-US" dirty="0">
                <a:sym typeface="Wingdings" panose="05000000000000000000" pitchFamily="2" charset="2"/>
              </a:rPr>
              <a:t> KPU </a:t>
            </a:r>
            <a:r>
              <a:rPr lang="en-US" dirty="0" err="1">
                <a:sym typeface="Wingdings" panose="05000000000000000000" pitchFamily="2" charset="2"/>
              </a:rPr>
              <a:t>bisa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melaksanakan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perintah</a:t>
            </a:r>
            <a:r>
              <a:rPr lang="en-US" dirty="0">
                <a:sym typeface="Wingdings" panose="05000000000000000000" pitchFamily="2" charset="2"/>
              </a:rPr>
              <a:t> UU, </a:t>
            </a:r>
            <a:r>
              <a:rPr lang="en-US" dirty="0" err="1">
                <a:sym typeface="Wingdings" panose="05000000000000000000" pitchFamily="2" charset="2"/>
              </a:rPr>
              <a:t>bekerja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benar</a:t>
            </a:r>
            <a:r>
              <a:rPr lang="en-US" dirty="0">
                <a:sym typeface="Wingdings" panose="05000000000000000000" pitchFamily="2" charset="2"/>
              </a:rPr>
              <a:t>, </a:t>
            </a:r>
            <a:r>
              <a:rPr lang="en-US" dirty="0" err="1">
                <a:sym typeface="Wingdings" panose="05000000000000000000" pitchFamily="2" charset="2"/>
              </a:rPr>
              <a:t>akurat</a:t>
            </a:r>
            <a:r>
              <a:rPr lang="en-US" dirty="0">
                <a:sym typeface="Wingdings" panose="05000000000000000000" pitchFamily="2" charset="2"/>
              </a:rPr>
              <a:t>, </a:t>
            </a:r>
            <a:r>
              <a:rPr lang="en-US" dirty="0" err="1">
                <a:sym typeface="Wingdings" panose="05000000000000000000" pitchFamily="2" charset="2"/>
              </a:rPr>
              <a:t>berkepastian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hukum</a:t>
            </a:r>
            <a:r>
              <a:rPr lang="en-US" dirty="0">
                <a:sym typeface="Wingdings" panose="05000000000000000000" pitchFamily="2" charset="2"/>
              </a:rPr>
              <a:t>, </a:t>
            </a:r>
            <a:r>
              <a:rPr lang="en-US" dirty="0" err="1">
                <a:sym typeface="Wingdings" panose="05000000000000000000" pitchFamily="2" charset="2"/>
              </a:rPr>
              <a:t>tertib</a:t>
            </a:r>
            <a:r>
              <a:rPr lang="en-US" dirty="0">
                <a:sym typeface="Wingdings" panose="05000000000000000000" pitchFamily="2" charset="2"/>
              </a:rPr>
              <a:t>, </a:t>
            </a:r>
            <a:r>
              <a:rPr lang="en-US" dirty="0" err="1">
                <a:sym typeface="Wingdings" panose="05000000000000000000" pitchFamily="2" charset="2"/>
              </a:rPr>
              <a:t>proporsional</a:t>
            </a:r>
            <a:r>
              <a:rPr lang="en-US" dirty="0">
                <a:sym typeface="Wingdings" panose="05000000000000000000" pitchFamily="2" charset="2"/>
              </a:rPr>
              <a:t>, </a:t>
            </a:r>
            <a:r>
              <a:rPr lang="en-US" dirty="0" err="1">
                <a:sym typeface="Wingdings" panose="05000000000000000000" pitchFamily="2" charset="2"/>
              </a:rPr>
              <a:t>profesional</a:t>
            </a:r>
            <a:r>
              <a:rPr lang="en-US" dirty="0">
                <a:sym typeface="Wingdings" panose="05000000000000000000" pitchFamily="2" charset="2"/>
              </a:rPr>
              <a:t>, </a:t>
            </a:r>
            <a:r>
              <a:rPr lang="en-US" dirty="0" err="1">
                <a:sym typeface="Wingdings" panose="05000000000000000000" pitchFamily="2" charset="2"/>
              </a:rPr>
              <a:t>akuntabel</a:t>
            </a:r>
            <a:r>
              <a:rPr lang="en-US" dirty="0">
                <a:sym typeface="Wingdings" panose="05000000000000000000" pitchFamily="2" charset="2"/>
              </a:rPr>
              <a:t>, </a:t>
            </a:r>
            <a:r>
              <a:rPr lang="en-US" dirty="0" err="1">
                <a:sym typeface="Wingdings" panose="05000000000000000000" pitchFamily="2" charset="2"/>
              </a:rPr>
              <a:t>efektif</a:t>
            </a:r>
            <a:r>
              <a:rPr lang="en-US" dirty="0">
                <a:sym typeface="Wingdings" panose="05000000000000000000" pitchFamily="2" charset="2"/>
              </a:rPr>
              <a:t>, </a:t>
            </a:r>
            <a:r>
              <a:rPr lang="en-US" dirty="0" err="1">
                <a:sym typeface="Wingdings" panose="05000000000000000000" pitchFamily="2" charset="2"/>
              </a:rPr>
              <a:t>dan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efisien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sesuai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prinsip-prinsip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penyelenggaraan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pemilu</a:t>
            </a:r>
            <a:r>
              <a:rPr lang="en-US" dirty="0">
                <a:sym typeface="Wingdings" panose="05000000000000000000" pitchFamily="2" charset="2"/>
              </a:rPr>
              <a:t>.</a:t>
            </a:r>
          </a:p>
          <a:p>
            <a:r>
              <a:rPr lang="en-US" dirty="0" err="1">
                <a:sym typeface="Wingdings" panose="05000000000000000000" pitchFamily="2" charset="2"/>
              </a:rPr>
              <a:t>Dalam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konteks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kompleksitas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teknis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pelaksanaan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pemilu</a:t>
            </a:r>
            <a:r>
              <a:rPr lang="en-US" dirty="0">
                <a:sym typeface="Wingdings" panose="05000000000000000000" pitchFamily="2" charset="2"/>
              </a:rPr>
              <a:t>, </a:t>
            </a:r>
            <a:r>
              <a:rPr lang="en-US" dirty="0" err="1">
                <a:sym typeface="Wingdings" panose="05000000000000000000" pitchFamily="2" charset="2"/>
              </a:rPr>
              <a:t>Sipol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menemukan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esensi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kehadirannya</a:t>
            </a:r>
            <a:r>
              <a:rPr lang="en-US" dirty="0">
                <a:sym typeface="Wingdings" panose="05000000000000000000" pitchFamily="2" charset="2"/>
              </a:rPr>
              <a:t>.</a:t>
            </a:r>
          </a:p>
          <a:p>
            <a:r>
              <a:rPr lang="en-US" dirty="0" err="1">
                <a:sym typeface="Wingdings" panose="05000000000000000000" pitchFamily="2" charset="2"/>
              </a:rPr>
              <a:t>Muncul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temuan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terkait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manipulasi</a:t>
            </a:r>
            <a:r>
              <a:rPr lang="en-US" dirty="0">
                <a:sym typeface="Wingdings" panose="05000000000000000000" pitchFamily="2" charset="2"/>
              </a:rPr>
              <a:t> data </a:t>
            </a:r>
            <a:r>
              <a:rPr lang="en-US" dirty="0" err="1">
                <a:sym typeface="Wingdings" panose="05000000000000000000" pitchFamily="2" charset="2"/>
              </a:rPr>
              <a:t>keanggotaan</a:t>
            </a:r>
            <a:r>
              <a:rPr lang="en-US" dirty="0">
                <a:sym typeface="Wingdings" panose="05000000000000000000" pitchFamily="2" charset="2"/>
              </a:rPr>
              <a:t> (</a:t>
            </a:r>
            <a:r>
              <a:rPr lang="en-US" dirty="0" err="1">
                <a:sym typeface="Wingdings" panose="05000000000000000000" pitchFamily="2" charset="2"/>
              </a:rPr>
              <a:t>asal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comot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dari</a:t>
            </a:r>
            <a:r>
              <a:rPr lang="en-US" dirty="0">
                <a:sym typeface="Wingdings" panose="05000000000000000000" pitchFamily="2" charset="2"/>
              </a:rPr>
              <a:t> biro </a:t>
            </a:r>
            <a:r>
              <a:rPr lang="en-US" dirty="0" err="1">
                <a:sym typeface="Wingdings" panose="05000000000000000000" pitchFamily="2" charset="2"/>
              </a:rPr>
              <a:t>jasa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perijinan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dan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keuangan</a:t>
            </a:r>
            <a:r>
              <a:rPr lang="en-US" dirty="0">
                <a:sym typeface="Wingdings" panose="05000000000000000000" pitchFamily="2" charset="2"/>
              </a:rPr>
              <a:t>, </a:t>
            </a:r>
            <a:r>
              <a:rPr lang="en-US" dirty="0" err="1">
                <a:sym typeface="Wingdings" panose="05000000000000000000" pitchFamily="2" charset="2"/>
              </a:rPr>
              <a:t>serta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jasa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penyedia</a:t>
            </a:r>
            <a:r>
              <a:rPr lang="en-US" dirty="0">
                <a:sym typeface="Wingdings" panose="05000000000000000000" pitchFamily="2" charset="2"/>
              </a:rPr>
              <a:t> KTP), </a:t>
            </a:r>
            <a:r>
              <a:rPr lang="en-US" dirty="0" err="1">
                <a:sym typeface="Wingdings" panose="05000000000000000000" pitchFamily="2" charset="2"/>
              </a:rPr>
              <a:t>misal</a:t>
            </a:r>
            <a:r>
              <a:rPr lang="en-US" dirty="0">
                <a:sym typeface="Wingdings" panose="05000000000000000000" pitchFamily="2" charset="2"/>
              </a:rPr>
              <a:t> di </a:t>
            </a:r>
            <a:r>
              <a:rPr lang="en-US" dirty="0" err="1">
                <a:sym typeface="Wingdings" panose="05000000000000000000" pitchFamily="2" charset="2"/>
              </a:rPr>
              <a:t>Brebes</a:t>
            </a:r>
            <a:r>
              <a:rPr lang="en-US" dirty="0">
                <a:sym typeface="Wingdings" panose="05000000000000000000" pitchFamily="2" charset="2"/>
              </a:rPr>
              <a:t>.</a:t>
            </a:r>
          </a:p>
          <a:p>
            <a:endParaRPr lang="en-US" dirty="0">
              <a:sym typeface="Wingdings" panose="05000000000000000000" pitchFamily="2" charset="2"/>
            </a:endParaRPr>
          </a:p>
          <a:p>
            <a:endParaRPr lang="en-US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3890688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6A8A07-EB43-403F-9D16-A9FDA68222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4290"/>
            <a:ext cx="10515600" cy="68782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SIPOL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Demokratisasi</a:t>
            </a:r>
            <a:r>
              <a:rPr lang="en-US" b="1" dirty="0"/>
              <a:t> </a:t>
            </a:r>
            <a:r>
              <a:rPr lang="en-US" b="1" dirty="0" err="1"/>
              <a:t>Intenal</a:t>
            </a:r>
            <a:r>
              <a:rPr lang="en-US" b="1" dirty="0"/>
              <a:t> </a:t>
            </a:r>
            <a:r>
              <a:rPr lang="en-US" b="1" dirty="0" err="1"/>
              <a:t>Parpol</a:t>
            </a:r>
            <a:endParaRPr lang="id-ID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9869EA-D26B-4DF1-9970-9E9A19EB19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80655"/>
            <a:ext cx="10515600" cy="5458689"/>
          </a:xfrm>
        </p:spPr>
        <p:txBody>
          <a:bodyPr>
            <a:normAutofit fontScale="70000" lnSpcReduction="20000"/>
          </a:bodyPr>
          <a:lstStyle/>
          <a:p>
            <a:r>
              <a:rPr lang="id-ID" dirty="0"/>
              <a:t>Sebelum mendaftar sebagai calon Peserta Pemilu, Partai</a:t>
            </a:r>
            <a:r>
              <a:rPr lang="en-US" dirty="0"/>
              <a:t> </a:t>
            </a:r>
            <a:r>
              <a:rPr lang="id-ID" dirty="0"/>
              <a:t>Politik wajib memasukkan data Partai Politik ke dalam</a:t>
            </a:r>
            <a:r>
              <a:rPr lang="en-US" dirty="0"/>
              <a:t> </a:t>
            </a:r>
            <a:r>
              <a:rPr lang="id-ID" dirty="0"/>
              <a:t>Sipol</a:t>
            </a:r>
            <a:r>
              <a:rPr lang="en-US" dirty="0"/>
              <a:t> (</a:t>
            </a:r>
            <a:r>
              <a:rPr lang="en-US" i="1" dirty="0"/>
              <a:t>vide </a:t>
            </a:r>
            <a:r>
              <a:rPr lang="en-US" dirty="0" err="1"/>
              <a:t>Pasal</a:t>
            </a:r>
            <a:r>
              <a:rPr lang="en-US" dirty="0"/>
              <a:t> 13 </a:t>
            </a:r>
            <a:r>
              <a:rPr lang="en-US" dirty="0" err="1"/>
              <a:t>ayat</a:t>
            </a:r>
            <a:r>
              <a:rPr lang="en-US" dirty="0"/>
              <a:t> (1) PKPU 11/2017)</a:t>
            </a:r>
            <a:r>
              <a:rPr lang="id-ID" dirty="0"/>
              <a:t>.</a:t>
            </a:r>
            <a:endParaRPr lang="en-US" dirty="0"/>
          </a:p>
          <a:p>
            <a:r>
              <a:rPr lang="it-IT" dirty="0"/>
              <a:t>Data Partai Politik yang diunggah ke dalam Sipol </a:t>
            </a:r>
            <a:r>
              <a:rPr lang="id-ID" dirty="0"/>
              <a:t>mencakup</a:t>
            </a:r>
            <a:r>
              <a:rPr lang="en-US" dirty="0"/>
              <a:t> (</a:t>
            </a:r>
            <a:r>
              <a:rPr lang="en-US" i="1" dirty="0"/>
              <a:t>vide </a:t>
            </a:r>
            <a:r>
              <a:rPr lang="en-US" dirty="0" err="1"/>
              <a:t>Pasal</a:t>
            </a:r>
            <a:r>
              <a:rPr lang="en-US" dirty="0"/>
              <a:t> 13 </a:t>
            </a:r>
            <a:r>
              <a:rPr lang="en-US" dirty="0" err="1"/>
              <a:t>ayat</a:t>
            </a:r>
            <a:r>
              <a:rPr lang="en-US" dirty="0"/>
              <a:t> (2) PKPU 11/2017</a:t>
            </a:r>
            <a:r>
              <a:rPr lang="en-US" i="1" dirty="0"/>
              <a:t>)</a:t>
            </a:r>
            <a:r>
              <a:rPr lang="id-ID" dirty="0"/>
              <a:t>:</a:t>
            </a:r>
          </a:p>
          <a:p>
            <a:pPr marL="514350" indent="-334963">
              <a:buAutoNum type="alphaLcPeriod"/>
            </a:pPr>
            <a:r>
              <a:rPr lang="id-ID" dirty="0"/>
              <a:t>data kepengurusan Partai Politik tingkat pusat,</a:t>
            </a:r>
            <a:r>
              <a:rPr lang="en-US" dirty="0"/>
              <a:t> </a:t>
            </a:r>
            <a:r>
              <a:rPr lang="fi-FI" dirty="0"/>
              <a:t>provinsi, kabupaten/kota, dan kecamatan;</a:t>
            </a:r>
          </a:p>
          <a:p>
            <a:pPr marL="514350" indent="-334963">
              <a:buAutoNum type="alphaLcPeriod"/>
            </a:pPr>
            <a:r>
              <a:rPr lang="fi-FI" dirty="0"/>
              <a:t>data keanggotaan Partai Politik tingkat </a:t>
            </a:r>
            <a:r>
              <a:rPr lang="id-ID" dirty="0"/>
              <a:t>kabupaten/kota; dan</a:t>
            </a:r>
            <a:endParaRPr lang="en-US" dirty="0"/>
          </a:p>
          <a:p>
            <a:pPr marL="514350" indent="-334963">
              <a:buAutoNum type="alphaLcPeriod"/>
            </a:pPr>
            <a:r>
              <a:rPr lang="id-ID" dirty="0"/>
              <a:t>data pendukung sebagai pemenuhan syarat Partai</a:t>
            </a:r>
            <a:r>
              <a:rPr lang="en-US" dirty="0"/>
              <a:t> </a:t>
            </a:r>
            <a:r>
              <a:rPr lang="it-IT" dirty="0"/>
              <a:t>Politik menjadi Peserta Pemilu sebagaimana </a:t>
            </a:r>
            <a:r>
              <a:rPr lang="id-ID" dirty="0"/>
              <a:t>dimaksud dalam Pasal 10 ayat (1) huruf a, huruf e,</a:t>
            </a:r>
            <a:r>
              <a:rPr lang="en-US" dirty="0"/>
              <a:t> </a:t>
            </a:r>
            <a:r>
              <a:rPr lang="id-ID" dirty="0"/>
              <a:t>huruf g, huruf h, dan huruf I</a:t>
            </a:r>
            <a:r>
              <a:rPr lang="en-US" dirty="0"/>
              <a:t> PKPU 11/2017</a:t>
            </a:r>
            <a:r>
              <a:rPr lang="id-ID" dirty="0"/>
              <a:t>.</a:t>
            </a:r>
            <a:endParaRPr lang="en-US" dirty="0"/>
          </a:p>
          <a:p>
            <a:r>
              <a:rPr lang="id-ID" dirty="0"/>
              <a:t>Partai Politik yang tidak memasukkan data ke dalam</a:t>
            </a:r>
            <a:r>
              <a:rPr lang="en-US" dirty="0"/>
              <a:t> </a:t>
            </a:r>
            <a:r>
              <a:rPr lang="id-ID" dirty="0"/>
              <a:t>Sipol sebagaimana dimaksud pada ayat (1) dan tidak</a:t>
            </a:r>
            <a:r>
              <a:rPr lang="en-US" dirty="0"/>
              <a:t> </a:t>
            </a:r>
            <a:r>
              <a:rPr lang="sv-SE" dirty="0"/>
              <a:t>menyerahkan dokumen sebagaimana dimaksud pada </a:t>
            </a:r>
            <a:r>
              <a:rPr lang="id-ID" dirty="0"/>
              <a:t>ayat (4), tidak dapat mendaftar sebagai Peserta Pemilu</a:t>
            </a:r>
            <a:r>
              <a:rPr lang="en-US" dirty="0"/>
              <a:t> (</a:t>
            </a:r>
            <a:r>
              <a:rPr lang="en-US" i="1" dirty="0"/>
              <a:t>vide </a:t>
            </a:r>
            <a:r>
              <a:rPr lang="en-US" dirty="0" err="1"/>
              <a:t>Pasal</a:t>
            </a:r>
            <a:r>
              <a:rPr lang="en-US" dirty="0"/>
              <a:t> 13 </a:t>
            </a:r>
            <a:r>
              <a:rPr lang="en-US" dirty="0" err="1"/>
              <a:t>ayat</a:t>
            </a:r>
            <a:r>
              <a:rPr lang="en-US" dirty="0"/>
              <a:t> (5) PKPU 11/2017)</a:t>
            </a:r>
            <a:r>
              <a:rPr lang="id-ID" dirty="0"/>
              <a:t>.</a:t>
            </a:r>
            <a:endParaRPr lang="en-US" dirty="0"/>
          </a:p>
          <a:p>
            <a:r>
              <a:rPr lang="en-US" dirty="0" err="1"/>
              <a:t>Sipol</a:t>
            </a:r>
            <a:r>
              <a:rPr lang="en-US" dirty="0"/>
              <a:t> “</a:t>
            </a:r>
            <a:r>
              <a:rPr lang="en-US" dirty="0" err="1"/>
              <a:t>sekedar</a:t>
            </a:r>
            <a:r>
              <a:rPr lang="en-US" dirty="0"/>
              <a:t>” </a:t>
            </a:r>
            <a:r>
              <a:rPr lang="en-US" dirty="0" err="1"/>
              <a:t>mengkonsolidasi</a:t>
            </a:r>
            <a:r>
              <a:rPr lang="en-US" dirty="0"/>
              <a:t> </a:t>
            </a:r>
            <a:r>
              <a:rPr lang="en-US" dirty="0" err="1"/>
              <a:t>segala</a:t>
            </a:r>
            <a:r>
              <a:rPr lang="en-US" dirty="0"/>
              <a:t> </a:t>
            </a:r>
            <a:r>
              <a:rPr lang="en-US" dirty="0" err="1"/>
              <a:t>persyaratan</a:t>
            </a:r>
            <a:r>
              <a:rPr lang="en-US" dirty="0"/>
              <a:t> yang </a:t>
            </a:r>
            <a:r>
              <a:rPr lang="en-US" dirty="0" err="1"/>
              <a:t>sudah</a:t>
            </a:r>
            <a:r>
              <a:rPr lang="en-US" dirty="0"/>
              <a:t> </a:t>
            </a:r>
            <a:r>
              <a:rPr lang="en-US" dirty="0" err="1"/>
              <a:t>ditentukan</a:t>
            </a:r>
            <a:r>
              <a:rPr lang="en-US" dirty="0"/>
              <a:t> </a:t>
            </a:r>
            <a:r>
              <a:rPr lang="en-US" dirty="0" err="1"/>
              <a:t>Pasal</a:t>
            </a:r>
            <a:r>
              <a:rPr lang="en-US" dirty="0"/>
              <a:t> 173 </a:t>
            </a:r>
            <a:r>
              <a:rPr lang="en-US" dirty="0" err="1"/>
              <a:t>ayat</a:t>
            </a:r>
            <a:r>
              <a:rPr lang="en-US" dirty="0"/>
              <a:t> (2) UU 7/2017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Pemilihan</a:t>
            </a:r>
            <a:r>
              <a:rPr lang="en-US" dirty="0"/>
              <a:t> </a:t>
            </a:r>
            <a:r>
              <a:rPr lang="en-US" dirty="0" err="1"/>
              <a:t>Umum</a:t>
            </a:r>
            <a:r>
              <a:rPr lang="en-US" dirty="0"/>
              <a:t>. </a:t>
            </a:r>
            <a:r>
              <a:rPr lang="en-US" dirty="0" err="1"/>
              <a:t>Penyajian</a:t>
            </a:r>
            <a:r>
              <a:rPr lang="en-US" dirty="0"/>
              <a:t> </a:t>
            </a:r>
            <a:r>
              <a:rPr lang="en-US" dirty="0" err="1"/>
              <a:t>keterpenuhan</a:t>
            </a:r>
            <a:r>
              <a:rPr lang="en-US" dirty="0"/>
              <a:t> </a:t>
            </a:r>
            <a:r>
              <a:rPr lang="en-US" dirty="0" err="1"/>
              <a:t>persyaratan</a:t>
            </a:r>
            <a:r>
              <a:rPr lang="en-US" dirty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/>
              <a:t>pemilu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instrumen</a:t>
            </a:r>
            <a:r>
              <a:rPr lang="en-US" dirty="0"/>
              <a:t> </a:t>
            </a:r>
            <a:r>
              <a:rPr lang="en-US" dirty="0" err="1"/>
              <a:t>teknologi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.</a:t>
            </a:r>
          </a:p>
          <a:p>
            <a:r>
              <a:rPr lang="en-US" dirty="0" err="1"/>
              <a:t>Sipol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instrumen</a:t>
            </a:r>
            <a:r>
              <a:rPr lang="en-US" dirty="0"/>
              <a:t> </a:t>
            </a:r>
            <a:r>
              <a:rPr lang="en-US" dirty="0" err="1"/>
              <a:t>pelembagaan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penguatan</a:t>
            </a:r>
            <a:r>
              <a:rPr lang="en-US" dirty="0"/>
              <a:t> </a:t>
            </a:r>
            <a:r>
              <a:rPr lang="en-US" dirty="0" err="1"/>
              <a:t>struktur</a:t>
            </a:r>
            <a:r>
              <a:rPr lang="en-US" dirty="0"/>
              <a:t> </a:t>
            </a:r>
            <a:r>
              <a:rPr lang="en-US" dirty="0" err="1"/>
              <a:t>partai</a:t>
            </a:r>
            <a:r>
              <a:rPr lang="en-US" dirty="0"/>
              <a:t> </a:t>
            </a:r>
            <a:r>
              <a:rPr lang="en-US" dirty="0" err="1"/>
              <a:t>politik</a:t>
            </a:r>
            <a:r>
              <a:rPr lang="en-US" dirty="0"/>
              <a:t> yang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berkontribusi</a:t>
            </a:r>
            <a:r>
              <a:rPr lang="en-US" dirty="0"/>
              <a:t> </a:t>
            </a:r>
            <a:r>
              <a:rPr lang="en-US" dirty="0" err="1"/>
              <a:t>memudahkan</a:t>
            </a:r>
            <a:r>
              <a:rPr lang="en-US" dirty="0"/>
              <a:t> </a:t>
            </a:r>
            <a:r>
              <a:rPr lang="en-US" dirty="0" err="1"/>
              <a:t>kerja-kerja</a:t>
            </a:r>
            <a:r>
              <a:rPr lang="en-US" dirty="0"/>
              <a:t> </a:t>
            </a:r>
            <a:r>
              <a:rPr lang="en-US" dirty="0" err="1"/>
              <a:t>pemenangan</a:t>
            </a:r>
            <a:r>
              <a:rPr lang="en-US" dirty="0"/>
              <a:t> </a:t>
            </a:r>
            <a:r>
              <a:rPr lang="en-US" dirty="0" err="1"/>
              <a:t>pemilu</a:t>
            </a:r>
            <a:r>
              <a:rPr lang="en-US" dirty="0"/>
              <a:t>. </a:t>
            </a:r>
            <a:r>
              <a:rPr lang="en-US" dirty="0" err="1"/>
              <a:t>Sipol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modalitas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strategi</a:t>
            </a:r>
            <a:r>
              <a:rPr lang="en-US" dirty="0"/>
              <a:t> </a:t>
            </a:r>
            <a:r>
              <a:rPr lang="en-US" dirty="0" err="1"/>
              <a:t>pemenangan</a:t>
            </a:r>
            <a:r>
              <a:rPr lang="en-US" dirty="0"/>
              <a:t> </a:t>
            </a:r>
            <a:r>
              <a:rPr lang="en-US" dirty="0" err="1"/>
              <a:t>pemilu</a:t>
            </a:r>
            <a:r>
              <a:rPr lang="en-US" dirty="0"/>
              <a:t> 2019.</a:t>
            </a:r>
          </a:p>
          <a:p>
            <a:r>
              <a:rPr lang="en-US" dirty="0" err="1"/>
              <a:t>Sipol</a:t>
            </a:r>
            <a:r>
              <a:rPr lang="en-US" dirty="0"/>
              <a:t> </a:t>
            </a:r>
            <a:r>
              <a:rPr lang="en-US" dirty="0" err="1"/>
              <a:t>memperkuat</a:t>
            </a:r>
            <a:r>
              <a:rPr lang="en-US" dirty="0"/>
              <a:t> basis data </a:t>
            </a:r>
            <a:r>
              <a:rPr lang="en-US" dirty="0" err="1"/>
              <a:t>keanggotaan</a:t>
            </a:r>
            <a:r>
              <a:rPr lang="en-US" dirty="0"/>
              <a:t> </a:t>
            </a:r>
            <a:r>
              <a:rPr lang="en-US" dirty="0" err="1"/>
              <a:t>parpol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amanat</a:t>
            </a:r>
            <a:r>
              <a:rPr lang="en-US" dirty="0"/>
              <a:t> UU </a:t>
            </a:r>
            <a:r>
              <a:rPr lang="en-US" dirty="0" err="1"/>
              <a:t>Partai</a:t>
            </a:r>
            <a:r>
              <a:rPr lang="en-US" dirty="0"/>
              <a:t> </a:t>
            </a:r>
            <a:r>
              <a:rPr lang="en-US" dirty="0" err="1"/>
              <a:t>Politik</a:t>
            </a:r>
            <a:r>
              <a:rPr lang="en-US" dirty="0"/>
              <a:t> yang </a:t>
            </a:r>
            <a:r>
              <a:rPr lang="en-US" dirty="0" err="1"/>
              <a:t>menempatkan</a:t>
            </a:r>
            <a:r>
              <a:rPr lang="en-US" dirty="0"/>
              <a:t> </a:t>
            </a:r>
            <a:r>
              <a:rPr lang="en-US" dirty="0" err="1"/>
              <a:t>anggota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pemegang</a:t>
            </a:r>
            <a:r>
              <a:rPr lang="en-US" dirty="0"/>
              <a:t> </a:t>
            </a:r>
            <a:r>
              <a:rPr lang="en-US" dirty="0" err="1"/>
              <a:t>kedaulatan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partai</a:t>
            </a:r>
            <a:r>
              <a:rPr lang="en-US" dirty="0"/>
              <a:t>. </a:t>
            </a:r>
            <a:r>
              <a:rPr lang="en-US" dirty="0" err="1"/>
              <a:t>Konsolidasi</a:t>
            </a:r>
            <a:r>
              <a:rPr lang="en-US" dirty="0"/>
              <a:t> </a:t>
            </a:r>
            <a:r>
              <a:rPr lang="en-US" dirty="0" err="1"/>
              <a:t>anggota</a:t>
            </a:r>
            <a:r>
              <a:rPr lang="en-US" dirty="0"/>
              <a:t> </a:t>
            </a:r>
            <a:r>
              <a:rPr lang="en-US" dirty="0" err="1"/>
              <a:t>parpol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memperkuat</a:t>
            </a:r>
            <a:r>
              <a:rPr lang="en-US" dirty="0"/>
              <a:t> </a:t>
            </a:r>
            <a:r>
              <a:rPr lang="en-US" dirty="0" err="1"/>
              <a:t>tuntutan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demokratisasi</a:t>
            </a:r>
            <a:r>
              <a:rPr lang="en-US" dirty="0"/>
              <a:t> internal </a:t>
            </a:r>
            <a:r>
              <a:rPr lang="en-US" dirty="0" err="1"/>
              <a:t>partai</a:t>
            </a:r>
            <a:r>
              <a:rPr lang="en-US" dirty="0"/>
              <a:t>. </a:t>
            </a:r>
            <a:r>
              <a:rPr lang="en-US" dirty="0" err="1"/>
              <a:t>Faktanya</a:t>
            </a:r>
            <a:r>
              <a:rPr lang="en-US" dirty="0"/>
              <a:t> </a:t>
            </a:r>
            <a:r>
              <a:rPr lang="en-US" dirty="0" err="1"/>
              <a:t>Partai</a:t>
            </a:r>
            <a:r>
              <a:rPr lang="en-US" dirty="0"/>
              <a:t> </a:t>
            </a:r>
            <a:r>
              <a:rPr lang="en-US" dirty="0" err="1"/>
              <a:t>butuh</a:t>
            </a:r>
            <a:r>
              <a:rPr lang="en-US" dirty="0"/>
              <a:t> </a:t>
            </a:r>
            <a:r>
              <a:rPr lang="en-US" dirty="0" err="1"/>
              <a:t>anggota</a:t>
            </a:r>
            <a:r>
              <a:rPr lang="en-US" dirty="0"/>
              <a:t>. </a:t>
            </a:r>
            <a:r>
              <a:rPr lang="en-US" dirty="0" err="1"/>
              <a:t>Anggota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formalitas</a:t>
            </a:r>
            <a:r>
              <a:rPr lang="en-US" dirty="0"/>
              <a:t>. </a:t>
            </a:r>
            <a:r>
              <a:rPr lang="en-US" b="1" dirty="0" err="1"/>
              <a:t>Anggota</a:t>
            </a:r>
            <a:r>
              <a:rPr lang="en-US" b="1" dirty="0"/>
              <a:t> </a:t>
            </a:r>
            <a:r>
              <a:rPr lang="en-US" b="1" dirty="0" err="1"/>
              <a:t>punya</a:t>
            </a:r>
            <a:r>
              <a:rPr lang="en-US" b="1" dirty="0"/>
              <a:t> </a:t>
            </a:r>
            <a:r>
              <a:rPr lang="en-US" b="1" dirty="0" err="1"/>
              <a:t>posisi</a:t>
            </a:r>
            <a:r>
              <a:rPr lang="en-US" b="1" dirty="0"/>
              <a:t> </a:t>
            </a:r>
            <a:r>
              <a:rPr lang="en-US" b="1" dirty="0" err="1"/>
              <a:t>tawar</a:t>
            </a:r>
            <a:r>
              <a:rPr lang="en-US" b="1" dirty="0"/>
              <a:t>, </a:t>
            </a:r>
            <a:r>
              <a:rPr lang="en-US" dirty="0" err="1"/>
              <a:t>selain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target </a:t>
            </a:r>
            <a:r>
              <a:rPr lang="en-US" dirty="0" err="1"/>
              <a:t>suara</a:t>
            </a:r>
            <a:r>
              <a:rPr lang="en-US" dirty="0"/>
              <a:t>. </a:t>
            </a:r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1075501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E97171-FFDD-4E50-AA80-EB358A207C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90839"/>
          </a:xfrm>
        </p:spPr>
        <p:txBody>
          <a:bodyPr>
            <a:normAutofit fontScale="90000"/>
          </a:bodyPr>
          <a:lstStyle/>
          <a:p>
            <a:r>
              <a:rPr lang="en-US" b="1" dirty="0" err="1"/>
              <a:t>Evaluasi</a:t>
            </a:r>
            <a:endParaRPr lang="id-ID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32301D-3DBF-42A7-AC07-017D6842CB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66800"/>
            <a:ext cx="10515600" cy="5110163"/>
          </a:xfrm>
        </p:spPr>
        <p:txBody>
          <a:bodyPr>
            <a:normAutofit fontScale="70000" lnSpcReduction="20000"/>
          </a:bodyPr>
          <a:lstStyle/>
          <a:p>
            <a:r>
              <a:rPr lang="en-US" dirty="0" err="1"/>
              <a:t>Peraturan</a:t>
            </a:r>
            <a:r>
              <a:rPr lang="en-US" dirty="0"/>
              <a:t> KPU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</a:t>
            </a:r>
            <a:r>
              <a:rPr lang="en-US" dirty="0" err="1"/>
              <a:t>pelaksanaan</a:t>
            </a:r>
            <a:r>
              <a:rPr lang="en-US" dirty="0"/>
              <a:t> </a:t>
            </a:r>
            <a:r>
              <a:rPr lang="en-US" dirty="0" err="1"/>
              <a:t>teknis</a:t>
            </a:r>
            <a:r>
              <a:rPr lang="en-US" dirty="0"/>
              <a:t> </a:t>
            </a:r>
            <a:r>
              <a:rPr lang="en-US" dirty="0" err="1"/>
              <a:t>pendaftaran</a:t>
            </a:r>
            <a:r>
              <a:rPr lang="en-US" dirty="0"/>
              <a:t>,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administrasi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verifikasi</a:t>
            </a:r>
            <a:r>
              <a:rPr lang="en-US" dirty="0"/>
              <a:t> </a:t>
            </a:r>
            <a:r>
              <a:rPr lang="en-US" dirty="0" err="1"/>
              <a:t>faktual</a:t>
            </a:r>
            <a:r>
              <a:rPr lang="en-US" dirty="0"/>
              <a:t> </a:t>
            </a:r>
            <a:r>
              <a:rPr lang="en-US" dirty="0" err="1"/>
              <a:t>parpol</a:t>
            </a:r>
            <a:r>
              <a:rPr lang="en-US" dirty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/>
              <a:t>pemilu</a:t>
            </a:r>
            <a:r>
              <a:rPr lang="en-US" dirty="0"/>
              <a:t> </a:t>
            </a:r>
            <a:r>
              <a:rPr lang="en-US" dirty="0" err="1"/>
              <a:t>baru</a:t>
            </a:r>
            <a:r>
              <a:rPr lang="en-US" dirty="0"/>
              <a:t> </a:t>
            </a:r>
            <a:r>
              <a:rPr lang="en-US" dirty="0" err="1"/>
              <a:t>diundangkan</a:t>
            </a:r>
            <a:r>
              <a:rPr lang="en-US" dirty="0"/>
              <a:t> </a:t>
            </a:r>
            <a:r>
              <a:rPr lang="en-US" dirty="0" err="1"/>
              <a:t>Kemenkumham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(</a:t>
            </a:r>
            <a:r>
              <a:rPr lang="en-US" dirty="0" err="1"/>
              <a:t>tertanggal</a:t>
            </a:r>
            <a:r>
              <a:rPr lang="en-US" dirty="0"/>
              <a:t>) 20 September 2017. </a:t>
            </a:r>
            <a:r>
              <a:rPr lang="en-US" dirty="0" err="1"/>
              <a:t>Publikasi</a:t>
            </a:r>
            <a:r>
              <a:rPr lang="en-US" dirty="0"/>
              <a:t> </a:t>
            </a:r>
            <a:r>
              <a:rPr lang="en-US" dirty="0" err="1"/>
              <a:t>resmi</a:t>
            </a:r>
            <a:r>
              <a:rPr lang="en-US" dirty="0"/>
              <a:t> PKPU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baru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27 September 2017 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laman</a:t>
            </a:r>
            <a:r>
              <a:rPr lang="en-US" dirty="0"/>
              <a:t> KPU.</a:t>
            </a:r>
          </a:p>
          <a:p>
            <a:r>
              <a:rPr lang="en-US" dirty="0" err="1"/>
              <a:t>Pasal</a:t>
            </a:r>
            <a:r>
              <a:rPr lang="en-US" dirty="0"/>
              <a:t> 180 UU 7/2017 </a:t>
            </a:r>
            <a:r>
              <a:rPr lang="en-US" dirty="0" err="1"/>
              <a:t>memerintahkan</a:t>
            </a:r>
            <a:r>
              <a:rPr lang="en-US" dirty="0"/>
              <a:t> </a:t>
            </a:r>
            <a:r>
              <a:rPr lang="en-US" dirty="0" err="1"/>
              <a:t>Bawaslu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jajaran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pengawasan</a:t>
            </a:r>
            <a:r>
              <a:rPr lang="en-US" dirty="0"/>
              <a:t> </a:t>
            </a:r>
            <a:r>
              <a:rPr lang="en-US" dirty="0" err="1"/>
              <a:t>tahapan</a:t>
            </a:r>
            <a:r>
              <a:rPr lang="en-US" dirty="0"/>
              <a:t> </a:t>
            </a:r>
            <a:r>
              <a:rPr lang="en-US" dirty="0" err="1"/>
              <a:t>verifikasi</a:t>
            </a:r>
            <a:r>
              <a:rPr lang="en-US" dirty="0"/>
              <a:t> </a:t>
            </a:r>
            <a:r>
              <a:rPr lang="en-US" dirty="0" err="1"/>
              <a:t>parpol</a:t>
            </a:r>
            <a:r>
              <a:rPr lang="en-US" dirty="0"/>
              <a:t>. </a:t>
            </a:r>
            <a:r>
              <a:rPr lang="en-US" dirty="0" err="1"/>
              <a:t>Namun</a:t>
            </a:r>
            <a:r>
              <a:rPr lang="en-US" dirty="0"/>
              <a:t> </a:t>
            </a:r>
            <a:r>
              <a:rPr lang="en-US" dirty="0" err="1"/>
              <a:t>sampai</a:t>
            </a:r>
            <a:r>
              <a:rPr lang="en-US" dirty="0"/>
              <a:t> </a:t>
            </a:r>
            <a:r>
              <a:rPr lang="en-US" dirty="0" err="1"/>
              <a:t>berakhirnya</a:t>
            </a:r>
            <a:r>
              <a:rPr lang="en-US" dirty="0"/>
              <a:t> </a:t>
            </a:r>
            <a:r>
              <a:rPr lang="en-US" dirty="0" err="1"/>
              <a:t>pendaftaran</a:t>
            </a:r>
            <a:r>
              <a:rPr lang="en-US" dirty="0"/>
              <a:t> </a:t>
            </a:r>
            <a:r>
              <a:rPr lang="en-US" dirty="0" err="1"/>
              <a:t>parpol</a:t>
            </a:r>
            <a:r>
              <a:rPr lang="en-US" dirty="0"/>
              <a:t>, </a:t>
            </a:r>
            <a:r>
              <a:rPr lang="en-US" dirty="0" err="1"/>
              <a:t>Peraturan</a:t>
            </a:r>
            <a:r>
              <a:rPr lang="en-US" dirty="0"/>
              <a:t> </a:t>
            </a:r>
            <a:r>
              <a:rPr lang="en-US" dirty="0" err="1"/>
              <a:t>Bawaslu</a:t>
            </a:r>
            <a:r>
              <a:rPr lang="en-US" dirty="0"/>
              <a:t> yang </a:t>
            </a:r>
            <a:r>
              <a:rPr lang="en-US" dirty="0" err="1"/>
              <a:t>mengatur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belum</a:t>
            </a:r>
            <a:r>
              <a:rPr lang="en-US" dirty="0"/>
              <a:t> juga </a:t>
            </a:r>
            <a:r>
              <a:rPr lang="en-US" dirty="0" err="1"/>
              <a:t>disahkan</a:t>
            </a:r>
            <a:r>
              <a:rPr lang="en-US" dirty="0"/>
              <a:t>. </a:t>
            </a:r>
            <a:r>
              <a:rPr lang="en-US" dirty="0" err="1"/>
              <a:t>Informasi</a:t>
            </a:r>
            <a:r>
              <a:rPr lang="en-US" dirty="0"/>
              <a:t> yang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belum</a:t>
            </a:r>
            <a:r>
              <a:rPr lang="en-US" dirty="0"/>
              <a:t> </a:t>
            </a:r>
            <a:r>
              <a:rPr lang="en-US" dirty="0" err="1"/>
              <a:t>diundangkan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Kemenkumham</a:t>
            </a:r>
            <a:r>
              <a:rPr lang="en-US" dirty="0"/>
              <a:t>.</a:t>
            </a:r>
          </a:p>
          <a:p>
            <a:r>
              <a:rPr lang="en-US" dirty="0" err="1"/>
              <a:t>Terjadi</a:t>
            </a:r>
            <a:r>
              <a:rPr lang="en-US" dirty="0"/>
              <a:t> </a:t>
            </a:r>
            <a:r>
              <a:rPr lang="en-US" dirty="0" err="1"/>
              <a:t>perbedaan</a:t>
            </a:r>
            <a:r>
              <a:rPr lang="en-US" dirty="0"/>
              <a:t> </a:t>
            </a:r>
            <a:r>
              <a:rPr lang="en-US" dirty="0" err="1"/>
              <a:t>pendapat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sesame </a:t>
            </a:r>
            <a:r>
              <a:rPr lang="en-US" dirty="0" err="1"/>
              <a:t>penyelenggara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kehadiran</a:t>
            </a:r>
            <a:r>
              <a:rPr lang="en-US" dirty="0"/>
              <a:t> </a:t>
            </a:r>
            <a:r>
              <a:rPr lang="en-US" dirty="0" err="1"/>
              <a:t>Sipol</a:t>
            </a:r>
            <a:r>
              <a:rPr lang="en-US" dirty="0"/>
              <a:t>. </a:t>
            </a:r>
            <a:r>
              <a:rPr lang="en-US" dirty="0" err="1"/>
              <a:t>Bawaslu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Surat 0890/</a:t>
            </a:r>
            <a:r>
              <a:rPr lang="en-US" dirty="0" err="1"/>
              <a:t>Bawaslu</a:t>
            </a:r>
            <a:r>
              <a:rPr lang="en-US" dirty="0"/>
              <a:t>/PM.00.00/IX/2017 </a:t>
            </a:r>
            <a:r>
              <a:rPr lang="en-US" dirty="0" err="1"/>
              <a:t>menyatakan</a:t>
            </a:r>
            <a:r>
              <a:rPr lang="en-US" dirty="0"/>
              <a:t> </a:t>
            </a:r>
            <a:r>
              <a:rPr lang="en-US" dirty="0" err="1"/>
              <a:t>Sipol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syarat</a:t>
            </a:r>
            <a:r>
              <a:rPr lang="en-US" dirty="0"/>
              <a:t> </a:t>
            </a:r>
            <a:r>
              <a:rPr lang="en-US" dirty="0" err="1"/>
              <a:t>wajib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pendaftaran</a:t>
            </a:r>
            <a:r>
              <a:rPr lang="en-US" dirty="0"/>
              <a:t>,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administrasi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verifikasi</a:t>
            </a:r>
            <a:r>
              <a:rPr lang="en-US" dirty="0"/>
              <a:t> </a:t>
            </a:r>
            <a:r>
              <a:rPr lang="en-US" dirty="0" err="1"/>
              <a:t>faktual</a:t>
            </a:r>
            <a:r>
              <a:rPr lang="en-US" dirty="0"/>
              <a:t> </a:t>
            </a:r>
            <a:r>
              <a:rPr lang="en-US" dirty="0" err="1"/>
              <a:t>parpol</a:t>
            </a:r>
            <a:r>
              <a:rPr lang="en-US" dirty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/>
              <a:t>pemilu</a:t>
            </a:r>
            <a:r>
              <a:rPr lang="en-US" dirty="0"/>
              <a:t>.</a:t>
            </a:r>
          </a:p>
          <a:p>
            <a:r>
              <a:rPr lang="en-US" dirty="0" err="1"/>
              <a:t>Meski</a:t>
            </a:r>
            <a:r>
              <a:rPr lang="en-US" dirty="0"/>
              <a:t>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merilis</a:t>
            </a:r>
            <a:r>
              <a:rPr lang="en-US" dirty="0"/>
              <a:t> portal infopemilu.kpu.go.id per 17 </a:t>
            </a:r>
            <a:r>
              <a:rPr lang="en-US" dirty="0" err="1"/>
              <a:t>Oktober</a:t>
            </a:r>
            <a:r>
              <a:rPr lang="en-US" dirty="0"/>
              <a:t> 2017. </a:t>
            </a:r>
            <a:r>
              <a:rPr lang="en-US" dirty="0" err="1"/>
              <a:t>Sipol</a:t>
            </a:r>
            <a:r>
              <a:rPr lang="en-US" dirty="0"/>
              <a:t> </a:t>
            </a:r>
            <a:r>
              <a:rPr lang="en-US" dirty="0" err="1"/>
              <a:t>awalnya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transparan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aksesibel</a:t>
            </a:r>
            <a:r>
              <a:rPr lang="en-US" dirty="0"/>
              <a:t> </a:t>
            </a:r>
            <a:r>
              <a:rPr lang="en-US" dirty="0" err="1"/>
              <a:t>bagi</a:t>
            </a:r>
            <a:r>
              <a:rPr lang="en-US" dirty="0"/>
              <a:t> </a:t>
            </a:r>
            <a:r>
              <a:rPr lang="en-US" dirty="0" err="1"/>
              <a:t>pengawas</a:t>
            </a:r>
            <a:r>
              <a:rPr lang="en-US" dirty="0"/>
              <a:t> </a:t>
            </a:r>
            <a:r>
              <a:rPr lang="en-US" dirty="0" err="1"/>
              <a:t>pemilu</a:t>
            </a:r>
            <a:r>
              <a:rPr lang="en-US" dirty="0"/>
              <a:t> </a:t>
            </a:r>
            <a:r>
              <a:rPr lang="en-US" dirty="0" err="1"/>
              <a:t>maupun</a:t>
            </a:r>
            <a:r>
              <a:rPr lang="en-US" dirty="0"/>
              <a:t> </a:t>
            </a:r>
            <a:r>
              <a:rPr lang="en-US" dirty="0" err="1"/>
              <a:t>publik</a:t>
            </a:r>
            <a:r>
              <a:rPr lang="en-US" dirty="0"/>
              <a:t>.</a:t>
            </a:r>
          </a:p>
          <a:p>
            <a:r>
              <a:rPr lang="en-US" dirty="0"/>
              <a:t> KPU </a:t>
            </a:r>
            <a:r>
              <a:rPr lang="en-US" dirty="0" err="1"/>
              <a:t>mengeluarkan</a:t>
            </a:r>
            <a:r>
              <a:rPr lang="en-US" dirty="0"/>
              <a:t> SE 585 </a:t>
            </a:r>
            <a:r>
              <a:rPr lang="en-US" dirty="0" err="1"/>
              <a:t>tertanggal</a:t>
            </a:r>
            <a:r>
              <a:rPr lang="en-US" dirty="0"/>
              <a:t> 16 </a:t>
            </a:r>
            <a:r>
              <a:rPr lang="en-US" dirty="0" err="1"/>
              <a:t>Oktober</a:t>
            </a:r>
            <a:r>
              <a:rPr lang="en-US" dirty="0"/>
              <a:t> 2017 yang </a:t>
            </a:r>
            <a:r>
              <a:rPr lang="en-US" dirty="0" err="1"/>
              <a:t>memperpanjang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 </a:t>
            </a:r>
            <a:r>
              <a:rPr lang="en-US" dirty="0" err="1"/>
              <a:t>pengunggahan</a:t>
            </a:r>
            <a:r>
              <a:rPr lang="en-US" dirty="0"/>
              <a:t> </a:t>
            </a:r>
            <a:r>
              <a:rPr lang="en-US" dirty="0" err="1"/>
              <a:t>Sipol</a:t>
            </a:r>
            <a:r>
              <a:rPr lang="en-US" dirty="0"/>
              <a:t> </a:t>
            </a:r>
            <a:r>
              <a:rPr lang="en-US" dirty="0" err="1"/>
              <a:t>sampai</a:t>
            </a:r>
            <a:r>
              <a:rPr lang="en-US" dirty="0"/>
              <a:t> 1x24 jam </a:t>
            </a:r>
            <a:r>
              <a:rPr lang="en-US" dirty="0" err="1"/>
              <a:t>setelah</a:t>
            </a:r>
            <a:r>
              <a:rPr lang="en-US" dirty="0"/>
              <a:t> </a:t>
            </a:r>
            <a:r>
              <a:rPr lang="en-US" dirty="0" err="1"/>
              <a:t>penutupan</a:t>
            </a:r>
            <a:r>
              <a:rPr lang="en-US" dirty="0"/>
              <a:t> </a:t>
            </a:r>
            <a:r>
              <a:rPr lang="en-US" dirty="0" err="1"/>
              <a:t>pendaftaran</a:t>
            </a:r>
            <a:r>
              <a:rPr lang="en-US" dirty="0"/>
              <a:t>. </a:t>
            </a:r>
            <a:r>
              <a:rPr lang="en-US" dirty="0" err="1"/>
              <a:t>Diskresi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ditemukan</a:t>
            </a:r>
            <a:r>
              <a:rPr lang="en-US" dirty="0"/>
              <a:t> </a:t>
            </a:r>
            <a:r>
              <a:rPr lang="en-US" dirty="0" err="1"/>
              <a:t>nomenklaturnya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UU PKPU 7/2017 (</a:t>
            </a:r>
            <a:r>
              <a:rPr lang="en-US" dirty="0" err="1"/>
              <a:t>tahapan</a:t>
            </a:r>
            <a:r>
              <a:rPr lang="en-US" dirty="0"/>
              <a:t>, program,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jadwal</a:t>
            </a:r>
            <a:r>
              <a:rPr lang="en-US" dirty="0"/>
              <a:t> </a:t>
            </a:r>
            <a:r>
              <a:rPr lang="en-US" dirty="0" err="1"/>
              <a:t>pemilu</a:t>
            </a:r>
            <a:r>
              <a:rPr lang="en-US" dirty="0"/>
              <a:t> 2019) </a:t>
            </a:r>
            <a:r>
              <a:rPr lang="en-US" dirty="0" err="1"/>
              <a:t>maupun</a:t>
            </a:r>
            <a:r>
              <a:rPr lang="en-US" dirty="0"/>
              <a:t> PKPU 11/2017.</a:t>
            </a:r>
          </a:p>
          <a:p>
            <a:r>
              <a:rPr lang="en-US" dirty="0" err="1"/>
              <a:t>Evaluasi</a:t>
            </a:r>
            <a:r>
              <a:rPr lang="en-US" dirty="0"/>
              <a:t> </a:t>
            </a:r>
            <a:r>
              <a:rPr lang="en-US" dirty="0" err="1"/>
              <a:t>pengawasan</a:t>
            </a:r>
            <a:r>
              <a:rPr lang="en-US" dirty="0"/>
              <a:t> </a:t>
            </a:r>
            <a:r>
              <a:rPr lang="en-US" dirty="0" err="1"/>
              <a:t>Bawaslu</a:t>
            </a:r>
            <a:r>
              <a:rPr lang="en-US" dirty="0"/>
              <a:t> </a:t>
            </a:r>
            <a:r>
              <a:rPr lang="en-US" i="1" dirty="0" err="1"/>
              <a:t>menemukan</a:t>
            </a:r>
            <a:r>
              <a:rPr lang="en-US" i="1" dirty="0"/>
              <a:t> troubleshooting, traffic uploading data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kendala</a:t>
            </a:r>
            <a:r>
              <a:rPr lang="en-US" dirty="0"/>
              <a:t> SIPOL </a:t>
            </a:r>
            <a:r>
              <a:rPr lang="id-ID" dirty="0"/>
              <a:t>tidak bisa mengidentifikasi dokumen ganda (</a:t>
            </a:r>
            <a:r>
              <a:rPr lang="en-US" dirty="0" err="1"/>
              <a:t>seperti</a:t>
            </a:r>
            <a:r>
              <a:rPr lang="en-US" dirty="0"/>
              <a:t>, </a:t>
            </a:r>
            <a:r>
              <a:rPr lang="id-ID" dirty="0"/>
              <a:t>PSI)</a:t>
            </a:r>
            <a:r>
              <a:rPr lang="en-US" dirty="0"/>
              <a:t> </a:t>
            </a:r>
            <a:r>
              <a:rPr lang="en-US" dirty="0" err="1"/>
              <a:t>serta</a:t>
            </a:r>
            <a:r>
              <a:rPr lang="en-US" dirty="0"/>
              <a:t> t</a:t>
            </a:r>
            <a:r>
              <a:rPr lang="id-ID" dirty="0"/>
              <a:t>idak ada pemberitahuan (notifikasi) pada saat melakukan upload dokumen </a:t>
            </a:r>
            <a:r>
              <a:rPr lang="en-US" dirty="0"/>
              <a:t>SIPOL.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8507758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1F94A7-A391-474C-8190-49B8E78F16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309" y="623455"/>
            <a:ext cx="11125199" cy="5915890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Per 17 </a:t>
            </a:r>
            <a:r>
              <a:rPr lang="en-US" dirty="0" err="1"/>
              <a:t>Oktober</a:t>
            </a:r>
            <a:r>
              <a:rPr lang="en-US" dirty="0"/>
              <a:t> 2017, </a:t>
            </a:r>
            <a:r>
              <a:rPr lang="en-US" dirty="0" err="1"/>
              <a:t>tercatat</a:t>
            </a:r>
            <a:r>
              <a:rPr lang="en-US" dirty="0"/>
              <a:t> 14 </a:t>
            </a:r>
            <a:r>
              <a:rPr lang="en-US" dirty="0" err="1"/>
              <a:t>parpol</a:t>
            </a:r>
            <a:r>
              <a:rPr lang="en-US" dirty="0"/>
              <a:t> yang </a:t>
            </a:r>
            <a:r>
              <a:rPr lang="en-US" dirty="0" err="1"/>
              <a:t>dokumennya</a:t>
            </a:r>
            <a:r>
              <a:rPr lang="en-US" dirty="0"/>
              <a:t> </a:t>
            </a:r>
            <a:r>
              <a:rPr lang="en-US" dirty="0" err="1"/>
              <a:t>dinyatakn</a:t>
            </a:r>
            <a:r>
              <a:rPr lang="en-US" dirty="0"/>
              <a:t> </a:t>
            </a:r>
            <a:r>
              <a:rPr lang="en-US" dirty="0" err="1"/>
              <a:t>lengkap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13 </a:t>
            </a:r>
            <a:r>
              <a:rPr lang="en-US" dirty="0" err="1"/>
              <a:t>parpol</a:t>
            </a:r>
            <a:r>
              <a:rPr lang="en-US" dirty="0"/>
              <a:t> yang </a:t>
            </a:r>
            <a:r>
              <a:rPr lang="en-US" dirty="0" err="1"/>
              <a:t>dokumennya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lengkap</a:t>
            </a:r>
            <a:r>
              <a:rPr lang="en-US" dirty="0"/>
              <a:t>.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merujuk</a:t>
            </a:r>
            <a:r>
              <a:rPr lang="en-US" dirty="0"/>
              <a:t> </a:t>
            </a:r>
            <a:r>
              <a:rPr lang="en-US" dirty="0" err="1"/>
              <a:t>Pasal</a:t>
            </a:r>
            <a:r>
              <a:rPr lang="en-US" dirty="0"/>
              <a:t> 13 </a:t>
            </a:r>
            <a:r>
              <a:rPr lang="en-US" dirty="0" err="1"/>
              <a:t>ayat</a:t>
            </a:r>
            <a:r>
              <a:rPr lang="en-US" dirty="0"/>
              <a:t> (5) PKPU 11/2017, </a:t>
            </a:r>
            <a:r>
              <a:rPr lang="en-US" dirty="0" err="1"/>
              <a:t>maka</a:t>
            </a:r>
            <a:r>
              <a:rPr lang="en-US" dirty="0"/>
              <a:t> 13 </a:t>
            </a:r>
            <a:r>
              <a:rPr lang="en-US" dirty="0" err="1"/>
              <a:t>parpol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“</a:t>
            </a:r>
            <a:r>
              <a:rPr lang="id-ID" dirty="0"/>
              <a:t>tidak dapat mendaftar sebagai Peserta Pemilu</a:t>
            </a:r>
            <a:r>
              <a:rPr lang="en-US" dirty="0"/>
              <a:t>”.</a:t>
            </a:r>
          </a:p>
          <a:p>
            <a:r>
              <a:rPr lang="en-US" dirty="0" err="1"/>
              <a:t>Terjadi</a:t>
            </a:r>
            <a:r>
              <a:rPr lang="en-US" dirty="0"/>
              <a:t> </a:t>
            </a:r>
            <a:r>
              <a:rPr lang="en-US" dirty="0" err="1"/>
              <a:t>kegamangan</a:t>
            </a:r>
            <a:r>
              <a:rPr lang="en-US" dirty="0"/>
              <a:t> </a:t>
            </a:r>
            <a:r>
              <a:rPr lang="en-US" dirty="0" err="1"/>
              <a:t>terkait</a:t>
            </a:r>
            <a:r>
              <a:rPr lang="en-US" dirty="0"/>
              <a:t> </a:t>
            </a:r>
            <a:r>
              <a:rPr lang="en-US" dirty="0" err="1"/>
              <a:t>upaya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ditempuh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13 </a:t>
            </a:r>
            <a:r>
              <a:rPr lang="en-US" dirty="0" err="1"/>
              <a:t>parpol</a:t>
            </a:r>
            <a:r>
              <a:rPr lang="en-US" dirty="0"/>
              <a:t> yang </a:t>
            </a:r>
            <a:r>
              <a:rPr lang="en-US" dirty="0" err="1"/>
              <a:t>dokumennya</a:t>
            </a:r>
            <a:r>
              <a:rPr lang="en-US" dirty="0"/>
              <a:t> </a:t>
            </a:r>
            <a:r>
              <a:rPr lang="en-US" dirty="0" err="1"/>
              <a:t>dinyatakan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lengkap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sebab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13 </a:t>
            </a:r>
            <a:r>
              <a:rPr lang="en-US" dirty="0" err="1"/>
              <a:t>parpol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dokumen</a:t>
            </a:r>
            <a:r>
              <a:rPr lang="en-US" dirty="0"/>
              <a:t>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berita</a:t>
            </a:r>
            <a:r>
              <a:rPr lang="en-US" dirty="0"/>
              <a:t> acara </a:t>
            </a:r>
            <a:r>
              <a:rPr lang="en-US" dirty="0" err="1"/>
              <a:t>maupun</a:t>
            </a:r>
            <a:r>
              <a:rPr lang="en-US" dirty="0"/>
              <a:t> </a:t>
            </a:r>
            <a:r>
              <a:rPr lang="en-US" dirty="0" err="1"/>
              <a:t>keputusan</a:t>
            </a:r>
            <a:r>
              <a:rPr lang="en-US" dirty="0"/>
              <a:t> yang </a:t>
            </a:r>
            <a:r>
              <a:rPr lang="en-US" dirty="0" err="1"/>
              <a:t>diberikan</a:t>
            </a:r>
            <a:r>
              <a:rPr lang="en-US" dirty="0"/>
              <a:t> KPU </a:t>
            </a:r>
            <a:r>
              <a:rPr lang="en-US" dirty="0" err="1"/>
              <a:t>terkait</a:t>
            </a:r>
            <a:r>
              <a:rPr lang="en-US" dirty="0"/>
              <a:t> status </a:t>
            </a:r>
            <a:r>
              <a:rPr lang="en-US" dirty="0" err="1"/>
              <a:t>mereka</a:t>
            </a:r>
            <a:r>
              <a:rPr lang="en-US" dirty="0"/>
              <a:t>. </a:t>
            </a:r>
          </a:p>
          <a:p>
            <a:r>
              <a:rPr lang="en-US" dirty="0" err="1"/>
              <a:t>Bawaslu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Pasal</a:t>
            </a:r>
            <a:r>
              <a:rPr lang="en-US" dirty="0"/>
              <a:t> 460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Pasal</a:t>
            </a:r>
            <a:r>
              <a:rPr lang="en-US" dirty="0"/>
              <a:t> 466 UU 7/2017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kewenangan</a:t>
            </a:r>
            <a:r>
              <a:rPr lang="en-US" dirty="0"/>
              <a:t> </a:t>
            </a:r>
            <a:r>
              <a:rPr lang="en-US" dirty="0" err="1"/>
              <a:t>menyelesaikan</a:t>
            </a:r>
            <a:r>
              <a:rPr lang="en-US" dirty="0"/>
              <a:t> </a:t>
            </a:r>
            <a:r>
              <a:rPr lang="en-US" dirty="0" err="1"/>
              <a:t>pelanggaran</a:t>
            </a:r>
            <a:r>
              <a:rPr lang="en-US" dirty="0"/>
              <a:t> </a:t>
            </a:r>
            <a:r>
              <a:rPr lang="en-US" dirty="0" err="1"/>
              <a:t>administratif</a:t>
            </a:r>
            <a:r>
              <a:rPr lang="en-US" dirty="0"/>
              <a:t> </a:t>
            </a:r>
            <a:r>
              <a:rPr lang="en-US" dirty="0" err="1"/>
              <a:t>pemilu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sengketa</a:t>
            </a:r>
            <a:r>
              <a:rPr lang="en-US" dirty="0"/>
              <a:t> proses </a:t>
            </a:r>
            <a:r>
              <a:rPr lang="en-US" dirty="0" err="1"/>
              <a:t>pemilu</a:t>
            </a:r>
            <a:r>
              <a:rPr lang="en-US" dirty="0"/>
              <a:t> yang </a:t>
            </a:r>
            <a:r>
              <a:rPr lang="en-US" dirty="0" err="1"/>
              <a:t>putusannya</a:t>
            </a:r>
            <a:r>
              <a:rPr lang="en-US" dirty="0"/>
              <a:t> </a:t>
            </a:r>
            <a:r>
              <a:rPr lang="en-US" dirty="0" err="1"/>
              <a:t>bersifat</a:t>
            </a:r>
            <a:r>
              <a:rPr lang="en-US" dirty="0"/>
              <a:t> </a:t>
            </a:r>
            <a:r>
              <a:rPr lang="en-US" dirty="0" err="1"/>
              <a:t>eksekutorial</a:t>
            </a:r>
            <a:r>
              <a:rPr lang="en-US" dirty="0"/>
              <a:t>. </a:t>
            </a:r>
            <a:r>
              <a:rPr lang="en-US" b="1" dirty="0" err="1"/>
              <a:t>Pelanggaran</a:t>
            </a:r>
            <a:r>
              <a:rPr lang="en-US" b="1" dirty="0"/>
              <a:t> </a:t>
            </a:r>
            <a:r>
              <a:rPr lang="en-US" b="1" dirty="0" err="1"/>
              <a:t>administratif</a:t>
            </a:r>
            <a:r>
              <a:rPr lang="en-US" b="1" dirty="0"/>
              <a:t> </a:t>
            </a:r>
            <a:r>
              <a:rPr lang="en-US" b="1" dirty="0" err="1"/>
              <a:t>Pemilu</a:t>
            </a:r>
            <a:r>
              <a:rPr lang="en-US" b="1" dirty="0"/>
              <a:t> </a:t>
            </a:r>
            <a:r>
              <a:rPr lang="en-US" dirty="0" err="1"/>
              <a:t>meliputi</a:t>
            </a:r>
            <a:r>
              <a:rPr lang="en-US" dirty="0"/>
              <a:t> </a:t>
            </a:r>
            <a:r>
              <a:rPr lang="en-US" dirty="0" err="1"/>
              <a:t>pelanggaran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tata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, </a:t>
            </a:r>
            <a:r>
              <a:rPr lang="en-US" dirty="0" err="1"/>
              <a:t>prosedur</a:t>
            </a:r>
            <a:r>
              <a:rPr lang="en-US" dirty="0"/>
              <a:t>,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mekanisme</a:t>
            </a:r>
            <a:r>
              <a:rPr lang="en-US" dirty="0"/>
              <a:t> yang </a:t>
            </a:r>
            <a:r>
              <a:rPr lang="en-US" dirty="0" err="1"/>
              <a:t>berkaitan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administrasi</a:t>
            </a:r>
            <a:r>
              <a:rPr lang="en-US" dirty="0"/>
              <a:t> </a:t>
            </a:r>
            <a:r>
              <a:rPr lang="en-US" dirty="0" err="1"/>
              <a:t>pelaksanaan</a:t>
            </a:r>
            <a:r>
              <a:rPr lang="en-US" dirty="0"/>
              <a:t> </a:t>
            </a:r>
            <a:r>
              <a:rPr lang="en-US" dirty="0" err="1"/>
              <a:t>Pemilu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tahapan</a:t>
            </a:r>
            <a:r>
              <a:rPr lang="en-US" dirty="0"/>
              <a:t> </a:t>
            </a:r>
            <a:r>
              <a:rPr lang="en-US" dirty="0" err="1"/>
              <a:t>Penyelenggaraan</a:t>
            </a:r>
            <a:r>
              <a:rPr lang="en-US" dirty="0"/>
              <a:t> </a:t>
            </a:r>
            <a:r>
              <a:rPr lang="en-US" dirty="0" err="1"/>
              <a:t>Pemilu</a:t>
            </a:r>
            <a:r>
              <a:rPr lang="en-US" dirty="0"/>
              <a:t> (</a:t>
            </a:r>
            <a:r>
              <a:rPr lang="en-US" i="1" dirty="0"/>
              <a:t>vide </a:t>
            </a:r>
            <a:r>
              <a:rPr lang="en-US" dirty="0" err="1"/>
              <a:t>Pasal</a:t>
            </a:r>
            <a:r>
              <a:rPr lang="en-US" dirty="0"/>
              <a:t> 460). </a:t>
            </a:r>
            <a:r>
              <a:rPr lang="en-US" dirty="0" err="1"/>
              <a:t>Sedangkan</a:t>
            </a:r>
            <a:r>
              <a:rPr lang="en-US" dirty="0"/>
              <a:t> </a:t>
            </a:r>
            <a:r>
              <a:rPr lang="id-ID" b="1" dirty="0"/>
              <a:t>Sengketa proses Pemilu </a:t>
            </a:r>
            <a:r>
              <a:rPr lang="id-ID" dirty="0"/>
              <a:t>meliputi</a:t>
            </a:r>
            <a:r>
              <a:rPr lang="en-US" dirty="0"/>
              <a:t> </a:t>
            </a:r>
            <a:r>
              <a:rPr lang="en-US" dirty="0" err="1"/>
              <a:t>sengketa</a:t>
            </a:r>
            <a:r>
              <a:rPr lang="en-US" dirty="0"/>
              <a:t> </a:t>
            </a:r>
            <a:r>
              <a:rPr lang="id-ID" dirty="0"/>
              <a:t>a</a:t>
            </a:r>
            <a:r>
              <a:rPr lang="en-US" dirty="0"/>
              <a:t>n</a:t>
            </a:r>
            <a:r>
              <a:rPr lang="id-ID" dirty="0"/>
              <a:t>tar-Peserta Pemilu dan sengketa</a:t>
            </a:r>
            <a:r>
              <a:rPr lang="en-US" dirty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/>
              <a:t>Pemilu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id-ID" dirty="0"/>
              <a:t>Penyelenggara Pemilu sebagai akibat</a:t>
            </a:r>
            <a:r>
              <a:rPr lang="en-US" dirty="0"/>
              <a:t> </a:t>
            </a:r>
            <a:r>
              <a:rPr lang="en-US" dirty="0" err="1"/>
              <a:t>dikeluarkannya</a:t>
            </a:r>
            <a:r>
              <a:rPr lang="en-US" dirty="0"/>
              <a:t> </a:t>
            </a:r>
            <a:r>
              <a:rPr lang="en-US" dirty="0" err="1"/>
              <a:t>keputusan</a:t>
            </a:r>
            <a:r>
              <a:rPr lang="en-US" dirty="0"/>
              <a:t> </a:t>
            </a:r>
            <a:r>
              <a:rPr lang="id-ID" dirty="0"/>
              <a:t>KPU, keputusan KPU Provinsi,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keputusan</a:t>
            </a:r>
            <a:r>
              <a:rPr lang="en-US" dirty="0"/>
              <a:t> </a:t>
            </a:r>
            <a:r>
              <a:rPr lang="id-ID" dirty="0"/>
              <a:t>Kabupaten/Kota</a:t>
            </a:r>
            <a:r>
              <a:rPr lang="en-US" dirty="0"/>
              <a:t> (</a:t>
            </a:r>
            <a:r>
              <a:rPr lang="en-US" i="1" dirty="0"/>
              <a:t>vide </a:t>
            </a:r>
            <a:r>
              <a:rPr lang="en-US" dirty="0" err="1"/>
              <a:t>Pasal</a:t>
            </a:r>
            <a:r>
              <a:rPr lang="en-US" dirty="0"/>
              <a:t> 466 UU 7/2017)</a:t>
            </a:r>
            <a:r>
              <a:rPr lang="id-ID" dirty="0"/>
              <a:t>.</a:t>
            </a:r>
            <a:endParaRPr lang="en-US" dirty="0"/>
          </a:p>
          <a:p>
            <a:r>
              <a:rPr lang="fi-FI" dirty="0"/>
              <a:t>Putusan Bawaslu, Bawaslu Provinsi, Bawaslu Kabupaten/Kota untuk penyelesaian pelanggaran </a:t>
            </a:r>
            <a:r>
              <a:rPr lang="id-ID" dirty="0"/>
              <a:t>administratif Pemilu berupa:</a:t>
            </a:r>
            <a:r>
              <a:rPr lang="en-US" dirty="0"/>
              <a:t> </a:t>
            </a:r>
            <a:r>
              <a:rPr lang="it-IT" dirty="0"/>
              <a:t>a. </a:t>
            </a:r>
            <a:r>
              <a:rPr lang="it-IT" b="1" dirty="0"/>
              <a:t>perbaikan administrasi</a:t>
            </a:r>
            <a:r>
              <a:rPr lang="it-IT" dirty="0"/>
              <a:t> terhadap tata cara, prosedur, </a:t>
            </a:r>
            <a:r>
              <a:rPr lang="id-ID" dirty="0"/>
              <a:t>atau mekanisme sesuai dengan ketentuan peraturan</a:t>
            </a:r>
            <a:r>
              <a:rPr lang="en-US" dirty="0"/>
              <a:t> </a:t>
            </a:r>
            <a:r>
              <a:rPr lang="id-ID" dirty="0"/>
              <a:t>pen</a:t>
            </a:r>
            <a:r>
              <a:rPr lang="en-US" dirty="0"/>
              <a:t>u</a:t>
            </a:r>
            <a:r>
              <a:rPr lang="id-ID" dirty="0"/>
              <a:t>ndang-undangan;</a:t>
            </a:r>
            <a:r>
              <a:rPr lang="en-US" dirty="0"/>
              <a:t> </a:t>
            </a:r>
            <a:r>
              <a:rPr lang="id-ID" dirty="0"/>
              <a:t>b. </a:t>
            </a:r>
            <a:r>
              <a:rPr lang="id-ID" b="1" dirty="0"/>
              <a:t>teguran tertulis</a:t>
            </a:r>
            <a:r>
              <a:rPr lang="id-ID" dirty="0"/>
              <a:t>;</a:t>
            </a:r>
            <a:r>
              <a:rPr lang="en-US" dirty="0"/>
              <a:t> </a:t>
            </a:r>
            <a:r>
              <a:rPr lang="fi-FI" dirty="0"/>
              <a:t>c. </a:t>
            </a:r>
            <a:r>
              <a:rPr lang="fi-FI" b="1" dirty="0"/>
              <a:t>tidak diikutkan pada tahapan tertentu</a:t>
            </a:r>
            <a:r>
              <a:rPr lang="fi-FI" dirty="0"/>
              <a:t> dalam </a:t>
            </a:r>
            <a:r>
              <a:rPr lang="id-ID" dirty="0"/>
              <a:t>Penyelenggaraan Pemilu; dan</a:t>
            </a:r>
            <a:r>
              <a:rPr lang="en-US" dirty="0"/>
              <a:t> </a:t>
            </a:r>
            <a:r>
              <a:rPr lang="id-ID" dirty="0"/>
              <a:t>d. </a:t>
            </a:r>
            <a:r>
              <a:rPr lang="id-ID" b="1" dirty="0"/>
              <a:t>sanksi administratif lainnya </a:t>
            </a:r>
            <a:r>
              <a:rPr lang="id-ID" dirty="0"/>
              <a:t>sesuai dengan ketentuan</a:t>
            </a:r>
            <a:r>
              <a:rPr lang="en-US" dirty="0"/>
              <a:t> </a:t>
            </a:r>
            <a:r>
              <a:rPr lang="id-ID" dirty="0"/>
              <a:t>dalam Undang-Undang ini</a:t>
            </a:r>
            <a:r>
              <a:rPr lang="en-US" dirty="0"/>
              <a:t> (</a:t>
            </a:r>
            <a:r>
              <a:rPr lang="en-US" i="1" dirty="0"/>
              <a:t>vide </a:t>
            </a:r>
            <a:r>
              <a:rPr lang="en-US" dirty="0" err="1"/>
              <a:t>Pasal</a:t>
            </a:r>
            <a:r>
              <a:rPr lang="en-US" dirty="0"/>
              <a:t> 461 </a:t>
            </a:r>
            <a:r>
              <a:rPr lang="en-US" dirty="0" err="1"/>
              <a:t>ayat</a:t>
            </a:r>
            <a:r>
              <a:rPr lang="en-US" dirty="0"/>
              <a:t> (6) UU 7/2017)</a:t>
            </a:r>
            <a:r>
              <a:rPr lang="id-ID" dirty="0"/>
              <a:t>.</a:t>
            </a:r>
            <a:endParaRPr lang="en-US" dirty="0"/>
          </a:p>
          <a:p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disayangkan</a:t>
            </a:r>
            <a:r>
              <a:rPr lang="en-US" dirty="0"/>
              <a:t>, </a:t>
            </a:r>
            <a:r>
              <a:rPr lang="en-US" dirty="0" err="1"/>
              <a:t>sampai</a:t>
            </a:r>
            <a:r>
              <a:rPr lang="en-US" dirty="0"/>
              <a:t> </a:t>
            </a:r>
            <a:r>
              <a:rPr lang="en-US" dirty="0" err="1"/>
              <a:t>hari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Peraturan</a:t>
            </a:r>
            <a:r>
              <a:rPr lang="en-US" dirty="0"/>
              <a:t> </a:t>
            </a:r>
            <a:r>
              <a:rPr lang="en-US" dirty="0" err="1"/>
              <a:t>Bawaslu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penanganan</a:t>
            </a:r>
            <a:r>
              <a:rPr lang="en-US" dirty="0"/>
              <a:t> </a:t>
            </a:r>
            <a:r>
              <a:rPr lang="en-US" dirty="0" err="1"/>
              <a:t>pelanggaran</a:t>
            </a:r>
            <a:r>
              <a:rPr lang="en-US" dirty="0"/>
              <a:t> </a:t>
            </a:r>
            <a:r>
              <a:rPr lang="en-US" dirty="0" err="1"/>
              <a:t>administratif</a:t>
            </a:r>
            <a:r>
              <a:rPr lang="en-US" dirty="0"/>
              <a:t> </a:t>
            </a:r>
            <a:r>
              <a:rPr lang="en-US" dirty="0" err="1"/>
              <a:t>maupun</a:t>
            </a:r>
            <a:r>
              <a:rPr lang="en-US" dirty="0"/>
              <a:t> </a:t>
            </a:r>
            <a:r>
              <a:rPr lang="en-US" dirty="0" err="1"/>
              <a:t>penyelesaian</a:t>
            </a:r>
            <a:r>
              <a:rPr lang="en-US" dirty="0"/>
              <a:t> </a:t>
            </a:r>
            <a:r>
              <a:rPr lang="en-US" dirty="0" err="1"/>
              <a:t>sengketa</a:t>
            </a:r>
            <a:r>
              <a:rPr lang="en-US" dirty="0"/>
              <a:t> proses </a:t>
            </a:r>
            <a:r>
              <a:rPr lang="en-US" dirty="0" err="1"/>
              <a:t>pemilu</a:t>
            </a:r>
            <a:r>
              <a:rPr lang="en-US" dirty="0"/>
              <a:t> </a:t>
            </a:r>
            <a:r>
              <a:rPr lang="en-US" dirty="0" err="1"/>
              <a:t>belum</a:t>
            </a:r>
            <a:r>
              <a:rPr lang="en-US" dirty="0"/>
              <a:t> juga </a:t>
            </a:r>
            <a:r>
              <a:rPr lang="en-US" dirty="0" err="1"/>
              <a:t>diundangkan</a:t>
            </a:r>
            <a:r>
              <a:rPr lang="en-US" dirty="0"/>
              <a:t>.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0004882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87D87-2198-4C00-819D-2A8012F467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8871"/>
            <a:ext cx="10515600" cy="424584"/>
          </a:xfrm>
        </p:spPr>
        <p:txBody>
          <a:bodyPr>
            <a:normAutofit fontScale="90000"/>
          </a:bodyPr>
          <a:lstStyle/>
          <a:p>
            <a:r>
              <a:rPr lang="en-US" b="1" dirty="0" err="1"/>
              <a:t>Rekomendasi</a:t>
            </a:r>
            <a:endParaRPr lang="id-ID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A062FC-DADF-4647-9E6E-83058CBA9A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7927" y="748146"/>
            <a:ext cx="11540837" cy="5805054"/>
          </a:xfrm>
        </p:spPr>
        <p:txBody>
          <a:bodyPr>
            <a:normAutofit lnSpcReduction="10000"/>
          </a:bodyPr>
          <a:lstStyle/>
          <a:p>
            <a:r>
              <a:rPr lang="en-US" sz="2000" dirty="0" err="1"/>
              <a:t>Harus</a:t>
            </a:r>
            <a:r>
              <a:rPr lang="en-US" sz="2000" dirty="0"/>
              <a:t> </a:t>
            </a:r>
            <a:r>
              <a:rPr lang="en-US" sz="2000" dirty="0" err="1"/>
              <a:t>dibangun</a:t>
            </a:r>
            <a:r>
              <a:rPr lang="en-US" sz="2000" dirty="0"/>
              <a:t> </a:t>
            </a:r>
            <a:r>
              <a:rPr lang="en-US" sz="2000" dirty="0" err="1"/>
              <a:t>protokol</a:t>
            </a:r>
            <a:r>
              <a:rPr lang="en-US" sz="2000" dirty="0"/>
              <a:t> </a:t>
            </a:r>
            <a:r>
              <a:rPr lang="en-US" sz="2000" dirty="0" err="1"/>
              <a:t>komunikasi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relasi</a:t>
            </a:r>
            <a:r>
              <a:rPr lang="en-US" sz="2000" dirty="0"/>
              <a:t> yang </a:t>
            </a:r>
            <a:r>
              <a:rPr lang="en-US" sz="2000" dirty="0" err="1"/>
              <a:t>terlembaga</a:t>
            </a:r>
            <a:r>
              <a:rPr lang="en-US" sz="2000" dirty="0"/>
              <a:t> </a:t>
            </a:r>
            <a:r>
              <a:rPr lang="en-US" sz="2000" dirty="0" err="1"/>
              <a:t>baik</a:t>
            </a:r>
            <a:r>
              <a:rPr lang="en-US" sz="2000" dirty="0"/>
              <a:t> </a:t>
            </a:r>
            <a:r>
              <a:rPr lang="en-US" sz="2000" dirty="0" err="1"/>
              <a:t>antara</a:t>
            </a:r>
            <a:r>
              <a:rPr lang="en-US" sz="2000" dirty="0"/>
              <a:t> KPU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Bawaslu</a:t>
            </a:r>
            <a:r>
              <a:rPr lang="en-US" sz="2000" dirty="0"/>
              <a:t> agar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terjadi</a:t>
            </a:r>
            <a:r>
              <a:rPr lang="en-US" sz="2000" dirty="0"/>
              <a:t> </a:t>
            </a:r>
            <a:r>
              <a:rPr lang="en-US" sz="2000" dirty="0" err="1"/>
              <a:t>lagi</a:t>
            </a:r>
            <a:r>
              <a:rPr lang="en-US" sz="2000" dirty="0"/>
              <a:t> </a:t>
            </a:r>
            <a:r>
              <a:rPr lang="en-US" sz="2000" dirty="0" err="1"/>
              <a:t>perbendaan</a:t>
            </a:r>
            <a:r>
              <a:rPr lang="en-US" sz="2000" dirty="0"/>
              <a:t> </a:t>
            </a:r>
            <a:r>
              <a:rPr lang="en-US" sz="2000" dirty="0" err="1"/>
              <a:t>pandangan</a:t>
            </a:r>
            <a:r>
              <a:rPr lang="en-US" sz="2000" dirty="0"/>
              <a:t> </a:t>
            </a:r>
            <a:r>
              <a:rPr lang="en-US" sz="2000" dirty="0" err="1"/>
              <a:t>terkait</a:t>
            </a:r>
            <a:r>
              <a:rPr lang="en-US" sz="2000" dirty="0"/>
              <a:t> </a:t>
            </a:r>
            <a:r>
              <a:rPr lang="en-US" sz="2000" dirty="0" err="1"/>
              <a:t>implementasi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legitimasi</a:t>
            </a:r>
            <a:r>
              <a:rPr lang="en-US" sz="2000" dirty="0"/>
              <a:t> </a:t>
            </a:r>
            <a:r>
              <a:rPr lang="en-US" sz="2000" dirty="0" err="1"/>
              <a:t>Peraturan</a:t>
            </a:r>
            <a:r>
              <a:rPr lang="en-US" sz="2000" dirty="0"/>
              <a:t> KPU </a:t>
            </a:r>
            <a:r>
              <a:rPr lang="en-US" sz="2000" dirty="0" err="1"/>
              <a:t>oleh</a:t>
            </a:r>
            <a:r>
              <a:rPr lang="en-US" sz="2000" dirty="0"/>
              <a:t> </a:t>
            </a:r>
            <a:r>
              <a:rPr lang="en-US" sz="2000" dirty="0" err="1"/>
              <a:t>sesama</a:t>
            </a:r>
            <a:r>
              <a:rPr lang="en-US" sz="2000" dirty="0"/>
              <a:t> </a:t>
            </a:r>
            <a:r>
              <a:rPr lang="en-US" sz="2000" dirty="0" err="1"/>
              <a:t>penyelenggara</a:t>
            </a:r>
            <a:r>
              <a:rPr lang="en-US" sz="2000" dirty="0"/>
              <a:t>. </a:t>
            </a:r>
            <a:r>
              <a:rPr lang="en-US" sz="2000" dirty="0" err="1"/>
              <a:t>Cukuplah</a:t>
            </a:r>
            <a:r>
              <a:rPr lang="en-US" sz="2000" dirty="0"/>
              <a:t> </a:t>
            </a:r>
            <a:r>
              <a:rPr lang="en-US" sz="2000" dirty="0" err="1"/>
              <a:t>peserta</a:t>
            </a:r>
            <a:r>
              <a:rPr lang="en-US" sz="2000" dirty="0"/>
              <a:t> </a:t>
            </a:r>
            <a:r>
              <a:rPr lang="en-US" sz="2000" dirty="0" err="1"/>
              <a:t>pemilu</a:t>
            </a:r>
            <a:r>
              <a:rPr lang="en-US" sz="2000" dirty="0"/>
              <a:t> yang </a:t>
            </a:r>
            <a:r>
              <a:rPr lang="en-US" sz="2000" dirty="0" err="1"/>
              <a:t>saling</a:t>
            </a:r>
            <a:r>
              <a:rPr lang="en-US" sz="2000" dirty="0"/>
              <a:t> </a:t>
            </a:r>
            <a:r>
              <a:rPr lang="en-US" sz="2000" dirty="0" err="1"/>
              <a:t>berkompetisi</a:t>
            </a:r>
            <a:r>
              <a:rPr lang="en-US" sz="2000" dirty="0"/>
              <a:t>.</a:t>
            </a:r>
          </a:p>
          <a:p>
            <a:r>
              <a:rPr lang="en-US" sz="2000" dirty="0" err="1"/>
              <a:t>Terlambat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mepetnya</a:t>
            </a:r>
            <a:r>
              <a:rPr lang="en-US" sz="2000" dirty="0"/>
              <a:t> </a:t>
            </a:r>
            <a:r>
              <a:rPr lang="en-US" sz="2000" dirty="0" err="1"/>
              <a:t>pengundangan</a:t>
            </a:r>
            <a:r>
              <a:rPr lang="en-US" sz="2000" dirty="0"/>
              <a:t> </a:t>
            </a:r>
            <a:r>
              <a:rPr lang="en-US" sz="2000" dirty="0" err="1"/>
              <a:t>Peraturan</a:t>
            </a:r>
            <a:r>
              <a:rPr lang="en-US" sz="2000" dirty="0"/>
              <a:t> KPU </a:t>
            </a:r>
            <a:r>
              <a:rPr lang="en-US" sz="2000" dirty="0" err="1"/>
              <a:t>dan</a:t>
            </a:r>
            <a:r>
              <a:rPr lang="en-US" sz="2000" dirty="0"/>
              <a:t>/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PeraturanBawaslu</a:t>
            </a:r>
            <a:r>
              <a:rPr lang="en-US" sz="2000" dirty="0"/>
              <a:t> yang </a:t>
            </a:r>
            <a:r>
              <a:rPr lang="en-US" sz="2000" dirty="0" err="1"/>
              <a:t>merupakan</a:t>
            </a:r>
            <a:r>
              <a:rPr lang="en-US" sz="2000" dirty="0"/>
              <a:t> </a:t>
            </a:r>
            <a:r>
              <a:rPr lang="en-US" sz="2000" dirty="0" err="1"/>
              <a:t>intrumen</a:t>
            </a:r>
            <a:r>
              <a:rPr lang="en-US" sz="2000" dirty="0"/>
              <a:t> </a:t>
            </a:r>
            <a:r>
              <a:rPr lang="en-US" sz="2000" dirty="0" err="1"/>
              <a:t>hukum</a:t>
            </a:r>
            <a:r>
              <a:rPr lang="en-US" sz="2000" dirty="0"/>
              <a:t> </a:t>
            </a:r>
            <a:r>
              <a:rPr lang="en-US" sz="2000" dirty="0" err="1"/>
              <a:t>teknis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penyelenggaraan</a:t>
            </a:r>
            <a:r>
              <a:rPr lang="en-US" sz="2000" dirty="0"/>
              <a:t> </a:t>
            </a:r>
            <a:r>
              <a:rPr lang="en-US" sz="2000" dirty="0" err="1"/>
              <a:t>pemilu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preseden</a:t>
            </a:r>
            <a:r>
              <a:rPr lang="en-US" sz="2000" dirty="0"/>
              <a:t> </a:t>
            </a:r>
            <a:r>
              <a:rPr lang="en-US" sz="2000" dirty="0" err="1"/>
              <a:t>buruk</a:t>
            </a:r>
            <a:r>
              <a:rPr lang="en-US" sz="2000" dirty="0"/>
              <a:t> yang </a:t>
            </a:r>
            <a:r>
              <a:rPr lang="en-US" sz="2000" dirty="0" err="1"/>
              <a:t>mestinya</a:t>
            </a:r>
            <a:r>
              <a:rPr lang="en-US" sz="2000" dirty="0"/>
              <a:t>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berulang</a:t>
            </a:r>
            <a:r>
              <a:rPr lang="en-US" sz="2000" dirty="0"/>
              <a:t>. </a:t>
            </a:r>
            <a:r>
              <a:rPr lang="en-US" sz="2000" dirty="0" err="1"/>
              <a:t>Kemenkumham</a:t>
            </a:r>
            <a:r>
              <a:rPr lang="en-US" sz="2000" dirty="0"/>
              <a:t> </a:t>
            </a:r>
            <a:r>
              <a:rPr lang="en-US" sz="2000" dirty="0" err="1"/>
              <a:t>semestinya</a:t>
            </a:r>
            <a:r>
              <a:rPr lang="en-US" sz="2000" dirty="0"/>
              <a:t> </a:t>
            </a:r>
            <a:r>
              <a:rPr lang="en-US" sz="2000" dirty="0" err="1"/>
              <a:t>peka</a:t>
            </a:r>
            <a:r>
              <a:rPr lang="en-US" sz="2000" dirty="0"/>
              <a:t> </a:t>
            </a:r>
            <a:r>
              <a:rPr lang="en-US" sz="2000" dirty="0" err="1"/>
              <a:t>terhadap</a:t>
            </a:r>
            <a:r>
              <a:rPr lang="en-US" sz="2000" dirty="0"/>
              <a:t> </a:t>
            </a:r>
            <a:r>
              <a:rPr lang="en-US" sz="2000" dirty="0" err="1"/>
              <a:t>penyelenggaraan</a:t>
            </a:r>
            <a:r>
              <a:rPr lang="en-US" sz="2000" dirty="0"/>
              <a:t> </a:t>
            </a:r>
            <a:r>
              <a:rPr lang="en-US" sz="2000" dirty="0" err="1"/>
              <a:t>pemilu</a:t>
            </a:r>
            <a:r>
              <a:rPr lang="en-US" sz="2000" dirty="0"/>
              <a:t> yang </a:t>
            </a:r>
            <a:r>
              <a:rPr lang="en-US" sz="2000" dirty="0" err="1"/>
              <a:t>terikat</a:t>
            </a:r>
            <a:r>
              <a:rPr lang="en-US" sz="2000" dirty="0"/>
              <a:t> </a:t>
            </a:r>
            <a:r>
              <a:rPr lang="en-US" sz="2000" dirty="0" err="1"/>
              <a:t>tahapan</a:t>
            </a:r>
            <a:r>
              <a:rPr lang="en-US" sz="2000" dirty="0"/>
              <a:t>, program,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jadwal</a:t>
            </a:r>
            <a:r>
              <a:rPr lang="en-US" sz="2000" dirty="0"/>
              <a:t> yang </a:t>
            </a:r>
            <a:r>
              <a:rPr lang="en-US" sz="2000" dirty="0" err="1"/>
              <a:t>ketat</a:t>
            </a:r>
            <a:r>
              <a:rPr lang="en-US" sz="2000" dirty="0"/>
              <a:t>. KPU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Bawaslu</a:t>
            </a:r>
            <a:r>
              <a:rPr lang="en-US" sz="2000" dirty="0"/>
              <a:t> </a:t>
            </a:r>
            <a:r>
              <a:rPr lang="en-US" sz="2000" dirty="0" err="1"/>
              <a:t>diharap</a:t>
            </a:r>
            <a:r>
              <a:rPr lang="en-US" sz="2000" dirty="0"/>
              <a:t> </a:t>
            </a:r>
            <a:r>
              <a:rPr lang="en-US" sz="2000" dirty="0" err="1"/>
              <a:t>bisa</a:t>
            </a:r>
            <a:r>
              <a:rPr lang="en-US" sz="2000" dirty="0"/>
              <a:t> </a:t>
            </a:r>
            <a:r>
              <a:rPr lang="en-US" sz="2000" dirty="0" err="1"/>
              <a:t>tegas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proaktif</a:t>
            </a:r>
            <a:r>
              <a:rPr lang="en-US" sz="2000" dirty="0"/>
              <a:t> </a:t>
            </a:r>
            <a:r>
              <a:rPr lang="en-US" sz="2000" dirty="0" err="1"/>
              <a:t>merespon</a:t>
            </a:r>
            <a:r>
              <a:rPr lang="en-US" sz="2000" dirty="0"/>
              <a:t> </a:t>
            </a:r>
            <a:r>
              <a:rPr lang="en-US" sz="2000" dirty="0" err="1"/>
              <a:t>situasi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agar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perlu</a:t>
            </a:r>
            <a:r>
              <a:rPr lang="en-US" sz="2000" dirty="0"/>
              <a:t> </a:t>
            </a:r>
            <a:r>
              <a:rPr lang="en-US" sz="2000" dirty="0" err="1"/>
              <a:t>terjadi</a:t>
            </a:r>
            <a:r>
              <a:rPr lang="en-US" sz="2000" dirty="0"/>
              <a:t> di masa </a:t>
            </a:r>
            <a:r>
              <a:rPr lang="en-US" sz="2000" dirty="0" err="1"/>
              <a:t>depan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berakibat</a:t>
            </a:r>
            <a:r>
              <a:rPr lang="en-US" sz="2000" dirty="0"/>
              <a:t> </a:t>
            </a:r>
            <a:r>
              <a:rPr lang="en-US" sz="2000" dirty="0" err="1"/>
              <a:t>melemahkan</a:t>
            </a:r>
            <a:r>
              <a:rPr lang="en-US" sz="2000" dirty="0"/>
              <a:t> </a:t>
            </a:r>
            <a:r>
              <a:rPr lang="en-US" sz="2000" dirty="0" err="1"/>
              <a:t>kinerja</a:t>
            </a:r>
            <a:r>
              <a:rPr lang="en-US" sz="2000" dirty="0"/>
              <a:t> </a:t>
            </a:r>
            <a:r>
              <a:rPr lang="en-US" sz="2000" dirty="0" err="1"/>
              <a:t>lembaga</a:t>
            </a:r>
            <a:r>
              <a:rPr lang="en-US" sz="2000" dirty="0"/>
              <a:t> </a:t>
            </a:r>
            <a:r>
              <a:rPr lang="en-US" sz="2000" dirty="0" err="1"/>
              <a:t>penyelenggara</a:t>
            </a:r>
            <a:r>
              <a:rPr lang="en-US" sz="2000" dirty="0"/>
              <a:t> </a:t>
            </a:r>
            <a:r>
              <a:rPr lang="en-US" sz="2000" dirty="0" err="1"/>
              <a:t>pemilu</a:t>
            </a:r>
            <a:r>
              <a:rPr lang="en-US" sz="2000" dirty="0"/>
              <a:t>.</a:t>
            </a:r>
          </a:p>
          <a:p>
            <a:r>
              <a:rPr lang="en-US" sz="2000" dirty="0"/>
              <a:t>Demi </a:t>
            </a:r>
            <a:r>
              <a:rPr lang="en-US" sz="2000" dirty="0" err="1"/>
              <a:t>kepastian</a:t>
            </a:r>
            <a:r>
              <a:rPr lang="en-US" sz="2000" dirty="0"/>
              <a:t> </a:t>
            </a:r>
            <a:r>
              <a:rPr lang="en-US" sz="2000" dirty="0" err="1"/>
              <a:t>hukum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keadilan</a:t>
            </a:r>
            <a:r>
              <a:rPr lang="en-US" sz="2000" dirty="0"/>
              <a:t> </a:t>
            </a:r>
            <a:r>
              <a:rPr lang="en-US" sz="2000" dirty="0" err="1"/>
              <a:t>elektoral</a:t>
            </a:r>
            <a:r>
              <a:rPr lang="en-US" sz="2000" dirty="0"/>
              <a:t>, </a:t>
            </a:r>
            <a:r>
              <a:rPr lang="en-US" sz="2000" dirty="0" err="1"/>
              <a:t>Bawaslu</a:t>
            </a:r>
            <a:r>
              <a:rPr lang="en-US" sz="2000" dirty="0"/>
              <a:t> </a:t>
            </a:r>
            <a:r>
              <a:rPr lang="en-US" sz="2000" dirty="0" err="1"/>
              <a:t>harus</a:t>
            </a:r>
            <a:r>
              <a:rPr lang="en-US" sz="2000" dirty="0"/>
              <a:t> </a:t>
            </a:r>
            <a:r>
              <a:rPr lang="en-US" sz="2000" dirty="0" err="1"/>
              <a:t>segera</a:t>
            </a:r>
            <a:r>
              <a:rPr lang="en-US" sz="2000" dirty="0"/>
              <a:t> </a:t>
            </a:r>
            <a:r>
              <a:rPr lang="en-US" sz="2000" dirty="0" err="1"/>
              <a:t>mengesahkan</a:t>
            </a:r>
            <a:r>
              <a:rPr lang="en-US" sz="2000" dirty="0"/>
              <a:t> </a:t>
            </a:r>
            <a:r>
              <a:rPr lang="en-US" sz="2000" dirty="0" err="1"/>
              <a:t>Peraturan</a:t>
            </a:r>
            <a:r>
              <a:rPr lang="en-US" sz="2000" dirty="0"/>
              <a:t> </a:t>
            </a:r>
            <a:r>
              <a:rPr lang="en-US" sz="2000" dirty="0" err="1"/>
              <a:t>Bawaslu</a:t>
            </a:r>
            <a:r>
              <a:rPr lang="en-US" sz="2000" dirty="0"/>
              <a:t> </a:t>
            </a:r>
            <a:r>
              <a:rPr lang="en-US" sz="2000" dirty="0" err="1"/>
              <a:t>tentang</a:t>
            </a:r>
            <a:r>
              <a:rPr lang="en-US" sz="2000" dirty="0"/>
              <a:t> </a:t>
            </a:r>
            <a:r>
              <a:rPr lang="en-US" sz="2000" dirty="0" err="1"/>
              <a:t>penanganan</a:t>
            </a:r>
            <a:r>
              <a:rPr lang="en-US" sz="2000" dirty="0"/>
              <a:t> </a:t>
            </a:r>
            <a:r>
              <a:rPr lang="en-US" sz="2000" dirty="0" err="1"/>
              <a:t>pelanggaran</a:t>
            </a:r>
            <a:r>
              <a:rPr lang="en-US" sz="2000" dirty="0"/>
              <a:t> </a:t>
            </a:r>
            <a:r>
              <a:rPr lang="en-US" sz="2000" dirty="0" err="1"/>
              <a:t>administratif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Peraturan</a:t>
            </a:r>
            <a:r>
              <a:rPr lang="en-US" sz="2000" dirty="0"/>
              <a:t> </a:t>
            </a:r>
            <a:r>
              <a:rPr lang="en-US" sz="2000" dirty="0" err="1"/>
              <a:t>Bawaslu</a:t>
            </a:r>
            <a:r>
              <a:rPr lang="en-US" sz="2000" dirty="0"/>
              <a:t> </a:t>
            </a:r>
            <a:r>
              <a:rPr lang="en-US" sz="2000" dirty="0" err="1"/>
              <a:t>tentang</a:t>
            </a:r>
            <a:r>
              <a:rPr lang="en-US" sz="2000" dirty="0"/>
              <a:t> </a:t>
            </a:r>
            <a:r>
              <a:rPr lang="en-US" sz="2000" dirty="0" err="1"/>
              <a:t>Penanganan</a:t>
            </a:r>
            <a:r>
              <a:rPr lang="en-US" sz="2000" dirty="0"/>
              <a:t> </a:t>
            </a:r>
            <a:r>
              <a:rPr lang="en-US" sz="2000" dirty="0" err="1"/>
              <a:t>Sengketa</a:t>
            </a:r>
            <a:r>
              <a:rPr lang="en-US" sz="2000" dirty="0"/>
              <a:t> Proses </a:t>
            </a:r>
            <a:r>
              <a:rPr lang="en-US" sz="2000" dirty="0" err="1"/>
              <a:t>Pemilu</a:t>
            </a:r>
            <a:r>
              <a:rPr lang="en-US" sz="2000" dirty="0"/>
              <a:t>.</a:t>
            </a:r>
          </a:p>
          <a:p>
            <a:r>
              <a:rPr lang="en-US" sz="2000" dirty="0" err="1"/>
              <a:t>Penggunaan</a:t>
            </a:r>
            <a:r>
              <a:rPr lang="en-US" sz="2000" dirty="0"/>
              <a:t> </a:t>
            </a:r>
            <a:r>
              <a:rPr lang="en-US" sz="2000" dirty="0" err="1"/>
              <a:t>teknologi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</a:t>
            </a:r>
            <a:r>
              <a:rPr lang="en-US" sz="2000" dirty="0" err="1"/>
              <a:t>oleh</a:t>
            </a:r>
            <a:r>
              <a:rPr lang="en-US" sz="2000" dirty="0"/>
              <a:t> KPU </a:t>
            </a:r>
            <a:r>
              <a:rPr lang="en-US" sz="2000" dirty="0" err="1"/>
              <a:t>sejak</a:t>
            </a:r>
            <a:r>
              <a:rPr lang="en-US" sz="2000" dirty="0"/>
              <a:t> </a:t>
            </a:r>
            <a:r>
              <a:rPr lang="en-US" sz="2000" dirty="0" err="1"/>
              <a:t>perencanaannya</a:t>
            </a:r>
            <a:r>
              <a:rPr lang="en-US" sz="2000" dirty="0"/>
              <a:t> </a:t>
            </a:r>
            <a:r>
              <a:rPr lang="en-US" sz="2000" dirty="0" err="1"/>
              <a:t>harus</a:t>
            </a:r>
            <a:r>
              <a:rPr lang="en-US" sz="2000" dirty="0"/>
              <a:t> </a:t>
            </a:r>
            <a:r>
              <a:rPr lang="en-US" sz="2000" dirty="0" err="1"/>
              <a:t>transparan</a:t>
            </a:r>
            <a:r>
              <a:rPr lang="en-US" sz="2000" dirty="0"/>
              <a:t>, </a:t>
            </a:r>
            <a:r>
              <a:rPr lang="en-US" sz="2000" dirty="0" err="1"/>
              <a:t>memberi</a:t>
            </a:r>
            <a:r>
              <a:rPr lang="en-US" sz="2000" dirty="0"/>
              <a:t> </a:t>
            </a:r>
            <a:r>
              <a:rPr lang="en-US" sz="2000" dirty="0" err="1"/>
              <a:t>akses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pemangku</a:t>
            </a:r>
            <a:r>
              <a:rPr lang="en-US" sz="2000" dirty="0"/>
              <a:t> </a:t>
            </a:r>
            <a:r>
              <a:rPr lang="en-US" sz="2000" dirty="0" err="1"/>
              <a:t>kepentingan</a:t>
            </a:r>
            <a:r>
              <a:rPr lang="en-US" sz="2000" dirty="0"/>
              <a:t> </a:t>
            </a:r>
            <a:r>
              <a:rPr lang="en-US" sz="2000" dirty="0" err="1"/>
              <a:t>terkait</a:t>
            </a:r>
            <a:r>
              <a:rPr lang="en-US" sz="2000" dirty="0"/>
              <a:t>,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diujipublikan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inklusif</a:t>
            </a:r>
            <a:r>
              <a:rPr lang="en-US" sz="2000" dirty="0"/>
              <a:t> </a:t>
            </a:r>
            <a:r>
              <a:rPr lang="en-US" sz="2000" dirty="0" err="1"/>
              <a:t>sehingga</a:t>
            </a:r>
            <a:r>
              <a:rPr lang="en-US" sz="2000" dirty="0"/>
              <a:t>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ada</a:t>
            </a:r>
            <a:r>
              <a:rPr lang="en-US" sz="2000" dirty="0"/>
              <a:t> </a:t>
            </a:r>
            <a:r>
              <a:rPr lang="en-US" sz="2000" dirty="0" err="1"/>
              <a:t>pemangku</a:t>
            </a:r>
            <a:r>
              <a:rPr lang="en-US" sz="2000" dirty="0"/>
              <a:t> </a:t>
            </a:r>
            <a:r>
              <a:rPr lang="en-US" sz="2000" dirty="0" err="1"/>
              <a:t>kepentingan</a:t>
            </a:r>
            <a:r>
              <a:rPr lang="en-US" sz="2000" dirty="0"/>
              <a:t> yang </a:t>
            </a:r>
            <a:r>
              <a:rPr lang="en-US" sz="2000" dirty="0" err="1"/>
              <a:t>ditinggalkan</a:t>
            </a:r>
            <a:r>
              <a:rPr lang="en-US" sz="2000" dirty="0"/>
              <a:t>. </a:t>
            </a:r>
            <a:r>
              <a:rPr lang="en-US" sz="2000" dirty="0" err="1"/>
              <a:t>Transparansi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akuntabilitas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solusi</a:t>
            </a:r>
            <a:r>
              <a:rPr lang="en-US" sz="2000" dirty="0"/>
              <a:t> </a:t>
            </a:r>
            <a:r>
              <a:rPr lang="en-US" sz="2000" dirty="0" err="1"/>
              <a:t>terbaik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menjaga</a:t>
            </a:r>
            <a:r>
              <a:rPr lang="en-US" sz="2000" dirty="0"/>
              <a:t> </a:t>
            </a:r>
            <a:r>
              <a:rPr lang="en-US" sz="2000" dirty="0" err="1"/>
              <a:t>kepercayaan</a:t>
            </a:r>
            <a:r>
              <a:rPr lang="en-US" sz="2000" dirty="0"/>
              <a:t> </a:t>
            </a:r>
            <a:r>
              <a:rPr lang="en-US" sz="2000" dirty="0" err="1"/>
              <a:t>publik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kemandirian</a:t>
            </a:r>
            <a:r>
              <a:rPr lang="en-US" sz="2000" dirty="0"/>
              <a:t> </a:t>
            </a:r>
            <a:r>
              <a:rPr lang="en-US" sz="2000" dirty="0" err="1"/>
              <a:t>kerja</a:t>
            </a:r>
            <a:r>
              <a:rPr lang="en-US" sz="2000" dirty="0"/>
              <a:t> </a:t>
            </a:r>
            <a:r>
              <a:rPr lang="en-US" sz="2000" dirty="0" err="1"/>
              <a:t>penyelenggara</a:t>
            </a:r>
            <a:r>
              <a:rPr lang="en-US" sz="2000" dirty="0"/>
              <a:t> </a:t>
            </a:r>
            <a:r>
              <a:rPr lang="en-US" sz="2000" dirty="0" err="1"/>
              <a:t>pemilu</a:t>
            </a:r>
            <a:r>
              <a:rPr lang="en-US" sz="2000" dirty="0"/>
              <a:t>.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tetap</a:t>
            </a:r>
            <a:r>
              <a:rPr lang="en-US" sz="2000" dirty="0"/>
              <a:t> </a:t>
            </a:r>
            <a:r>
              <a:rPr lang="en-US" sz="2000" dirty="0" err="1"/>
              <a:t>memastikan</a:t>
            </a:r>
            <a:r>
              <a:rPr lang="en-US" sz="2000" dirty="0"/>
              <a:t> </a:t>
            </a:r>
            <a:r>
              <a:rPr lang="en-US" sz="2000" dirty="0" err="1"/>
              <a:t>keamanan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perlindungan</a:t>
            </a:r>
            <a:r>
              <a:rPr lang="en-US" sz="2000" dirty="0"/>
              <a:t> data yang </a:t>
            </a:r>
            <a:r>
              <a:rPr lang="en-US" sz="2000" dirty="0" err="1"/>
              <a:t>ada</a:t>
            </a:r>
            <a:r>
              <a:rPr lang="en-US" sz="2000" dirty="0"/>
              <a:t>.</a:t>
            </a:r>
          </a:p>
          <a:p>
            <a:r>
              <a:rPr lang="en-US" sz="2000" dirty="0"/>
              <a:t>KPU </a:t>
            </a:r>
            <a:r>
              <a:rPr lang="en-US" sz="2000" dirty="0" err="1"/>
              <a:t>perlu</a:t>
            </a:r>
            <a:r>
              <a:rPr lang="en-US" sz="2000" dirty="0"/>
              <a:t> </a:t>
            </a:r>
            <a:r>
              <a:rPr lang="en-US" sz="2000" dirty="0" err="1"/>
              <a:t>lebih</a:t>
            </a:r>
            <a:r>
              <a:rPr lang="en-US" sz="2000" dirty="0"/>
              <a:t> </a:t>
            </a:r>
            <a:r>
              <a:rPr lang="en-US" sz="2000" dirty="0" err="1"/>
              <a:t>maksmimal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responsif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merespon</a:t>
            </a:r>
            <a:r>
              <a:rPr lang="en-US" sz="2000" dirty="0"/>
              <a:t> </a:t>
            </a:r>
            <a:r>
              <a:rPr lang="en-US" sz="2000" dirty="0" err="1"/>
              <a:t>kendala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problem </a:t>
            </a:r>
            <a:r>
              <a:rPr lang="en-US" sz="2000" dirty="0" err="1"/>
              <a:t>teknis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tahapan</a:t>
            </a:r>
            <a:r>
              <a:rPr lang="en-US" sz="2000" dirty="0"/>
              <a:t> </a:t>
            </a:r>
            <a:r>
              <a:rPr lang="en-US" sz="2000" dirty="0" err="1"/>
              <a:t>pendaftaran</a:t>
            </a:r>
            <a:r>
              <a:rPr lang="en-US" sz="2000" dirty="0"/>
              <a:t>, </a:t>
            </a:r>
            <a:r>
              <a:rPr lang="en-US" sz="2000" dirty="0" err="1"/>
              <a:t>penelitian</a:t>
            </a:r>
            <a:r>
              <a:rPr lang="en-US" sz="2000" dirty="0"/>
              <a:t> </a:t>
            </a:r>
            <a:r>
              <a:rPr lang="en-US" sz="2000" dirty="0" err="1"/>
              <a:t>administrasi</a:t>
            </a:r>
            <a:r>
              <a:rPr lang="en-US" sz="2000" dirty="0"/>
              <a:t>,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verifikasi</a:t>
            </a:r>
            <a:r>
              <a:rPr lang="en-US" sz="2000" dirty="0"/>
              <a:t> </a:t>
            </a:r>
            <a:r>
              <a:rPr lang="en-US" sz="2000" dirty="0" err="1"/>
              <a:t>faktual</a:t>
            </a:r>
            <a:r>
              <a:rPr lang="en-US" sz="2000" dirty="0"/>
              <a:t> </a:t>
            </a:r>
            <a:r>
              <a:rPr lang="en-US" sz="2000" dirty="0" err="1"/>
              <a:t>parpol</a:t>
            </a:r>
            <a:r>
              <a:rPr lang="en-US" sz="2000" dirty="0"/>
              <a:t> </a:t>
            </a:r>
            <a:r>
              <a:rPr lang="en-US" sz="2000" dirty="0" err="1"/>
              <a:t>peserta</a:t>
            </a:r>
            <a:r>
              <a:rPr lang="en-US" sz="2000" dirty="0"/>
              <a:t> </a:t>
            </a:r>
            <a:r>
              <a:rPr lang="en-US" sz="2000" dirty="0" err="1"/>
              <a:t>pemilu</a:t>
            </a:r>
            <a:r>
              <a:rPr lang="en-US" sz="2000" dirty="0"/>
              <a:t>. </a:t>
            </a:r>
            <a:r>
              <a:rPr lang="en-US" sz="2000" dirty="0" err="1"/>
              <a:t>Sehingga</a:t>
            </a:r>
            <a:r>
              <a:rPr lang="en-US" sz="2000" dirty="0"/>
              <a:t> </a:t>
            </a:r>
            <a:r>
              <a:rPr lang="en-US" sz="2000" dirty="0" err="1"/>
              <a:t>seluruh</a:t>
            </a:r>
            <a:r>
              <a:rPr lang="en-US" sz="2000" dirty="0"/>
              <a:t> </a:t>
            </a:r>
            <a:r>
              <a:rPr lang="en-US" sz="2000" dirty="0" err="1"/>
              <a:t>parpol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terlayani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baik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ada</a:t>
            </a:r>
            <a:r>
              <a:rPr lang="en-US" sz="2000" dirty="0"/>
              <a:t> </a:t>
            </a:r>
            <a:r>
              <a:rPr lang="en-US" sz="2000" dirty="0" err="1"/>
              <a:t>disparitas</a:t>
            </a:r>
            <a:r>
              <a:rPr lang="en-US" sz="2000" dirty="0"/>
              <a:t> </a:t>
            </a:r>
            <a:r>
              <a:rPr lang="en-US" sz="2000" dirty="0" err="1"/>
              <a:t>perlakuan</a:t>
            </a:r>
            <a:r>
              <a:rPr lang="en-US" sz="2000" dirty="0"/>
              <a:t> </a:t>
            </a:r>
            <a:r>
              <a:rPr lang="en-US" sz="2000" dirty="0" err="1"/>
              <a:t>antara</a:t>
            </a:r>
            <a:r>
              <a:rPr lang="en-US" sz="2000" dirty="0"/>
              <a:t> yang </a:t>
            </a:r>
            <a:r>
              <a:rPr lang="en-US" sz="2000" dirty="0" err="1"/>
              <a:t>diberikan</a:t>
            </a:r>
            <a:r>
              <a:rPr lang="en-US" sz="2000" dirty="0"/>
              <a:t> KPU RI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apa</a:t>
            </a:r>
            <a:r>
              <a:rPr lang="en-US" sz="2000" dirty="0"/>
              <a:t> yang </a:t>
            </a:r>
            <a:r>
              <a:rPr lang="en-US" sz="2000" dirty="0" err="1"/>
              <a:t>dimaknai</a:t>
            </a:r>
            <a:r>
              <a:rPr lang="en-US" sz="2000" dirty="0"/>
              <a:t> </a:t>
            </a:r>
            <a:r>
              <a:rPr lang="en-US" sz="2000" dirty="0" err="1"/>
              <a:t>oleh</a:t>
            </a:r>
            <a:r>
              <a:rPr lang="en-US" sz="2000" dirty="0"/>
              <a:t> </a:t>
            </a:r>
            <a:r>
              <a:rPr lang="en-US" sz="2000" dirty="0" err="1"/>
              <a:t>jajarannya</a:t>
            </a:r>
            <a:r>
              <a:rPr lang="en-US" sz="2000" dirty="0"/>
              <a:t> di </a:t>
            </a:r>
            <a:r>
              <a:rPr lang="en-US" sz="2000" dirty="0" err="1"/>
              <a:t>daerah</a:t>
            </a:r>
            <a:r>
              <a:rPr lang="en-US" sz="2000" dirty="0"/>
              <a:t>. Satu </a:t>
            </a:r>
            <a:r>
              <a:rPr lang="en-US" sz="2000" dirty="0" err="1"/>
              <a:t>pemahaman</a:t>
            </a:r>
            <a:r>
              <a:rPr lang="en-US" sz="2000" dirty="0"/>
              <a:t>, </a:t>
            </a:r>
            <a:r>
              <a:rPr lang="en-US" sz="2000" dirty="0" err="1"/>
              <a:t>satu</a:t>
            </a:r>
            <a:r>
              <a:rPr lang="en-US" sz="2000" dirty="0"/>
              <a:t> </a:t>
            </a:r>
            <a:r>
              <a:rPr lang="en-US" sz="2000" dirty="0" err="1"/>
              <a:t>pemaknaad</a:t>
            </a:r>
            <a:r>
              <a:rPr lang="en-US" sz="2000" dirty="0"/>
              <a:t>, </a:t>
            </a:r>
            <a:r>
              <a:rPr lang="en-US" sz="2000" dirty="0" err="1"/>
              <a:t>satu</a:t>
            </a:r>
            <a:r>
              <a:rPr lang="en-US" sz="2000" dirty="0"/>
              <a:t> </a:t>
            </a:r>
            <a:r>
              <a:rPr lang="en-US" sz="2000" dirty="0" err="1"/>
              <a:t>standar</a:t>
            </a:r>
            <a:r>
              <a:rPr lang="en-US" sz="2000" dirty="0"/>
              <a:t> </a:t>
            </a:r>
            <a:r>
              <a:rPr lang="en-US" sz="2000" dirty="0" err="1"/>
              <a:t>layanan</a:t>
            </a:r>
            <a:r>
              <a:rPr lang="en-US" sz="2000" dirty="0"/>
              <a:t>.</a:t>
            </a:r>
            <a:endParaRPr lang="id-ID" sz="2000" dirty="0"/>
          </a:p>
        </p:txBody>
      </p:sp>
    </p:spTree>
    <p:extLst>
      <p:ext uri="{BB962C8B-B14F-4D97-AF65-F5344CB8AC3E}">
        <p14:creationId xmlns:p14="http://schemas.microsoft.com/office/powerpoint/2010/main" val="10594088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357A34-9062-47AD-A5C8-3BDD199B15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37309"/>
            <a:ext cx="10515600" cy="5581217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/>
              <a:t>Parpol</a:t>
            </a:r>
            <a:r>
              <a:rPr lang="en-US" dirty="0"/>
              <a:t> yang </a:t>
            </a:r>
            <a:r>
              <a:rPr lang="en-US" dirty="0" err="1"/>
              <a:t>merasa</a:t>
            </a:r>
            <a:r>
              <a:rPr lang="en-US" dirty="0"/>
              <a:t> </a:t>
            </a:r>
            <a:r>
              <a:rPr lang="en-US" dirty="0" err="1"/>
              <a:t>hak-haknya</a:t>
            </a:r>
            <a:r>
              <a:rPr lang="en-US" dirty="0"/>
              <a:t> </a:t>
            </a:r>
            <a:r>
              <a:rPr lang="en-US" dirty="0" err="1"/>
              <a:t>diciderai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proses </a:t>
            </a:r>
            <a:r>
              <a:rPr lang="en-US" dirty="0" err="1"/>
              <a:t>pendaftaran</a:t>
            </a:r>
            <a:r>
              <a:rPr lang="en-US" dirty="0"/>
              <a:t> </a:t>
            </a:r>
            <a:r>
              <a:rPr lang="en-US" dirty="0" err="1"/>
              <a:t>parpol</a:t>
            </a:r>
            <a:r>
              <a:rPr lang="en-US" dirty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/>
              <a:t>pemilu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diberikan</a:t>
            </a:r>
            <a:r>
              <a:rPr lang="en-US" dirty="0"/>
              <a:t> </a:t>
            </a:r>
            <a:r>
              <a:rPr lang="en-US" dirty="0" err="1"/>
              <a:t>mekanisme</a:t>
            </a:r>
            <a:r>
              <a:rPr lang="en-US" dirty="0"/>
              <a:t> </a:t>
            </a:r>
            <a:r>
              <a:rPr lang="en-US" dirty="0" err="1"/>
              <a:t>keadilan</a:t>
            </a:r>
            <a:r>
              <a:rPr lang="en-US" dirty="0"/>
              <a:t> </a:t>
            </a:r>
            <a:r>
              <a:rPr lang="en-US" dirty="0" err="1"/>
              <a:t>elektoral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memulihkan</a:t>
            </a:r>
            <a:r>
              <a:rPr lang="en-US" dirty="0"/>
              <a:t> </a:t>
            </a:r>
            <a:r>
              <a:rPr lang="en-US" dirty="0" err="1"/>
              <a:t>hak-hak</a:t>
            </a:r>
            <a:r>
              <a:rPr lang="en-US" dirty="0"/>
              <a:t> yang </a:t>
            </a:r>
            <a:r>
              <a:rPr lang="en-US" dirty="0" err="1"/>
              <a:t>dianggapnya</a:t>
            </a:r>
            <a:r>
              <a:rPr lang="en-US" dirty="0"/>
              <a:t>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terciderai</a:t>
            </a:r>
            <a:r>
              <a:rPr lang="en-US" dirty="0"/>
              <a:t>. Adil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berkepastian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asas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prinsip</a:t>
            </a:r>
            <a:r>
              <a:rPr lang="en-US" dirty="0"/>
              <a:t> yang </a:t>
            </a:r>
            <a:r>
              <a:rPr lang="en-US" dirty="0" err="1"/>
              <a:t>menjadi</a:t>
            </a:r>
            <a:r>
              <a:rPr lang="en-US" dirty="0"/>
              <a:t> salah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esensi</a:t>
            </a:r>
            <a:r>
              <a:rPr lang="en-US" dirty="0"/>
              <a:t> </a:t>
            </a:r>
            <a:r>
              <a:rPr lang="en-US" dirty="0" err="1"/>
              <a:t>penyelenggaraan</a:t>
            </a:r>
            <a:r>
              <a:rPr lang="en-US" dirty="0"/>
              <a:t> </a:t>
            </a:r>
            <a:r>
              <a:rPr lang="en-US" dirty="0" err="1"/>
              <a:t>pemilu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boleh</a:t>
            </a:r>
            <a:r>
              <a:rPr lang="en-US" dirty="0"/>
              <a:t> </a:t>
            </a:r>
            <a:r>
              <a:rPr lang="en-US" dirty="0" err="1"/>
              <a:t>dinegasikan</a:t>
            </a:r>
            <a:r>
              <a:rPr lang="en-US" dirty="0"/>
              <a:t> </a:t>
            </a:r>
            <a:r>
              <a:rPr lang="en-US" dirty="0" err="1"/>
              <a:t>apalagi</a:t>
            </a:r>
            <a:r>
              <a:rPr lang="en-US" dirty="0"/>
              <a:t> </a:t>
            </a:r>
            <a:r>
              <a:rPr lang="en-US" dirty="0" err="1"/>
              <a:t>disimpangi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pihak</a:t>
            </a:r>
            <a:r>
              <a:rPr lang="en-US" dirty="0"/>
              <a:t> </a:t>
            </a:r>
            <a:r>
              <a:rPr lang="en-US" dirty="0" err="1"/>
              <a:t>manapun</a:t>
            </a:r>
            <a:r>
              <a:rPr lang="en-US" dirty="0"/>
              <a:t>.</a:t>
            </a:r>
          </a:p>
          <a:p>
            <a:r>
              <a:rPr lang="en-US" b="1" dirty="0" err="1"/>
              <a:t>Penanganan</a:t>
            </a:r>
            <a:r>
              <a:rPr lang="en-US" b="1" dirty="0"/>
              <a:t> </a:t>
            </a:r>
            <a:r>
              <a:rPr lang="en-US" b="1" dirty="0" err="1"/>
              <a:t>pelanggaran</a:t>
            </a:r>
            <a:r>
              <a:rPr lang="en-US" b="1" dirty="0"/>
              <a:t> </a:t>
            </a:r>
            <a:r>
              <a:rPr lang="en-US" b="1" dirty="0" err="1"/>
              <a:t>administratif</a:t>
            </a:r>
            <a:r>
              <a:rPr lang="en-US" b="1" dirty="0"/>
              <a:t> </a:t>
            </a:r>
            <a:r>
              <a:rPr lang="en-US" dirty="0" err="1"/>
              <a:t>maupun</a:t>
            </a:r>
            <a:r>
              <a:rPr lang="en-US" b="1" dirty="0"/>
              <a:t> </a:t>
            </a:r>
            <a:r>
              <a:rPr lang="en-US" b="1" dirty="0" err="1"/>
              <a:t>sengketa</a:t>
            </a:r>
            <a:r>
              <a:rPr lang="en-US" b="1" dirty="0"/>
              <a:t> proses </a:t>
            </a:r>
            <a:r>
              <a:rPr lang="en-US" b="1" dirty="0" err="1"/>
              <a:t>pemilu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mekanisme</a:t>
            </a:r>
            <a:r>
              <a:rPr lang="en-US" dirty="0"/>
              <a:t>/</a:t>
            </a:r>
            <a:r>
              <a:rPr lang="en-US" dirty="0" err="1"/>
              <a:t>upaya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 yang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ditempuh</a:t>
            </a:r>
            <a:r>
              <a:rPr lang="en-US" dirty="0"/>
              <a:t> </a:t>
            </a:r>
            <a:r>
              <a:rPr lang="en-US" dirty="0" err="1"/>
              <a:t>parpol-parpol</a:t>
            </a:r>
            <a:r>
              <a:rPr lang="en-US" dirty="0"/>
              <a:t> yang </a:t>
            </a:r>
            <a:r>
              <a:rPr lang="en-US" dirty="0" err="1"/>
              <a:t>merasa</a:t>
            </a:r>
            <a:r>
              <a:rPr lang="en-US" dirty="0"/>
              <a:t> </a:t>
            </a:r>
            <a:r>
              <a:rPr lang="en-US" dirty="0" err="1"/>
              <a:t>dirugikan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masa </a:t>
            </a:r>
            <a:r>
              <a:rPr lang="en-US" dirty="0" err="1"/>
              <a:t>pendaftaran</a:t>
            </a:r>
            <a:r>
              <a:rPr lang="en-US" dirty="0"/>
              <a:t>. </a:t>
            </a:r>
          </a:p>
          <a:p>
            <a:r>
              <a:rPr lang="en-US" dirty="0" err="1"/>
              <a:t>Dimensi</a:t>
            </a:r>
            <a:r>
              <a:rPr lang="en-US" dirty="0"/>
              <a:t> </a:t>
            </a:r>
            <a:r>
              <a:rPr lang="en-US" dirty="0" err="1"/>
              <a:t>keadilan</a:t>
            </a:r>
            <a:r>
              <a:rPr lang="en-US" dirty="0"/>
              <a:t> para </a:t>
            </a:r>
            <a:r>
              <a:rPr lang="en-US" dirty="0" err="1"/>
              <a:t>pihak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optimal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jalur</a:t>
            </a:r>
            <a:r>
              <a:rPr lang="en-US" dirty="0"/>
              <a:t> </a:t>
            </a:r>
            <a:r>
              <a:rPr lang="en-US" b="1" dirty="0" err="1"/>
              <a:t>sengketa</a:t>
            </a:r>
            <a:r>
              <a:rPr lang="en-US" b="1" dirty="0"/>
              <a:t> proses </a:t>
            </a:r>
            <a:r>
              <a:rPr lang="en-US" b="1" dirty="0" err="1"/>
              <a:t>pemilu</a:t>
            </a:r>
            <a:r>
              <a:rPr lang="en-US" b="1" dirty="0"/>
              <a:t> </a:t>
            </a:r>
            <a:r>
              <a:rPr lang="en-US" dirty="0"/>
              <a:t>(</a:t>
            </a:r>
            <a:r>
              <a:rPr lang="en-US" i="1" dirty="0"/>
              <a:t>vide </a:t>
            </a:r>
            <a:r>
              <a:rPr lang="en-US" dirty="0" err="1"/>
              <a:t>Pasal</a:t>
            </a:r>
            <a:r>
              <a:rPr lang="en-US" dirty="0"/>
              <a:t> 466 UU 7/2017) yang </a:t>
            </a:r>
            <a:r>
              <a:rPr lang="en-US" dirty="0" err="1"/>
              <a:t>dipilih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. </a:t>
            </a:r>
            <a:r>
              <a:rPr lang="en-US" dirty="0" err="1"/>
              <a:t>Sebab</a:t>
            </a:r>
            <a:r>
              <a:rPr lang="en-US" dirty="0"/>
              <a:t> </a:t>
            </a:r>
            <a:r>
              <a:rPr lang="en-US" dirty="0" err="1"/>
              <a:t>apabila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penanganan</a:t>
            </a:r>
            <a:r>
              <a:rPr lang="en-US" dirty="0"/>
              <a:t> </a:t>
            </a:r>
            <a:r>
              <a:rPr lang="en-US" dirty="0" err="1"/>
              <a:t>Sengketa</a:t>
            </a:r>
            <a:r>
              <a:rPr lang="en-US" dirty="0"/>
              <a:t> Proses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Bawaslu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diterima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para </a:t>
            </a:r>
            <a:r>
              <a:rPr lang="en-US" dirty="0" err="1"/>
              <a:t>pihak</a:t>
            </a:r>
            <a:r>
              <a:rPr lang="en-US" dirty="0"/>
              <a:t>, para </a:t>
            </a:r>
            <a:r>
              <a:rPr lang="en-US" dirty="0" err="1"/>
              <a:t>pihak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mengajukan</a:t>
            </a:r>
            <a:r>
              <a:rPr lang="en-US" dirty="0"/>
              <a:t> </a:t>
            </a:r>
            <a:r>
              <a:rPr lang="en-US" dirty="0" err="1"/>
              <a:t>upaya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kepada</a:t>
            </a:r>
            <a:r>
              <a:rPr lang="en-US" dirty="0"/>
              <a:t> </a:t>
            </a:r>
            <a:r>
              <a:rPr lang="en-US" dirty="0" err="1"/>
              <a:t>pengadilan</a:t>
            </a:r>
            <a:r>
              <a:rPr lang="en-US" dirty="0"/>
              <a:t> </a:t>
            </a:r>
            <a:r>
              <a:rPr lang="en-US" dirty="0" err="1"/>
              <a:t>tata</a:t>
            </a:r>
            <a:r>
              <a:rPr lang="en-US" dirty="0"/>
              <a:t> </a:t>
            </a:r>
            <a:r>
              <a:rPr lang="en-US" dirty="0" err="1"/>
              <a:t>usaha</a:t>
            </a:r>
            <a:r>
              <a:rPr lang="en-US" dirty="0"/>
              <a:t> </a:t>
            </a:r>
            <a:r>
              <a:rPr lang="en-US" dirty="0" err="1"/>
              <a:t>negara</a:t>
            </a:r>
            <a:r>
              <a:rPr lang="en-US" dirty="0"/>
              <a:t> </a:t>
            </a:r>
            <a:r>
              <a:rPr lang="en-US" i="1" dirty="0"/>
              <a:t>(vide </a:t>
            </a:r>
            <a:r>
              <a:rPr lang="en-US" dirty="0" err="1"/>
              <a:t>Pasal</a:t>
            </a:r>
            <a:r>
              <a:rPr lang="en-US" dirty="0"/>
              <a:t> 469 UU 7/2017)</a:t>
            </a:r>
            <a:r>
              <a:rPr lang="en-US" i="1" dirty="0"/>
              <a:t>.</a:t>
            </a:r>
            <a:r>
              <a:rPr lang="en-US" dirty="0"/>
              <a:t> </a:t>
            </a:r>
            <a:r>
              <a:rPr lang="en-US" dirty="0" err="1"/>
              <a:t>Sementara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penanganan</a:t>
            </a:r>
            <a:r>
              <a:rPr lang="en-US" dirty="0"/>
              <a:t> </a:t>
            </a:r>
            <a:r>
              <a:rPr lang="en-US" dirty="0" err="1"/>
              <a:t>pelanggaran</a:t>
            </a:r>
            <a:r>
              <a:rPr lang="en-US" dirty="0"/>
              <a:t> </a:t>
            </a:r>
            <a:r>
              <a:rPr lang="en-US" dirty="0" err="1"/>
              <a:t>administratif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Bawaslu</a:t>
            </a:r>
            <a:r>
              <a:rPr lang="en-US" dirty="0"/>
              <a:t>, </a:t>
            </a:r>
            <a:r>
              <a:rPr lang="en-US" dirty="0" err="1"/>
              <a:t>putusannya</a:t>
            </a:r>
            <a:r>
              <a:rPr lang="en-US" dirty="0"/>
              <a:t> </a:t>
            </a:r>
            <a:r>
              <a:rPr lang="en-US" dirty="0" err="1"/>
              <a:t>bersifat</a:t>
            </a:r>
            <a:r>
              <a:rPr lang="en-US" dirty="0"/>
              <a:t> final. </a:t>
            </a:r>
          </a:p>
          <a:p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, </a:t>
            </a:r>
            <a:r>
              <a:rPr lang="en-US" dirty="0" err="1"/>
              <a:t>sebaiknya</a:t>
            </a:r>
            <a:r>
              <a:rPr lang="en-US" dirty="0"/>
              <a:t> KPU </a:t>
            </a:r>
            <a:r>
              <a:rPr lang="en-US" dirty="0" err="1"/>
              <a:t>mengeluarkan</a:t>
            </a:r>
            <a:r>
              <a:rPr lang="en-US" dirty="0"/>
              <a:t> </a:t>
            </a:r>
            <a:r>
              <a:rPr lang="en-US" dirty="0" err="1"/>
              <a:t>berita</a:t>
            </a:r>
            <a:r>
              <a:rPr lang="en-US" dirty="0"/>
              <a:t> acara/</a:t>
            </a:r>
            <a:r>
              <a:rPr lang="en-US" dirty="0" err="1"/>
              <a:t>surat</a:t>
            </a:r>
            <a:r>
              <a:rPr lang="en-US" dirty="0"/>
              <a:t> </a:t>
            </a:r>
            <a:r>
              <a:rPr lang="en-US" dirty="0" err="1"/>
              <a:t>keputusan</a:t>
            </a:r>
            <a:r>
              <a:rPr lang="en-US" dirty="0"/>
              <a:t> </a:t>
            </a:r>
            <a:r>
              <a:rPr lang="en-US" dirty="0" err="1"/>
              <a:t>berkaitan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status 13 </a:t>
            </a:r>
            <a:r>
              <a:rPr lang="en-US" dirty="0" err="1"/>
              <a:t>parpol</a:t>
            </a:r>
            <a:r>
              <a:rPr lang="en-US" dirty="0"/>
              <a:t> yang </a:t>
            </a:r>
            <a:r>
              <a:rPr lang="en-US" dirty="0" err="1"/>
              <a:t>dokumennya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lengkap</a:t>
            </a:r>
            <a:r>
              <a:rPr lang="en-US" dirty="0"/>
              <a:t>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0810203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73B4AD-5BFE-45D7-BD26-7F73F1E47A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600" i="1" dirty="0" err="1"/>
              <a:t>Terima</a:t>
            </a:r>
            <a:r>
              <a:rPr lang="en-US" sz="6600" i="1" dirty="0"/>
              <a:t> </a:t>
            </a:r>
            <a:r>
              <a:rPr lang="en-US" sz="6600" i="1" dirty="0" err="1"/>
              <a:t>kasih</a:t>
            </a:r>
            <a:r>
              <a:rPr lang="en-US" sz="6600" i="1" dirty="0"/>
              <a:t>…….</a:t>
            </a:r>
            <a:endParaRPr lang="id-ID" sz="6600" i="1" dirty="0"/>
          </a:p>
        </p:txBody>
      </p:sp>
    </p:spTree>
    <p:extLst>
      <p:ext uri="{BB962C8B-B14F-4D97-AF65-F5344CB8AC3E}">
        <p14:creationId xmlns:p14="http://schemas.microsoft.com/office/powerpoint/2010/main" val="11184906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377</TotalTime>
  <Words>1765</Words>
  <Application>Microsoft Office PowerPoint</Application>
  <PresentationFormat>Widescreen</PresentationFormat>
  <Paragraphs>60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Wingdings</vt:lpstr>
      <vt:lpstr>Office Theme</vt:lpstr>
      <vt:lpstr>Evaluasi Pendaftaran Partai Politik Peserta Pemilu: Konsistensi Regulasi dan  Upaya Mewujudkan Keadilan Elektoral</vt:lpstr>
      <vt:lpstr>Pendahuluan</vt:lpstr>
      <vt:lpstr>PowerPoint Presentation</vt:lpstr>
      <vt:lpstr>PowerPoint Presentation</vt:lpstr>
      <vt:lpstr>SIPOL dan Demokratisasi Intenal Parpol</vt:lpstr>
      <vt:lpstr>Evaluasi</vt:lpstr>
      <vt:lpstr>PowerPoint Presentation</vt:lpstr>
      <vt:lpstr>Rekomendasi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Evaluasi Pendaftaran Partai Politik Peserta Pemilu: Konsistensi Regulasi dan  Upaya Mewujudkan Keadilan Elektoral</dc:title>
  <dc:creator>PERLUDEM_2</dc:creator>
  <cp:lastModifiedBy>PERLUDEM_2</cp:lastModifiedBy>
  <cp:revision>74</cp:revision>
  <dcterms:created xsi:type="dcterms:W3CDTF">2017-10-22T00:35:45Z</dcterms:created>
  <dcterms:modified xsi:type="dcterms:W3CDTF">2017-10-22T06:57:20Z</dcterms:modified>
</cp:coreProperties>
</file>