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4"/>
  </p:sldMasterIdLst>
  <p:notesMasterIdLst>
    <p:notesMasterId r:id="rId18"/>
  </p:notesMasterIdLst>
  <p:handoutMasterIdLst>
    <p:handoutMasterId r:id="rId19"/>
  </p:handoutMasterIdLst>
  <p:sldIdLst>
    <p:sldId id="284" r:id="rId5"/>
    <p:sldId id="756" r:id="rId6"/>
    <p:sldId id="784" r:id="rId7"/>
    <p:sldId id="775" r:id="rId8"/>
    <p:sldId id="783" r:id="rId9"/>
    <p:sldId id="771" r:id="rId10"/>
    <p:sldId id="780" r:id="rId11"/>
    <p:sldId id="781" r:id="rId12"/>
    <p:sldId id="770" r:id="rId13"/>
    <p:sldId id="773" r:id="rId14"/>
    <p:sldId id="779" r:id="rId15"/>
    <p:sldId id="776" r:id="rId16"/>
    <p:sldId id="746" r:id="rId17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grid Bicu" initials="IB" lastIdx="1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00BD"/>
    <a:srgbClr val="1FB6E8"/>
    <a:srgbClr val="99CCFF"/>
    <a:srgbClr val="BB7F70"/>
    <a:srgbClr val="905A24"/>
    <a:srgbClr val="5AFFDD"/>
    <a:srgbClr val="4BAFE0"/>
    <a:srgbClr val="0FC2BE"/>
    <a:srgbClr val="4892C3"/>
    <a:srgbClr val="23B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3C5EA9-36AD-5044-AAD5-A6A19F4A3376}" v="20" dt="2020-06-25T00:27:39.5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640" autoAdjust="0"/>
  </p:normalViewPr>
  <p:slideViewPr>
    <p:cSldViewPr snapToGrid="0">
      <p:cViewPr>
        <p:scale>
          <a:sx n="90" d="100"/>
          <a:sy n="90" d="100"/>
        </p:scale>
        <p:origin x="-768" y="-22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printerSettings" Target="printerSettings/printerSettings1.bin"/><Relationship Id="rId21" Type="http://schemas.openxmlformats.org/officeDocument/2006/relationships/commentAuthors" Target="commentAuthors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28" Type="http://schemas.microsoft.com/office/2016/11/relationships/changesInfo" Target="changesInfos/changesInfo1.xml"/><Relationship Id="rId29" Type="http://schemas.microsoft.com/office/2015/10/relationships/revisionInfo" Target="revisionInfo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hy Aman" userId="d6876c5b-e3cc-45b9-85d5-b7ffc3d48343" providerId="ADAL" clId="{D13C5EA9-36AD-5044-AAD5-A6A19F4A3376}"/>
    <pc:docChg chg="custSel modSld">
      <pc:chgData name="Adhy Aman" userId="d6876c5b-e3cc-45b9-85d5-b7ffc3d48343" providerId="ADAL" clId="{D13C5EA9-36AD-5044-AAD5-A6A19F4A3376}" dt="2020-06-25T00:27:39.591" v="86" actId="20577"/>
      <pc:docMkLst>
        <pc:docMk/>
      </pc:docMkLst>
      <pc:sldChg chg="modSp modNotesTx">
        <pc:chgData name="Adhy Aman" userId="d6876c5b-e3cc-45b9-85d5-b7ffc3d48343" providerId="ADAL" clId="{D13C5EA9-36AD-5044-AAD5-A6A19F4A3376}" dt="2020-06-25T00:18:05.706" v="4" actId="20577"/>
        <pc:sldMkLst>
          <pc:docMk/>
          <pc:sldMk cId="2341691832" sldId="749"/>
        </pc:sldMkLst>
        <pc:spChg chg="mod">
          <ac:chgData name="Adhy Aman" userId="d6876c5b-e3cc-45b9-85d5-b7ffc3d48343" providerId="ADAL" clId="{D13C5EA9-36AD-5044-AAD5-A6A19F4A3376}" dt="2020-06-25T00:16:27.460" v="0" actId="113"/>
          <ac:spMkLst>
            <pc:docMk/>
            <pc:sldMk cId="2341691832" sldId="749"/>
            <ac:spMk id="4" creationId="{00000000-0000-0000-0000-000000000000}"/>
          </ac:spMkLst>
        </pc:spChg>
      </pc:sldChg>
      <pc:sldChg chg="modNotesTx">
        <pc:chgData name="Adhy Aman" userId="d6876c5b-e3cc-45b9-85d5-b7ffc3d48343" providerId="ADAL" clId="{D13C5EA9-36AD-5044-AAD5-A6A19F4A3376}" dt="2020-06-25T00:27:39.591" v="86" actId="20577"/>
        <pc:sldMkLst>
          <pc:docMk/>
          <pc:sldMk cId="4007537256" sldId="771"/>
        </pc:sldMkLst>
      </pc:sldChg>
      <pc:sldChg chg="modNotesTx">
        <pc:chgData name="Adhy Aman" userId="d6876c5b-e3cc-45b9-85d5-b7ffc3d48343" providerId="ADAL" clId="{D13C5EA9-36AD-5044-AAD5-A6A19F4A3376}" dt="2020-06-25T00:20:49.277" v="25" actId="20577"/>
        <pc:sldMkLst>
          <pc:docMk/>
          <pc:sldMk cId="3100025968" sldId="773"/>
        </pc:sldMkLst>
      </pc:sldChg>
      <pc:sldChg chg="modNotesTx">
        <pc:chgData name="Adhy Aman" userId="d6876c5b-e3cc-45b9-85d5-b7ffc3d48343" providerId="ADAL" clId="{D13C5EA9-36AD-5044-AAD5-A6A19F4A3376}" dt="2020-06-25T00:23:30.384" v="41" actId="20577"/>
        <pc:sldMkLst>
          <pc:docMk/>
          <pc:sldMk cId="2994134719" sldId="774"/>
        </pc:sldMkLst>
      </pc:sldChg>
      <pc:sldChg chg="modNotesTx">
        <pc:chgData name="Adhy Aman" userId="d6876c5b-e3cc-45b9-85d5-b7ffc3d48343" providerId="ADAL" clId="{D13C5EA9-36AD-5044-AAD5-A6A19F4A3376}" dt="2020-06-25T00:26:10.859" v="59" actId="20577"/>
        <pc:sldMkLst>
          <pc:docMk/>
          <pc:sldMk cId="4198256833" sldId="775"/>
        </pc:sldMkLst>
      </pc:sldChg>
      <pc:sldChg chg="modNotesTx">
        <pc:chgData name="Adhy Aman" userId="d6876c5b-e3cc-45b9-85d5-b7ffc3d48343" providerId="ADAL" clId="{D13C5EA9-36AD-5044-AAD5-A6A19F4A3376}" dt="2020-06-25T00:27:17.860" v="82" actId="20577"/>
        <pc:sldMkLst>
          <pc:docMk/>
          <pc:sldMk cId="2621836030" sldId="77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A55A0-EEA2-42E4-967B-A43BFFAFD11A}" type="datetimeFigureOut">
              <a:rPr lang="en-US" smtClean="0"/>
              <a:t>11/08/20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0CA86-65BA-4027-BA70-FA61C2F3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988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E3A19-CE92-47AB-A1A8-FBCA759DD71F}" type="datetimeFigureOut">
              <a:rPr lang="en-US" smtClean="0"/>
              <a:t>11/08/20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B816B-E79C-456D-86C0-0A5913EB9F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54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ASSALAMU’ALAIKUM, SALAM SEJAHTERA UNTUK</a:t>
            </a:r>
            <a:r>
              <a:rPr lang="en-GB" baseline="0" dirty="0" smtClean="0"/>
              <a:t> KITA SEMUA</a:t>
            </a:r>
          </a:p>
          <a:p>
            <a:endParaRPr lang="en-GB" baseline="0" dirty="0" smtClean="0"/>
          </a:p>
          <a:p>
            <a:r>
              <a:rPr lang="en-GB" baseline="0" dirty="0" smtClean="0"/>
              <a:t>MANY THANKS TO THE ORGANISERS FOR INVITING INTERNATIONAL IDEA TO CONTRIBUTE IN THIS IMPORTANT FORUM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ENTER </a:t>
            </a:r>
            <a:r>
              <a:rPr lang="en-US" dirty="0"/>
              <a:t>COVID-19: </a:t>
            </a:r>
            <a:r>
              <a:rPr lang="en-US" dirty="0" smtClean="0"/>
              <a:t>what is the situation?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42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77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r>
              <a:rPr lang="en-US" baseline="0" dirty="0" smtClean="0"/>
              <a:t>Voter </a:t>
            </a:r>
            <a:r>
              <a:rPr lang="en-US" baseline="0" dirty="0"/>
              <a:t>turnout may be lower: out of the major elections held since March, </a:t>
            </a:r>
            <a:r>
              <a:rPr lang="en-US" baseline="0" dirty="0" smtClean="0"/>
              <a:t>four had </a:t>
            </a:r>
            <a:r>
              <a:rPr lang="en-US" baseline="0" dirty="0"/>
              <a:t>a higher voter turnout:</a:t>
            </a:r>
          </a:p>
          <a:p>
            <a:pPr marL="685800" lvl="1" indent="-228600">
              <a:buAutoNum type="arabicPeriod"/>
            </a:pPr>
            <a:r>
              <a:rPr lang="en-US" baseline="0" dirty="0"/>
              <a:t>Bavaria possibly due to postal voting being made available: but postal voting proved controversial in Poland</a:t>
            </a:r>
          </a:p>
          <a:p>
            <a:pPr marL="685800" lvl="1" indent="-228600">
              <a:buAutoNum type="arabicPeriod"/>
            </a:pPr>
            <a:r>
              <a:rPr lang="en-US" baseline="0" dirty="0" err="1"/>
              <a:t>RoK</a:t>
            </a:r>
            <a:r>
              <a:rPr lang="en-US" baseline="0" dirty="0"/>
              <a:t> voters felt the urgency to provide legitimacy to the incumbent government to deal with COVID-19; </a:t>
            </a:r>
          </a:p>
          <a:p>
            <a:pPr marL="457200" lvl="1" indent="0">
              <a:buFontTx/>
              <a:buNone/>
            </a:pPr>
            <a:r>
              <a:rPr lang="en-US" baseline="0" dirty="0"/>
              <a:t>an excuse used by the Singaporean PM in calling for 10 July elections</a:t>
            </a:r>
          </a:p>
          <a:p>
            <a:pPr marL="457200" lvl="1" indent="0">
              <a:buFontTx/>
              <a:buNone/>
            </a:pPr>
            <a:endParaRPr lang="en-US" baseline="0" dirty="0"/>
          </a:p>
          <a:p>
            <a:pPr marL="457200" lvl="1" indent="0">
              <a:buFontTx/>
              <a:buNone/>
            </a:pPr>
            <a:r>
              <a:rPr lang="en-US" baseline="0" dirty="0"/>
              <a:t>3. Burundi is an exceptional case because the government’s attitude has not been taking COVID-19 seriously and </a:t>
            </a:r>
          </a:p>
          <a:p>
            <a:pPr marL="457200" lvl="1" indent="0">
              <a:buFontTx/>
              <a:buNone/>
            </a:pPr>
            <a:r>
              <a:rPr lang="en-US" baseline="0" dirty="0"/>
              <a:t>hardly any tests are being done there, thus there are possibly much less voter awareness about the disease compared to </a:t>
            </a:r>
            <a:r>
              <a:rPr lang="en-US" baseline="0" dirty="0" smtClean="0"/>
              <a:t>elsewhere</a:t>
            </a:r>
          </a:p>
          <a:p>
            <a:pPr marL="457200" lvl="1" indent="0">
              <a:buFontTx/>
              <a:buNone/>
            </a:pPr>
            <a:r>
              <a:rPr lang="en-US" baseline="0" dirty="0" smtClean="0"/>
              <a:t>4. Mongolia just happened yesterday and the preliminary turnout is showing very similar to four years ago </a:t>
            </a:r>
            <a:r>
              <a:rPr lang="mr-IN" baseline="0" dirty="0" smtClean="0"/>
              <a:t>–</a:t>
            </a:r>
            <a:r>
              <a:rPr lang="en-US" baseline="0" dirty="0" smtClean="0"/>
              <a:t> NOTE that COVID-19 spread has already been under control for a couple of months there.</a:t>
            </a:r>
          </a:p>
          <a:p>
            <a:pPr marL="457200" lvl="1" indent="0">
              <a:buFontTx/>
              <a:buNone/>
            </a:pPr>
            <a:r>
              <a:rPr lang="en-US" baseline="0" dirty="0" smtClean="0"/>
              <a:t> </a:t>
            </a:r>
            <a:endParaRPr lang="en-US" baseline="0" dirty="0"/>
          </a:p>
          <a:p>
            <a:pPr marL="685800" lvl="1" indent="-228600">
              <a:buAutoNum type="arabicPeriod"/>
            </a:pPr>
            <a:endParaRPr lang="en-US" baseline="0" dirty="0"/>
          </a:p>
          <a:p>
            <a:pPr marL="685800" lvl="1" indent="-228600">
              <a:buAutoNum type="arabicPeriod"/>
            </a:pPr>
            <a:endParaRPr lang="en-US" baseline="0" dirty="0"/>
          </a:p>
          <a:p>
            <a:pPr marL="457200" lvl="1" indent="0">
              <a:buNone/>
            </a:pPr>
            <a:r>
              <a:rPr lang="en-US" baseline="0" dirty="0"/>
              <a:t>2. Certain voters may not be able to vote: in </a:t>
            </a:r>
            <a:r>
              <a:rPr lang="en-US" baseline="0" dirty="0" err="1"/>
              <a:t>RoK’s</a:t>
            </a:r>
            <a:r>
              <a:rPr lang="en-US" baseline="0" dirty="0"/>
              <a:t> case, almost 50% of overseas voters couldn’t vote; </a:t>
            </a:r>
          </a:p>
          <a:p>
            <a:pPr marL="457200" lvl="1" indent="0">
              <a:buNone/>
            </a:pPr>
            <a:r>
              <a:rPr lang="en-US" baseline="0" dirty="0"/>
              <a:t>in other contexts, those who are sick with COvID-19 may not be able to vote </a:t>
            </a:r>
          </a:p>
          <a:p>
            <a:pPr marL="457200" lvl="1" indent="0">
              <a:buNone/>
            </a:pPr>
            <a:endParaRPr lang="en-US" baseline="0" dirty="0"/>
          </a:p>
          <a:p>
            <a:pPr marL="457200" lvl="1" indent="0">
              <a:buNone/>
            </a:pPr>
            <a:r>
              <a:rPr lang="en-US" baseline="0" dirty="0"/>
              <a:t>3. Incumbents with current de facto powers may be at an advantage:</a:t>
            </a:r>
          </a:p>
          <a:p>
            <a:pPr marL="457200" lvl="1" indent="0">
              <a:buNone/>
            </a:pPr>
            <a:r>
              <a:rPr lang="en-US" baseline="0" dirty="0"/>
              <a:t>	-  in Serbia just a few days ago, the OSCE has come out to say the ruling party had media dominance, </a:t>
            </a:r>
          </a:p>
          <a:p>
            <a:pPr marL="457200" lvl="1" indent="0">
              <a:buNone/>
            </a:pPr>
            <a:r>
              <a:rPr lang="en-US" baseline="0" dirty="0"/>
              <a:t>thus affecting voter choice; elections were also held during a state of emergency;</a:t>
            </a:r>
          </a:p>
          <a:p>
            <a:pPr marL="457200" lvl="1" indent="0">
              <a:buNone/>
            </a:pPr>
            <a:r>
              <a:rPr lang="en-US" baseline="0" dirty="0"/>
              <a:t>	-  In Mongolia, there had been a tug of war between the President and the parliament where the President </a:t>
            </a:r>
          </a:p>
          <a:p>
            <a:pPr marL="457200" lvl="1" indent="0">
              <a:buNone/>
            </a:pPr>
            <a:r>
              <a:rPr lang="en-US" baseline="0" dirty="0"/>
              <a:t>belongs to the minor party in parliament. The President wanted to postpone the elections, </a:t>
            </a:r>
          </a:p>
          <a:p>
            <a:pPr marL="457200" lvl="1" indent="0">
              <a:buNone/>
            </a:pPr>
            <a:r>
              <a:rPr lang="en-US" baseline="0" dirty="0"/>
              <a:t>but the </a:t>
            </a:r>
            <a:r>
              <a:rPr lang="en-US" baseline="0" dirty="0" err="1"/>
              <a:t>majortiy</a:t>
            </a:r>
            <a:r>
              <a:rPr lang="en-US" baseline="0" dirty="0"/>
              <a:t> party in parliament wanted to go ahead; </a:t>
            </a:r>
          </a:p>
          <a:p>
            <a:pPr marL="457200" lvl="1" indent="0">
              <a:buNone/>
            </a:pPr>
            <a:r>
              <a:rPr lang="en-US" baseline="0" dirty="0"/>
              <a:t>some speculated because the situation is advantageous to them</a:t>
            </a:r>
          </a:p>
          <a:p>
            <a:pPr marL="457200" lvl="1" indent="0">
              <a:buNone/>
            </a:pPr>
            <a:endParaRPr lang="en-US" baseline="0" dirty="0"/>
          </a:p>
          <a:p>
            <a:pPr marL="457200" lvl="1" indent="0">
              <a:buNone/>
            </a:pPr>
            <a:r>
              <a:rPr lang="en-US" baseline="0" dirty="0"/>
              <a:t>SO, GOING AHEAD OF ELECTIONS IN THIS STATE, RISKS UNDERMINING LEGITIMACY OF THE RESULTS</a:t>
            </a:r>
          </a:p>
          <a:p>
            <a:pPr marL="685800" lvl="1" indent="-228600">
              <a:buAutoNum type="arabicPeriod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771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 smtClean="0"/>
          </a:p>
          <a:p>
            <a:pPr marL="457200" lvl="1" indent="0">
              <a:buFontTx/>
              <a:buNone/>
            </a:pPr>
            <a:endParaRPr lang="en-US" baseline="0" dirty="0">
              <a:sym typeface="Wingdings"/>
            </a:endParaRPr>
          </a:p>
          <a:p>
            <a:pPr marL="628650" lvl="1" indent="-171450">
              <a:buFontTx/>
              <a:buChar char="-"/>
            </a:pPr>
            <a:endParaRPr lang="en-US" baseline="0" dirty="0">
              <a:sym typeface="Wingdings"/>
            </a:endParaRPr>
          </a:p>
          <a:p>
            <a:pPr marL="628650" lvl="1" indent="-171450">
              <a:buFontTx/>
              <a:buChar char="-"/>
            </a:pPr>
            <a:endParaRPr lang="en-US" baseline="0" dirty="0">
              <a:sym typeface="Wingding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421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Gender Equality subcomponent denotes the extent political equality between genders has been realized.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76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2.3.A Social Group Equality</a:t>
            </a:r>
            <a:r>
              <a:rPr lang="en-US" dirty="0" smtClean="0"/>
              <a:t> 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subcomponent measures the extent to which there is social group and class equality in regards to political power and civil liberties.</a:t>
            </a:r>
            <a:r>
              <a:rPr lang="en-US" dirty="0" smtClean="0"/>
              <a:t> </a:t>
            </a:r>
            <a:endParaRPr lang="en-US" dirty="0">
              <a:solidFill>
                <a:srgbClr val="0045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988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 smtClean="0"/>
              <a:t>These</a:t>
            </a:r>
            <a:r>
              <a:rPr lang="en-US" baseline="0" dirty="0" smtClean="0"/>
              <a:t> </a:t>
            </a:r>
            <a:r>
              <a:rPr lang="en-US" dirty="0" smtClean="0"/>
              <a:t>would be the goals</a:t>
            </a:r>
            <a:r>
              <a:rPr lang="en-US" baseline="0" dirty="0" smtClean="0"/>
              <a:t> for EMBs and policy makers to meet.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421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baseline="0" dirty="0" smtClean="0"/>
          </a:p>
          <a:p>
            <a:pPr marL="228600" indent="-228600">
              <a:buAutoNum type="arabicPeriod"/>
            </a:pPr>
            <a:r>
              <a:rPr lang="en-US" baseline="0" dirty="0" smtClean="0"/>
              <a:t>COVID</a:t>
            </a:r>
            <a:r>
              <a:rPr lang="en-US" baseline="0" dirty="0"/>
              <a:t>-19 patients are isolated, unless there are special provisions that allow them to cast their votes, they would be </a:t>
            </a:r>
          </a:p>
          <a:p>
            <a:pPr marL="0" indent="0">
              <a:buFontTx/>
              <a:buNone/>
            </a:pPr>
            <a:r>
              <a:rPr lang="en-US" baseline="0" dirty="0" smtClean="0"/>
              <a:t>Disenfranchised</a:t>
            </a:r>
          </a:p>
          <a:p>
            <a:pPr marL="0" indent="0">
              <a:buFontTx/>
              <a:buNone/>
            </a:pPr>
            <a:endParaRPr lang="en-US" baseline="0" dirty="0" smtClean="0"/>
          </a:p>
          <a:p>
            <a:pPr marL="0" indent="0">
              <a:buFontTx/>
              <a:buNone/>
            </a:pPr>
            <a:r>
              <a:rPr lang="en-US" baseline="0" dirty="0" smtClean="0"/>
              <a:t>PWDs, such as blind people and people with limited movements, would require physical assistance from others</a:t>
            </a:r>
            <a:endParaRPr lang="en-US" baseline="0" dirty="0"/>
          </a:p>
          <a:p>
            <a:pPr marL="0" indent="0">
              <a:buFontTx/>
              <a:buNone/>
            </a:pPr>
            <a:endParaRPr lang="en-US" baseline="0" dirty="0"/>
          </a:p>
          <a:p>
            <a:pPr marL="0" indent="0">
              <a:buFontTx/>
              <a:buNone/>
            </a:pPr>
            <a:r>
              <a:rPr lang="en-US" baseline="0" dirty="0"/>
              <a:t>2. Overseas voters in lockdown countries cannot vote unless they are able to vote at their homes, </a:t>
            </a:r>
          </a:p>
          <a:p>
            <a:pPr marL="0" indent="0">
              <a:buFontTx/>
              <a:buNone/>
            </a:pPr>
            <a:r>
              <a:rPr lang="en-US" baseline="0" dirty="0"/>
              <a:t>for example through postal voting or online voting; </a:t>
            </a:r>
          </a:p>
          <a:p>
            <a:pPr marL="0" indent="0">
              <a:buFontTx/>
              <a:buNone/>
            </a:pPr>
            <a:r>
              <a:rPr lang="en-US" baseline="0" dirty="0"/>
              <a:t>the Philippines actually had to suspend the voter registration exercise shown by the poster due to the pandemic</a:t>
            </a:r>
          </a:p>
          <a:p>
            <a:pPr marL="0" indent="0">
              <a:buFontTx/>
              <a:buNone/>
            </a:pPr>
            <a:endParaRPr lang="en-US" baseline="0" dirty="0"/>
          </a:p>
          <a:p>
            <a:pPr marL="0" indent="0">
              <a:buFontTx/>
              <a:buNone/>
            </a:pPr>
            <a:r>
              <a:rPr lang="en-US" baseline="0" dirty="0"/>
              <a:t>3. Certain voting arrangements are not available: </a:t>
            </a:r>
            <a:r>
              <a:rPr lang="en-US" baseline="0" dirty="0" err="1"/>
              <a:t>eg</a:t>
            </a:r>
            <a:r>
              <a:rPr lang="en-US" baseline="0" dirty="0"/>
              <a:t>. The AEC has announced that for the forthcoming PARL by-elections in NSW, </a:t>
            </a:r>
          </a:p>
          <a:p>
            <a:pPr marL="0" indent="0">
              <a:buFontTx/>
              <a:buNone/>
            </a:pPr>
            <a:r>
              <a:rPr lang="en-US" baseline="0" dirty="0"/>
              <a:t>mobile voting for elderly people will not be available </a:t>
            </a:r>
            <a:r>
              <a:rPr lang="mr-IN" baseline="0" dirty="0"/>
              <a:t>–</a:t>
            </a:r>
            <a:r>
              <a:rPr lang="en-US" baseline="0" dirty="0"/>
              <a:t> instead they will be offered postal ballots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77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Amnesty International has found that certain</a:t>
            </a:r>
            <a:r>
              <a:rPr lang="en-US" baseline="0" dirty="0" smtClean="0"/>
              <a:t> groups are affected by COVID-19 disproportionately.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193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77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>
              <a:sym typeface="Wingding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>
              <a:sym typeface="Wingding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>
                <a:sym typeface="Wingdings"/>
              </a:rPr>
              <a:t>THANK YOU FOR YOUR KIND ATTENTION AND I LOOK FORWARD TO PARTICIPATING IN THE DISCUSSION.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B816B-E79C-456D-86C0-0A5913EB9FE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575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aphic 10">
            <a:extLst>
              <a:ext uri="{FF2B5EF4-FFF2-40B4-BE49-F238E27FC236}">
                <a16:creationId xmlns="" xmlns:a16="http://schemas.microsoft.com/office/drawing/2014/main" id="{42E96F47-2DE4-4225-A44F-5E5473621CC9}"/>
              </a:ext>
            </a:extLst>
          </p:cNvPr>
          <p:cNvGrpSpPr/>
          <p:nvPr/>
        </p:nvGrpSpPr>
        <p:grpSpPr>
          <a:xfrm>
            <a:off x="0" y="8965"/>
            <a:ext cx="6670675" cy="6849035"/>
            <a:chOff x="4314825" y="1600200"/>
            <a:chExt cx="3562350" cy="3657600"/>
          </a:xfrm>
        </p:grpSpPr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967E32C5-378F-4690-BFF6-7F53606AC81D}"/>
                </a:ext>
              </a:extLst>
            </p:cNvPr>
            <p:cNvSpPr/>
            <p:nvPr/>
          </p:nvSpPr>
          <p:spPr>
            <a:xfrm>
              <a:off x="4468178" y="4741545"/>
              <a:ext cx="3409950" cy="504825"/>
            </a:xfrm>
            <a:custGeom>
              <a:avLst/>
              <a:gdLst>
                <a:gd name="connsiteX0" fmla="*/ 3409950 w 3409950"/>
                <a:gd name="connsiteY0" fmla="*/ 511493 h 504825"/>
                <a:gd name="connsiteX1" fmla="*/ 2659380 w 3409950"/>
                <a:gd name="connsiteY1" fmla="*/ 0 h 504825"/>
                <a:gd name="connsiteX2" fmla="*/ 1077278 w 3409950"/>
                <a:gd name="connsiteY2" fmla="*/ 128588 h 504825"/>
                <a:gd name="connsiteX3" fmla="*/ 0 w 3409950"/>
                <a:gd name="connsiteY3" fmla="*/ 511493 h 504825"/>
                <a:gd name="connsiteX4" fmla="*/ 3409950 w 3409950"/>
                <a:gd name="connsiteY4" fmla="*/ 511493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09950" h="504825">
                  <a:moveTo>
                    <a:pt x="3409950" y="511493"/>
                  </a:moveTo>
                  <a:cubicBezTo>
                    <a:pt x="3409950" y="511493"/>
                    <a:pt x="3287078" y="0"/>
                    <a:pt x="2659380" y="0"/>
                  </a:cubicBezTo>
                  <a:cubicBezTo>
                    <a:pt x="2031683" y="0"/>
                    <a:pt x="1864043" y="375285"/>
                    <a:pt x="1077278" y="128588"/>
                  </a:cubicBezTo>
                  <a:cubicBezTo>
                    <a:pt x="290512" y="-118110"/>
                    <a:pt x="0" y="511493"/>
                    <a:pt x="0" y="511493"/>
                  </a:cubicBezTo>
                  <a:lnTo>
                    <a:pt x="3409950" y="511493"/>
                  </a:lnTo>
                  <a:close/>
                </a:path>
              </a:pathLst>
            </a:custGeom>
            <a:solidFill>
              <a:srgbClr val="F0F4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3580FC0A-E890-4212-BAB2-0DEA6EF8C508}"/>
                </a:ext>
              </a:extLst>
            </p:cNvPr>
            <p:cNvSpPr/>
            <p:nvPr/>
          </p:nvSpPr>
          <p:spPr>
            <a:xfrm>
              <a:off x="4314825" y="1600200"/>
              <a:ext cx="1571625" cy="2076450"/>
            </a:xfrm>
            <a:custGeom>
              <a:avLst/>
              <a:gdLst>
                <a:gd name="connsiteX0" fmla="*/ 1571625 w 1571625"/>
                <a:gd name="connsiteY0" fmla="*/ 862013 h 2076450"/>
                <a:gd name="connsiteX1" fmla="*/ 355283 w 1571625"/>
                <a:gd name="connsiteY1" fmla="*/ 2078355 h 2076450"/>
                <a:gd name="connsiteX2" fmla="*/ 0 w 1571625"/>
                <a:gd name="connsiteY2" fmla="*/ 2025968 h 2076450"/>
                <a:gd name="connsiteX3" fmla="*/ 0 w 1571625"/>
                <a:gd name="connsiteY3" fmla="*/ 0 h 2076450"/>
                <a:gd name="connsiteX4" fmla="*/ 1213485 w 1571625"/>
                <a:gd name="connsiteY4" fmla="*/ 0 h 2076450"/>
                <a:gd name="connsiteX5" fmla="*/ 1571625 w 1571625"/>
                <a:gd name="connsiteY5" fmla="*/ 862013 h 207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71625" h="2076450">
                  <a:moveTo>
                    <a:pt x="1571625" y="862013"/>
                  </a:moveTo>
                  <a:cubicBezTo>
                    <a:pt x="1571625" y="1533525"/>
                    <a:pt x="1026795" y="2078355"/>
                    <a:pt x="355283" y="2078355"/>
                  </a:cubicBezTo>
                  <a:cubicBezTo>
                    <a:pt x="231458" y="2078355"/>
                    <a:pt x="112395" y="2060258"/>
                    <a:pt x="0" y="2025968"/>
                  </a:cubicBezTo>
                  <a:lnTo>
                    <a:pt x="0" y="0"/>
                  </a:lnTo>
                  <a:lnTo>
                    <a:pt x="1213485" y="0"/>
                  </a:lnTo>
                  <a:cubicBezTo>
                    <a:pt x="1435418" y="220028"/>
                    <a:pt x="1571625" y="524828"/>
                    <a:pt x="1571625" y="862013"/>
                  </a:cubicBezTo>
                  <a:close/>
                </a:path>
              </a:pathLst>
            </a:custGeom>
            <a:solidFill>
              <a:srgbClr val="F0F4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7" name="Freeform: Shape 8">
            <a:extLst>
              <a:ext uri="{FF2B5EF4-FFF2-40B4-BE49-F238E27FC236}">
                <a16:creationId xmlns="" xmlns:a16="http://schemas.microsoft.com/office/drawing/2014/main" id="{709089A3-C6FC-4FBD-99C3-C0FDE2A1C00E}"/>
              </a:ext>
            </a:extLst>
          </p:cNvPr>
          <p:cNvSpPr/>
          <p:nvPr userDrawn="1"/>
        </p:nvSpPr>
        <p:spPr>
          <a:xfrm>
            <a:off x="7051240" y="-137"/>
            <a:ext cx="5140760" cy="6858000"/>
          </a:xfrm>
          <a:custGeom>
            <a:avLst/>
            <a:gdLst>
              <a:gd name="connsiteX0" fmla="*/ 344235 w 5771349"/>
              <a:gd name="connsiteY0" fmla="*/ 0 h 6858000"/>
              <a:gd name="connsiteX1" fmla="*/ 5771349 w 5771349"/>
              <a:gd name="connsiteY1" fmla="*/ 0 h 6858000"/>
              <a:gd name="connsiteX2" fmla="*/ 5771349 w 5771349"/>
              <a:gd name="connsiteY2" fmla="*/ 6858000 h 6858000"/>
              <a:gd name="connsiteX3" fmla="*/ 4920936 w 5771349"/>
              <a:gd name="connsiteY3" fmla="*/ 6858000 h 6858000"/>
              <a:gd name="connsiteX4" fmla="*/ 4918445 w 5771349"/>
              <a:gd name="connsiteY4" fmla="*/ 6839164 h 6858000"/>
              <a:gd name="connsiteX5" fmla="*/ 2375470 w 5771349"/>
              <a:gd name="connsiteY5" fmla="*/ 4762487 h 6858000"/>
              <a:gd name="connsiteX6" fmla="*/ 534972 w 5771349"/>
              <a:gd name="connsiteY6" fmla="*/ 2436302 h 6858000"/>
              <a:gd name="connsiteX7" fmla="*/ 344235 w 5771349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1349" h="6858000">
                <a:moveTo>
                  <a:pt x="344235" y="0"/>
                </a:moveTo>
                <a:lnTo>
                  <a:pt x="5771349" y="0"/>
                </a:lnTo>
                <a:lnTo>
                  <a:pt x="5771349" y="6858000"/>
                </a:lnTo>
                <a:lnTo>
                  <a:pt x="4920936" y="6858000"/>
                </a:lnTo>
                <a:lnTo>
                  <a:pt x="4918445" y="6839164"/>
                </a:lnTo>
                <a:cubicBezTo>
                  <a:pt x="4776631" y="5955675"/>
                  <a:pt x="4255910" y="4571875"/>
                  <a:pt x="2375470" y="4762487"/>
                </a:cubicBezTo>
                <a:cubicBezTo>
                  <a:pt x="218389" y="4980752"/>
                  <a:pt x="-654668" y="3903196"/>
                  <a:pt x="534972" y="2436302"/>
                </a:cubicBezTo>
                <a:cubicBezTo>
                  <a:pt x="1724609" y="971374"/>
                  <a:pt x="344235" y="0"/>
                  <a:pt x="344235" y="0"/>
                </a:cubicBezTo>
                <a:close/>
              </a:path>
            </a:pathLst>
          </a:custGeom>
          <a:gradFill>
            <a:gsLst>
              <a:gs pos="0">
                <a:srgbClr val="004587"/>
              </a:gs>
              <a:gs pos="100000">
                <a:schemeClr val="accent3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13468251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aphic 10">
            <a:extLst>
              <a:ext uri="{FF2B5EF4-FFF2-40B4-BE49-F238E27FC236}">
                <a16:creationId xmlns="" xmlns:a16="http://schemas.microsoft.com/office/drawing/2014/main" id="{42E96F47-2DE4-4225-A44F-5E5473621CC9}"/>
              </a:ext>
            </a:extLst>
          </p:cNvPr>
          <p:cNvGrpSpPr/>
          <p:nvPr/>
        </p:nvGrpSpPr>
        <p:grpSpPr>
          <a:xfrm>
            <a:off x="0" y="8965"/>
            <a:ext cx="6670675" cy="6849035"/>
            <a:chOff x="4314825" y="1600200"/>
            <a:chExt cx="3562350" cy="3657600"/>
          </a:xfrm>
        </p:grpSpPr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967E32C5-378F-4690-BFF6-7F53606AC81D}"/>
                </a:ext>
              </a:extLst>
            </p:cNvPr>
            <p:cNvSpPr/>
            <p:nvPr/>
          </p:nvSpPr>
          <p:spPr>
            <a:xfrm>
              <a:off x="4468178" y="4741545"/>
              <a:ext cx="3409950" cy="504825"/>
            </a:xfrm>
            <a:custGeom>
              <a:avLst/>
              <a:gdLst>
                <a:gd name="connsiteX0" fmla="*/ 3409950 w 3409950"/>
                <a:gd name="connsiteY0" fmla="*/ 511493 h 504825"/>
                <a:gd name="connsiteX1" fmla="*/ 2659380 w 3409950"/>
                <a:gd name="connsiteY1" fmla="*/ 0 h 504825"/>
                <a:gd name="connsiteX2" fmla="*/ 1077278 w 3409950"/>
                <a:gd name="connsiteY2" fmla="*/ 128588 h 504825"/>
                <a:gd name="connsiteX3" fmla="*/ 0 w 3409950"/>
                <a:gd name="connsiteY3" fmla="*/ 511493 h 504825"/>
                <a:gd name="connsiteX4" fmla="*/ 3409950 w 3409950"/>
                <a:gd name="connsiteY4" fmla="*/ 511493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09950" h="504825">
                  <a:moveTo>
                    <a:pt x="3409950" y="511493"/>
                  </a:moveTo>
                  <a:cubicBezTo>
                    <a:pt x="3409950" y="511493"/>
                    <a:pt x="3287078" y="0"/>
                    <a:pt x="2659380" y="0"/>
                  </a:cubicBezTo>
                  <a:cubicBezTo>
                    <a:pt x="2031683" y="0"/>
                    <a:pt x="1864043" y="375285"/>
                    <a:pt x="1077278" y="128588"/>
                  </a:cubicBezTo>
                  <a:cubicBezTo>
                    <a:pt x="290512" y="-118110"/>
                    <a:pt x="0" y="511493"/>
                    <a:pt x="0" y="511493"/>
                  </a:cubicBezTo>
                  <a:lnTo>
                    <a:pt x="3409950" y="511493"/>
                  </a:lnTo>
                  <a:close/>
                </a:path>
              </a:pathLst>
            </a:custGeom>
            <a:solidFill>
              <a:srgbClr val="F0F4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3580FC0A-E890-4212-BAB2-0DEA6EF8C508}"/>
                </a:ext>
              </a:extLst>
            </p:cNvPr>
            <p:cNvSpPr/>
            <p:nvPr/>
          </p:nvSpPr>
          <p:spPr>
            <a:xfrm>
              <a:off x="4314825" y="1600200"/>
              <a:ext cx="1571625" cy="2076450"/>
            </a:xfrm>
            <a:custGeom>
              <a:avLst/>
              <a:gdLst>
                <a:gd name="connsiteX0" fmla="*/ 1571625 w 1571625"/>
                <a:gd name="connsiteY0" fmla="*/ 862013 h 2076450"/>
                <a:gd name="connsiteX1" fmla="*/ 355283 w 1571625"/>
                <a:gd name="connsiteY1" fmla="*/ 2078355 h 2076450"/>
                <a:gd name="connsiteX2" fmla="*/ 0 w 1571625"/>
                <a:gd name="connsiteY2" fmla="*/ 2025968 h 2076450"/>
                <a:gd name="connsiteX3" fmla="*/ 0 w 1571625"/>
                <a:gd name="connsiteY3" fmla="*/ 0 h 2076450"/>
                <a:gd name="connsiteX4" fmla="*/ 1213485 w 1571625"/>
                <a:gd name="connsiteY4" fmla="*/ 0 h 2076450"/>
                <a:gd name="connsiteX5" fmla="*/ 1571625 w 1571625"/>
                <a:gd name="connsiteY5" fmla="*/ 862013 h 207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71625" h="2076450">
                  <a:moveTo>
                    <a:pt x="1571625" y="862013"/>
                  </a:moveTo>
                  <a:cubicBezTo>
                    <a:pt x="1571625" y="1533525"/>
                    <a:pt x="1026795" y="2078355"/>
                    <a:pt x="355283" y="2078355"/>
                  </a:cubicBezTo>
                  <a:cubicBezTo>
                    <a:pt x="231458" y="2078355"/>
                    <a:pt x="112395" y="2060258"/>
                    <a:pt x="0" y="2025968"/>
                  </a:cubicBezTo>
                  <a:lnTo>
                    <a:pt x="0" y="0"/>
                  </a:lnTo>
                  <a:lnTo>
                    <a:pt x="1213485" y="0"/>
                  </a:lnTo>
                  <a:cubicBezTo>
                    <a:pt x="1435418" y="220028"/>
                    <a:pt x="1571625" y="524828"/>
                    <a:pt x="1571625" y="862013"/>
                  </a:cubicBezTo>
                  <a:close/>
                </a:path>
              </a:pathLst>
            </a:custGeom>
            <a:solidFill>
              <a:srgbClr val="F0F4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ID"/>
            </a:p>
          </p:txBody>
        </p:sp>
      </p:grpSp>
      <p:sp>
        <p:nvSpPr>
          <p:cNvPr id="9" name="Freeform: Shape 8">
            <a:extLst>
              <a:ext uri="{FF2B5EF4-FFF2-40B4-BE49-F238E27FC236}">
                <a16:creationId xmlns="" xmlns:a16="http://schemas.microsoft.com/office/drawing/2014/main" id="{709089A3-C6FC-4FBD-99C3-C0FDE2A1C00E}"/>
              </a:ext>
            </a:extLst>
          </p:cNvPr>
          <p:cNvSpPr/>
          <p:nvPr/>
        </p:nvSpPr>
        <p:spPr>
          <a:xfrm flipV="1">
            <a:off x="7061200" y="0"/>
            <a:ext cx="5140760" cy="6858000"/>
          </a:xfrm>
          <a:custGeom>
            <a:avLst/>
            <a:gdLst>
              <a:gd name="connsiteX0" fmla="*/ 344235 w 5771349"/>
              <a:gd name="connsiteY0" fmla="*/ 0 h 6858000"/>
              <a:gd name="connsiteX1" fmla="*/ 5771349 w 5771349"/>
              <a:gd name="connsiteY1" fmla="*/ 0 h 6858000"/>
              <a:gd name="connsiteX2" fmla="*/ 5771349 w 5771349"/>
              <a:gd name="connsiteY2" fmla="*/ 6858000 h 6858000"/>
              <a:gd name="connsiteX3" fmla="*/ 4920936 w 5771349"/>
              <a:gd name="connsiteY3" fmla="*/ 6858000 h 6858000"/>
              <a:gd name="connsiteX4" fmla="*/ 4918445 w 5771349"/>
              <a:gd name="connsiteY4" fmla="*/ 6839164 h 6858000"/>
              <a:gd name="connsiteX5" fmla="*/ 2375470 w 5771349"/>
              <a:gd name="connsiteY5" fmla="*/ 4762487 h 6858000"/>
              <a:gd name="connsiteX6" fmla="*/ 534972 w 5771349"/>
              <a:gd name="connsiteY6" fmla="*/ 2436302 h 6858000"/>
              <a:gd name="connsiteX7" fmla="*/ 344235 w 5771349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71349" h="6858000">
                <a:moveTo>
                  <a:pt x="344235" y="0"/>
                </a:moveTo>
                <a:lnTo>
                  <a:pt x="5771349" y="0"/>
                </a:lnTo>
                <a:lnTo>
                  <a:pt x="5771349" y="6858000"/>
                </a:lnTo>
                <a:lnTo>
                  <a:pt x="4920936" y="6858000"/>
                </a:lnTo>
                <a:lnTo>
                  <a:pt x="4918445" y="6839164"/>
                </a:lnTo>
                <a:cubicBezTo>
                  <a:pt x="4776631" y="5955675"/>
                  <a:pt x="4255910" y="4571875"/>
                  <a:pt x="2375470" y="4762487"/>
                </a:cubicBezTo>
                <a:cubicBezTo>
                  <a:pt x="218389" y="4980752"/>
                  <a:pt x="-654668" y="3903196"/>
                  <a:pt x="534972" y="2436302"/>
                </a:cubicBezTo>
                <a:cubicBezTo>
                  <a:pt x="1724609" y="971374"/>
                  <a:pt x="344235" y="0"/>
                  <a:pt x="344235" y="0"/>
                </a:cubicBezTo>
                <a:close/>
              </a:path>
            </a:pathLst>
          </a:custGeom>
          <a:gradFill>
            <a:gsLst>
              <a:gs pos="0">
                <a:srgbClr val="004587"/>
              </a:gs>
              <a:gs pos="100000">
                <a:schemeClr val="accent3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10477066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="" xmlns:a16="http://schemas.microsoft.com/office/drawing/2014/main" id="{967E32C5-378F-4690-BFF6-7F53606AC81D}"/>
              </a:ext>
            </a:extLst>
          </p:cNvPr>
          <p:cNvSpPr/>
          <p:nvPr/>
        </p:nvSpPr>
        <p:spPr>
          <a:xfrm rot="16200000">
            <a:off x="6671983" y="1337982"/>
            <a:ext cx="6849034" cy="4191000"/>
          </a:xfrm>
          <a:custGeom>
            <a:avLst/>
            <a:gdLst>
              <a:gd name="connsiteX0" fmla="*/ 3409950 w 3409950"/>
              <a:gd name="connsiteY0" fmla="*/ 511493 h 504825"/>
              <a:gd name="connsiteX1" fmla="*/ 2659380 w 3409950"/>
              <a:gd name="connsiteY1" fmla="*/ 0 h 504825"/>
              <a:gd name="connsiteX2" fmla="*/ 1077278 w 3409950"/>
              <a:gd name="connsiteY2" fmla="*/ 128588 h 504825"/>
              <a:gd name="connsiteX3" fmla="*/ 0 w 3409950"/>
              <a:gd name="connsiteY3" fmla="*/ 511493 h 504825"/>
              <a:gd name="connsiteX4" fmla="*/ 3409950 w 3409950"/>
              <a:gd name="connsiteY4" fmla="*/ 511493 h 50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9950" h="504825">
                <a:moveTo>
                  <a:pt x="3409950" y="511493"/>
                </a:moveTo>
                <a:cubicBezTo>
                  <a:pt x="3409950" y="511493"/>
                  <a:pt x="3287078" y="0"/>
                  <a:pt x="2659380" y="0"/>
                </a:cubicBezTo>
                <a:cubicBezTo>
                  <a:pt x="2031683" y="0"/>
                  <a:pt x="1864043" y="375285"/>
                  <a:pt x="1077278" y="128588"/>
                </a:cubicBezTo>
                <a:cubicBezTo>
                  <a:pt x="290512" y="-118110"/>
                  <a:pt x="0" y="511493"/>
                  <a:pt x="0" y="511493"/>
                </a:cubicBezTo>
                <a:lnTo>
                  <a:pt x="3409950" y="511493"/>
                </a:lnTo>
                <a:close/>
              </a:path>
            </a:pathLst>
          </a:custGeom>
          <a:gradFill>
            <a:gsLst>
              <a:gs pos="0">
                <a:srgbClr val="DBEBFF"/>
              </a:gs>
              <a:gs pos="100000">
                <a:srgbClr val="DBEBFF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3580FC0A-E890-4212-BAB2-0DEA6EF8C508}"/>
              </a:ext>
            </a:extLst>
          </p:cNvPr>
          <p:cNvSpPr/>
          <p:nvPr/>
        </p:nvSpPr>
        <p:spPr>
          <a:xfrm>
            <a:off x="0" y="0"/>
            <a:ext cx="2942945" cy="3888254"/>
          </a:xfrm>
          <a:custGeom>
            <a:avLst/>
            <a:gdLst>
              <a:gd name="connsiteX0" fmla="*/ 1571625 w 1571625"/>
              <a:gd name="connsiteY0" fmla="*/ 862013 h 2076450"/>
              <a:gd name="connsiteX1" fmla="*/ 355283 w 1571625"/>
              <a:gd name="connsiteY1" fmla="*/ 2078355 h 2076450"/>
              <a:gd name="connsiteX2" fmla="*/ 0 w 1571625"/>
              <a:gd name="connsiteY2" fmla="*/ 2025968 h 2076450"/>
              <a:gd name="connsiteX3" fmla="*/ 0 w 1571625"/>
              <a:gd name="connsiteY3" fmla="*/ 0 h 2076450"/>
              <a:gd name="connsiteX4" fmla="*/ 1213485 w 1571625"/>
              <a:gd name="connsiteY4" fmla="*/ 0 h 2076450"/>
              <a:gd name="connsiteX5" fmla="*/ 1571625 w 1571625"/>
              <a:gd name="connsiteY5" fmla="*/ 862013 h 207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1625" h="2076450">
                <a:moveTo>
                  <a:pt x="1571625" y="862013"/>
                </a:moveTo>
                <a:cubicBezTo>
                  <a:pt x="1571625" y="1533525"/>
                  <a:pt x="1026795" y="2078355"/>
                  <a:pt x="355283" y="2078355"/>
                </a:cubicBezTo>
                <a:cubicBezTo>
                  <a:pt x="231458" y="2078355"/>
                  <a:pt x="112395" y="2060258"/>
                  <a:pt x="0" y="2025968"/>
                </a:cubicBezTo>
                <a:lnTo>
                  <a:pt x="0" y="0"/>
                </a:lnTo>
                <a:lnTo>
                  <a:pt x="1213485" y="0"/>
                </a:lnTo>
                <a:cubicBezTo>
                  <a:pt x="1435418" y="220028"/>
                  <a:pt x="1571625" y="524828"/>
                  <a:pt x="1571625" y="862013"/>
                </a:cubicBezTo>
                <a:close/>
              </a:path>
            </a:pathLst>
          </a:custGeom>
          <a:solidFill>
            <a:srgbClr val="F0F4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27481937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: Shape 13">
            <a:extLst>
              <a:ext uri="{FF2B5EF4-FFF2-40B4-BE49-F238E27FC236}">
                <a16:creationId xmlns="" xmlns:a16="http://schemas.microsoft.com/office/drawing/2014/main" id="{3580FC0A-E890-4212-BAB2-0DEA6EF8C508}"/>
              </a:ext>
            </a:extLst>
          </p:cNvPr>
          <p:cNvSpPr/>
          <p:nvPr/>
        </p:nvSpPr>
        <p:spPr>
          <a:xfrm flipV="1">
            <a:off x="0" y="2969746"/>
            <a:ext cx="2942945" cy="3888254"/>
          </a:xfrm>
          <a:custGeom>
            <a:avLst/>
            <a:gdLst>
              <a:gd name="connsiteX0" fmla="*/ 1571625 w 1571625"/>
              <a:gd name="connsiteY0" fmla="*/ 862013 h 2076450"/>
              <a:gd name="connsiteX1" fmla="*/ 355283 w 1571625"/>
              <a:gd name="connsiteY1" fmla="*/ 2078355 h 2076450"/>
              <a:gd name="connsiteX2" fmla="*/ 0 w 1571625"/>
              <a:gd name="connsiteY2" fmla="*/ 2025968 h 2076450"/>
              <a:gd name="connsiteX3" fmla="*/ 0 w 1571625"/>
              <a:gd name="connsiteY3" fmla="*/ 0 h 2076450"/>
              <a:gd name="connsiteX4" fmla="*/ 1213485 w 1571625"/>
              <a:gd name="connsiteY4" fmla="*/ 0 h 2076450"/>
              <a:gd name="connsiteX5" fmla="*/ 1571625 w 1571625"/>
              <a:gd name="connsiteY5" fmla="*/ 862013 h 207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71625" h="2076450">
                <a:moveTo>
                  <a:pt x="1571625" y="862013"/>
                </a:moveTo>
                <a:cubicBezTo>
                  <a:pt x="1571625" y="1533525"/>
                  <a:pt x="1026795" y="2078355"/>
                  <a:pt x="355283" y="2078355"/>
                </a:cubicBezTo>
                <a:cubicBezTo>
                  <a:pt x="231458" y="2078355"/>
                  <a:pt x="112395" y="2060258"/>
                  <a:pt x="0" y="2025968"/>
                </a:cubicBezTo>
                <a:lnTo>
                  <a:pt x="0" y="0"/>
                </a:lnTo>
                <a:lnTo>
                  <a:pt x="1213485" y="0"/>
                </a:lnTo>
                <a:cubicBezTo>
                  <a:pt x="1435418" y="220028"/>
                  <a:pt x="1571625" y="524828"/>
                  <a:pt x="1571625" y="862013"/>
                </a:cubicBezTo>
                <a:close/>
              </a:path>
            </a:pathLst>
          </a:custGeom>
          <a:solidFill>
            <a:srgbClr val="E0F1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  <p:sp>
        <p:nvSpPr>
          <p:cNvPr id="4" name="Freeform: Shape 3">
            <a:extLst>
              <a:ext uri="{FF2B5EF4-FFF2-40B4-BE49-F238E27FC236}">
                <a16:creationId xmlns="" xmlns:a16="http://schemas.microsoft.com/office/drawing/2014/main" id="{8EF40B67-94D3-4482-B6C8-B7BE51811C4B}"/>
              </a:ext>
            </a:extLst>
          </p:cNvPr>
          <p:cNvSpPr/>
          <p:nvPr/>
        </p:nvSpPr>
        <p:spPr>
          <a:xfrm>
            <a:off x="6253471" y="-6542"/>
            <a:ext cx="5938529" cy="5450079"/>
          </a:xfrm>
          <a:custGeom>
            <a:avLst/>
            <a:gdLst>
              <a:gd name="connsiteX0" fmla="*/ 4406909 w 4400550"/>
              <a:gd name="connsiteY0" fmla="*/ 0 h 4038600"/>
              <a:gd name="connsiteX1" fmla="*/ 4406909 w 4400550"/>
              <a:gd name="connsiteY1" fmla="*/ 3581400 h 4038600"/>
              <a:gd name="connsiteX2" fmla="*/ 303539 w 4400550"/>
              <a:gd name="connsiteY2" fmla="*/ 3352800 h 4038600"/>
              <a:gd name="connsiteX3" fmla="*/ 845511 w 4400550"/>
              <a:gd name="connsiteY3" fmla="*/ 1537335 h 4038600"/>
              <a:gd name="connsiteX4" fmla="*/ 1770389 w 4400550"/>
              <a:gd name="connsiteY4" fmla="*/ 0 h 4038600"/>
              <a:gd name="connsiteX5" fmla="*/ 4406909 w 4400550"/>
              <a:gd name="connsiteY5" fmla="*/ 0 h 403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00550" h="4038600">
                <a:moveTo>
                  <a:pt x="4406909" y="0"/>
                </a:moveTo>
                <a:lnTo>
                  <a:pt x="4406909" y="3581400"/>
                </a:lnTo>
                <a:cubicBezTo>
                  <a:pt x="3297246" y="4429125"/>
                  <a:pt x="715971" y="3971925"/>
                  <a:pt x="303539" y="3352800"/>
                </a:cubicBezTo>
                <a:cubicBezTo>
                  <a:pt x="-108894" y="2733675"/>
                  <a:pt x="-246054" y="1857375"/>
                  <a:pt x="845511" y="1537335"/>
                </a:cubicBezTo>
                <a:cubicBezTo>
                  <a:pt x="1937076" y="1217295"/>
                  <a:pt x="1770389" y="0"/>
                  <a:pt x="1770389" y="0"/>
                </a:cubicBezTo>
                <a:lnTo>
                  <a:pt x="4406909" y="0"/>
                </a:lnTo>
                <a:close/>
              </a:path>
            </a:pathLst>
          </a:custGeom>
          <a:gradFill>
            <a:gsLst>
              <a:gs pos="100000">
                <a:srgbClr val="E0F1FF"/>
              </a:gs>
              <a:gs pos="0">
                <a:srgbClr val="DBEBFF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  <p:sp>
        <p:nvSpPr>
          <p:cNvPr id="5" name="Freeform: Shape 4">
            <a:extLst>
              <a:ext uri="{FF2B5EF4-FFF2-40B4-BE49-F238E27FC236}">
                <a16:creationId xmlns="" xmlns:a16="http://schemas.microsoft.com/office/drawing/2014/main" id="{234D3584-5BB2-4E75-83AE-08D3B3C8A6BE}"/>
              </a:ext>
            </a:extLst>
          </p:cNvPr>
          <p:cNvSpPr/>
          <p:nvPr/>
        </p:nvSpPr>
        <p:spPr>
          <a:xfrm>
            <a:off x="9233886" y="-6542"/>
            <a:ext cx="2570792" cy="1529621"/>
          </a:xfrm>
          <a:custGeom>
            <a:avLst/>
            <a:gdLst>
              <a:gd name="connsiteX0" fmla="*/ 1910715 w 1905000"/>
              <a:gd name="connsiteY0" fmla="*/ 180975 h 1133475"/>
              <a:gd name="connsiteX1" fmla="*/ 955358 w 1905000"/>
              <a:gd name="connsiteY1" fmla="*/ 1136333 h 1133475"/>
              <a:gd name="connsiteX2" fmla="*/ 0 w 1905000"/>
              <a:gd name="connsiteY2" fmla="*/ 180975 h 1133475"/>
              <a:gd name="connsiteX3" fmla="*/ 17145 w 1905000"/>
              <a:gd name="connsiteY3" fmla="*/ 0 h 1133475"/>
              <a:gd name="connsiteX4" fmla="*/ 1893570 w 1905000"/>
              <a:gd name="connsiteY4" fmla="*/ 0 h 1133475"/>
              <a:gd name="connsiteX5" fmla="*/ 1910715 w 1905000"/>
              <a:gd name="connsiteY5" fmla="*/ 180975 h 1133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05000" h="1133475">
                <a:moveTo>
                  <a:pt x="1910715" y="180975"/>
                </a:moveTo>
                <a:cubicBezTo>
                  <a:pt x="1910715" y="708660"/>
                  <a:pt x="1483043" y="1136333"/>
                  <a:pt x="955358" y="1136333"/>
                </a:cubicBezTo>
                <a:cubicBezTo>
                  <a:pt x="427672" y="1136333"/>
                  <a:pt x="0" y="708660"/>
                  <a:pt x="0" y="180975"/>
                </a:cubicBezTo>
                <a:cubicBezTo>
                  <a:pt x="0" y="119063"/>
                  <a:pt x="5715" y="59055"/>
                  <a:pt x="17145" y="0"/>
                </a:cubicBezTo>
                <a:lnTo>
                  <a:pt x="1893570" y="0"/>
                </a:lnTo>
                <a:cubicBezTo>
                  <a:pt x="1905000" y="58103"/>
                  <a:pt x="1910715" y="119063"/>
                  <a:pt x="1910715" y="180975"/>
                </a:cubicBezTo>
                <a:close/>
              </a:path>
            </a:pathLst>
          </a:custGeom>
          <a:gradFill>
            <a:gsLst>
              <a:gs pos="0">
                <a:srgbClr val="DBEBFF"/>
              </a:gs>
              <a:gs pos="100000">
                <a:srgbClr val="E0F1FF"/>
              </a:gs>
            </a:gsLst>
            <a:lin ang="54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3627647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">
    <p:bg>
      <p:bgPr>
        <a:gradFill>
          <a:gsLst>
            <a:gs pos="0">
              <a:schemeClr val="accent3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12DBF9B8-A80B-4E3F-9128-8BF03E28EB5C}"/>
              </a:ext>
            </a:extLst>
          </p:cNvPr>
          <p:cNvSpPr/>
          <p:nvPr userDrawn="1"/>
        </p:nvSpPr>
        <p:spPr>
          <a:xfrm>
            <a:off x="-21829" y="133004"/>
            <a:ext cx="12213829" cy="6724996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Graphic 17">
            <a:extLst>
              <a:ext uri="{FF2B5EF4-FFF2-40B4-BE49-F238E27FC236}">
                <a16:creationId xmlns="" xmlns:a16="http://schemas.microsoft.com/office/drawing/2014/main" id="{1FB07816-5D3C-4D30-BD3A-5665D765837F}"/>
              </a:ext>
            </a:extLst>
          </p:cNvPr>
          <p:cNvSpPr/>
          <p:nvPr userDrawn="1"/>
        </p:nvSpPr>
        <p:spPr>
          <a:xfrm rot="10800000">
            <a:off x="7273635" y="5133593"/>
            <a:ext cx="4940194" cy="1724407"/>
          </a:xfrm>
          <a:custGeom>
            <a:avLst/>
            <a:gdLst>
              <a:gd name="connsiteX0" fmla="*/ 0 w 4038600"/>
              <a:gd name="connsiteY0" fmla="*/ 0 h 1409700"/>
              <a:gd name="connsiteX1" fmla="*/ 0 w 4038600"/>
              <a:gd name="connsiteY1" fmla="*/ 766763 h 1409700"/>
              <a:gd name="connsiteX2" fmla="*/ 1311593 w 4038600"/>
              <a:gd name="connsiteY2" fmla="*/ 1352550 h 1409700"/>
              <a:gd name="connsiteX3" fmla="*/ 3412808 w 4038600"/>
              <a:gd name="connsiteY3" fmla="*/ 614363 h 1409700"/>
              <a:gd name="connsiteX4" fmla="*/ 4041458 w 4038600"/>
              <a:gd name="connsiteY4" fmla="*/ 953 h 1409700"/>
              <a:gd name="connsiteX5" fmla="*/ 0 w 4038600"/>
              <a:gd name="connsiteY5" fmla="*/ 953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8600" h="1409700">
                <a:moveTo>
                  <a:pt x="0" y="0"/>
                </a:moveTo>
                <a:lnTo>
                  <a:pt x="0" y="766763"/>
                </a:lnTo>
                <a:cubicBezTo>
                  <a:pt x="210503" y="1273493"/>
                  <a:pt x="787718" y="1536383"/>
                  <a:pt x="1311593" y="1352550"/>
                </a:cubicBezTo>
                <a:lnTo>
                  <a:pt x="3412808" y="614363"/>
                </a:lnTo>
                <a:cubicBezTo>
                  <a:pt x="3712845" y="508635"/>
                  <a:pt x="3934778" y="278130"/>
                  <a:pt x="4041458" y="953"/>
                </a:cubicBezTo>
                <a:lnTo>
                  <a:pt x="0" y="953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  <p:sp>
        <p:nvSpPr>
          <p:cNvPr id="19" name="Graphic 17">
            <a:extLst>
              <a:ext uri="{FF2B5EF4-FFF2-40B4-BE49-F238E27FC236}">
                <a16:creationId xmlns="" xmlns:a16="http://schemas.microsoft.com/office/drawing/2014/main" id="{CD2A9CDA-63CC-4C6E-AC2B-013ED17914D5}"/>
              </a:ext>
            </a:extLst>
          </p:cNvPr>
          <p:cNvSpPr/>
          <p:nvPr/>
        </p:nvSpPr>
        <p:spPr>
          <a:xfrm>
            <a:off x="-1" y="0"/>
            <a:ext cx="8120861" cy="2834640"/>
          </a:xfrm>
          <a:custGeom>
            <a:avLst/>
            <a:gdLst>
              <a:gd name="connsiteX0" fmla="*/ 0 w 4038600"/>
              <a:gd name="connsiteY0" fmla="*/ 0 h 1409700"/>
              <a:gd name="connsiteX1" fmla="*/ 0 w 4038600"/>
              <a:gd name="connsiteY1" fmla="*/ 766763 h 1409700"/>
              <a:gd name="connsiteX2" fmla="*/ 1311593 w 4038600"/>
              <a:gd name="connsiteY2" fmla="*/ 1352550 h 1409700"/>
              <a:gd name="connsiteX3" fmla="*/ 3412808 w 4038600"/>
              <a:gd name="connsiteY3" fmla="*/ 614363 h 1409700"/>
              <a:gd name="connsiteX4" fmla="*/ 4041458 w 4038600"/>
              <a:gd name="connsiteY4" fmla="*/ 953 h 1409700"/>
              <a:gd name="connsiteX5" fmla="*/ 0 w 4038600"/>
              <a:gd name="connsiteY5" fmla="*/ 953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8600" h="1409700">
                <a:moveTo>
                  <a:pt x="0" y="0"/>
                </a:moveTo>
                <a:lnTo>
                  <a:pt x="0" y="766763"/>
                </a:lnTo>
                <a:cubicBezTo>
                  <a:pt x="210503" y="1273493"/>
                  <a:pt x="787718" y="1536383"/>
                  <a:pt x="1311593" y="1352550"/>
                </a:cubicBezTo>
                <a:lnTo>
                  <a:pt x="3412808" y="614363"/>
                </a:lnTo>
                <a:cubicBezTo>
                  <a:pt x="3712845" y="508635"/>
                  <a:pt x="3934778" y="278130"/>
                  <a:pt x="4041458" y="953"/>
                </a:cubicBezTo>
                <a:lnTo>
                  <a:pt x="0" y="953"/>
                </a:lnTo>
                <a:close/>
              </a:path>
            </a:pathLst>
          </a:custGeom>
          <a:solidFill>
            <a:schemeClr val="bg2">
              <a:alpha val="12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76398139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20034"/>
      </p:ext>
    </p:extLst>
  </p:cSld>
  <p:clrMapOvr>
    <a:masterClrMapping/>
  </p:clrMapOvr>
  <p:transition xmlns:p14="http://schemas.microsoft.com/office/powerpoint/2010/main"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11/08/20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175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="" xmlns:a16="http://schemas.microsoft.com/office/drawing/2014/main" id="{2D7BF0A7-0523-401A-B309-BC329FB88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="" xmlns:a16="http://schemas.microsoft.com/office/drawing/2014/main" id="{D793C52E-C16A-4793-A2BD-948DDBF8AE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="" xmlns:a16="http://schemas.microsoft.com/office/drawing/2014/main" id="{B9575BEB-3984-4EB0-8E8D-88E2BD486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F49B-B3C5-45AA-9192-E3B0FDDD5EEF}" type="datetimeFigureOut">
              <a:rPr lang="sv-SE" smtClean="0"/>
              <a:t>11/08/20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="" xmlns:a16="http://schemas.microsoft.com/office/drawing/2014/main" id="{31013EF4-581E-46B6-A934-6860B5EF0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="" xmlns:a16="http://schemas.microsoft.com/office/drawing/2014/main" id="{78FC5F9C-FFDE-41F4-B460-957238DF1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DF764-DAAD-4AE6-A853-63C29FD0D8E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811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CE928-F478-49F3-AC00-610EE91E952A}" type="datetimeFigureOut">
              <a:rPr lang="en-US" smtClean="0"/>
              <a:t>11/08/20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1D247-151A-4B7F-87FA-BEA1D574C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385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50" r:id="rId8"/>
  </p:sldLayoutIdLst>
  <p:transition xmlns:p14="http://schemas.microsoft.com/office/powerpoint/2010/main"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0.png"/><Relationship Id="rId5" Type="http://schemas.openxmlformats.org/officeDocument/2006/relationships/hyperlink" Target="https://www.fes-mongolia.org/news/fotoblog-iii-demokratie-im-zeichen-des-virus/" TargetMode="External"/><Relationship Id="rId6" Type="http://schemas.openxmlformats.org/officeDocument/2006/relationships/hyperlink" Target="https://news.yahoo.com/tokyos-first-woman-governor-set-024121475.html" TargetMode="External"/><Relationship Id="rId7" Type="http://schemas.openxmlformats.org/officeDocument/2006/relationships/hyperlink" Target="https://www.scmp.com/comment/opinion/article/3093016/singapore-election-vote-stability" TargetMode="External"/><Relationship Id="rId8" Type="http://schemas.openxmlformats.org/officeDocument/2006/relationships/hyperlink" Target="https://www.malaymail.com/news/malaysia/2020/06/20/nomination-begins-for-chini-by-election-under-new-normal/1877188" TargetMode="External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17.jpeg"/><Relationship Id="rId5" Type="http://schemas.openxmlformats.org/officeDocument/2006/relationships/image" Target="../media/image18.jpe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5.png"/><Relationship Id="rId5" Type="http://schemas.openxmlformats.org/officeDocument/2006/relationships/image" Target="../media/image4.png"/><Relationship Id="rId6" Type="http://schemas.openxmlformats.org/officeDocument/2006/relationships/image" Target="../media/image3.png"/><Relationship Id="rId7" Type="http://schemas.openxmlformats.org/officeDocument/2006/relationships/image" Target="../media/image6.png"/><Relationship Id="rId8" Type="http://schemas.microsoft.com/office/2007/relationships/hdphoto" Target="../media/hdphoto1.wdp"/><Relationship Id="rId9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PORTADA PP IDE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89" y="-5788"/>
            <a:ext cx="12192000" cy="6850063"/>
          </a:xfrm>
          <a:prstGeom prst="rect">
            <a:avLst/>
          </a:prstGeom>
        </p:spPr>
      </p:pic>
      <p:pic>
        <p:nvPicPr>
          <p:cNvPr id="4" name="Imagen 3" descr="LOGO_INT IDEA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530" y="663710"/>
            <a:ext cx="3136941" cy="2616533"/>
          </a:xfrm>
          <a:prstGeom prst="rect">
            <a:avLst/>
          </a:prstGeom>
        </p:spPr>
      </p:pic>
      <p:sp>
        <p:nvSpPr>
          <p:cNvPr id="18" name="CuadroTexto 6">
            <a:extLst>
              <a:ext uri="{FF2B5EF4-FFF2-40B4-BE49-F238E27FC236}">
                <a16:creationId xmlns="" xmlns:a16="http://schemas.microsoft.com/office/drawing/2014/main" id="{4E1281D6-6080-4F54-9EB3-E70870A4486B}"/>
              </a:ext>
            </a:extLst>
          </p:cNvPr>
          <p:cNvSpPr txBox="1"/>
          <p:nvPr/>
        </p:nvSpPr>
        <p:spPr>
          <a:xfrm>
            <a:off x="2493260" y="3368756"/>
            <a:ext cx="72054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Arial"/>
                <a:cs typeface="Arial"/>
              </a:rPr>
              <a:t>Thinking About Voter </a:t>
            </a:r>
            <a:r>
              <a:rPr lang="en-US" sz="3200" b="1" dirty="0">
                <a:solidFill>
                  <a:schemeClr val="bg1"/>
                </a:solidFill>
                <a:latin typeface="Arial"/>
                <a:cs typeface="Arial"/>
              </a:rPr>
              <a:t>Participation in COVID-19 Elections 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="" xmlns:a16="http://schemas.microsoft.com/office/drawing/2014/main" id="{D70148B7-07F9-4DD3-9FA3-287DBF0BB0B8}"/>
              </a:ext>
            </a:extLst>
          </p:cNvPr>
          <p:cNvGrpSpPr/>
          <p:nvPr/>
        </p:nvGrpSpPr>
        <p:grpSpPr>
          <a:xfrm>
            <a:off x="5856420" y="6194290"/>
            <a:ext cx="2220968" cy="412012"/>
            <a:chOff x="5878270" y="6140354"/>
            <a:chExt cx="2220968" cy="412012"/>
          </a:xfrm>
        </p:grpSpPr>
        <p:pic>
          <p:nvPicPr>
            <p:cNvPr id="54" name="Imagen 16" descr="ICON_FACEBOOK.png">
              <a:extLst>
                <a:ext uri="{FF2B5EF4-FFF2-40B4-BE49-F238E27FC236}">
                  <a16:creationId xmlns="" xmlns:a16="http://schemas.microsoft.com/office/drawing/2014/main" id="{6FA291E4-97E6-42E3-BF68-2A60E939CB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8270" y="6140354"/>
              <a:ext cx="412012" cy="412012"/>
            </a:xfrm>
            <a:prstGeom prst="rect">
              <a:avLst/>
            </a:prstGeom>
          </p:spPr>
        </p:pic>
        <p:sp>
          <p:nvSpPr>
            <p:cNvPr id="55" name="Rectángulo 17">
              <a:extLst>
                <a:ext uri="{FF2B5EF4-FFF2-40B4-BE49-F238E27FC236}">
                  <a16:creationId xmlns="" xmlns:a16="http://schemas.microsoft.com/office/drawing/2014/main" id="{B7CAFE8D-9207-4093-BA30-4F44C083687E}"/>
                </a:ext>
              </a:extLst>
            </p:cNvPr>
            <p:cNvSpPr/>
            <p:nvPr/>
          </p:nvSpPr>
          <p:spPr>
            <a:xfrm>
              <a:off x="6269184" y="6178109"/>
              <a:ext cx="18300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International</a:t>
              </a:r>
              <a:r>
                <a:rPr lang="es-ES" sz="1600" b="1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IDEA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3D82CACA-0F32-4BDC-9195-39DDD81BA9B5}"/>
              </a:ext>
            </a:extLst>
          </p:cNvPr>
          <p:cNvGrpSpPr/>
          <p:nvPr/>
        </p:nvGrpSpPr>
        <p:grpSpPr>
          <a:xfrm>
            <a:off x="3531995" y="6194290"/>
            <a:ext cx="1506338" cy="410400"/>
            <a:chOff x="3411594" y="6140354"/>
            <a:chExt cx="1506338" cy="410400"/>
          </a:xfrm>
        </p:grpSpPr>
        <p:pic>
          <p:nvPicPr>
            <p:cNvPr id="57" name="Imagen 19" descr="ICON_TWITTER.png">
              <a:extLst>
                <a:ext uri="{FF2B5EF4-FFF2-40B4-BE49-F238E27FC236}">
                  <a16:creationId xmlns="" xmlns:a16="http://schemas.microsoft.com/office/drawing/2014/main" id="{592A650A-375E-4CCB-8296-E413F2036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594" y="6140354"/>
              <a:ext cx="410400" cy="410400"/>
            </a:xfrm>
            <a:prstGeom prst="rect">
              <a:avLst/>
            </a:prstGeom>
          </p:spPr>
        </p:pic>
        <p:sp>
          <p:nvSpPr>
            <p:cNvPr id="58" name="Rectángulo 20">
              <a:extLst>
                <a:ext uri="{FF2B5EF4-FFF2-40B4-BE49-F238E27FC236}">
                  <a16:creationId xmlns="" xmlns:a16="http://schemas.microsoft.com/office/drawing/2014/main" id="{AF7BF42A-6A3F-466E-ACA1-A241B3553F0F}"/>
                </a:ext>
              </a:extLst>
            </p:cNvPr>
            <p:cNvSpPr/>
            <p:nvPr/>
          </p:nvSpPr>
          <p:spPr>
            <a:xfrm>
              <a:off x="3753510" y="6178109"/>
              <a:ext cx="116442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@int_IDEA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="" xmlns:a16="http://schemas.microsoft.com/office/drawing/2014/main" id="{F4B351F5-6517-49E7-B0B0-572DBA0E3890}"/>
              </a:ext>
            </a:extLst>
          </p:cNvPr>
          <p:cNvGrpSpPr/>
          <p:nvPr/>
        </p:nvGrpSpPr>
        <p:grpSpPr>
          <a:xfrm>
            <a:off x="956922" y="6194290"/>
            <a:ext cx="1756985" cy="410400"/>
            <a:chOff x="343228" y="6140354"/>
            <a:chExt cx="1756985" cy="410400"/>
          </a:xfrm>
        </p:grpSpPr>
        <p:sp>
          <p:nvSpPr>
            <p:cNvPr id="60" name="Rectángulo 14">
              <a:extLst>
                <a:ext uri="{FF2B5EF4-FFF2-40B4-BE49-F238E27FC236}">
                  <a16:creationId xmlns="" xmlns:a16="http://schemas.microsoft.com/office/drawing/2014/main" id="{900CC766-CFA8-40C6-9400-E7503FF52A0D}"/>
                </a:ext>
              </a:extLst>
            </p:cNvPr>
            <p:cNvSpPr/>
            <p:nvPr/>
          </p:nvSpPr>
          <p:spPr>
            <a:xfrm>
              <a:off x="719386" y="6178109"/>
              <a:ext cx="138082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www.idea.int</a:t>
              </a:r>
            </a:p>
          </p:txBody>
        </p:sp>
        <p:pic>
          <p:nvPicPr>
            <p:cNvPr id="61" name="Picture 60">
              <a:extLst>
                <a:ext uri="{FF2B5EF4-FFF2-40B4-BE49-F238E27FC236}">
                  <a16:creationId xmlns="" xmlns:a16="http://schemas.microsoft.com/office/drawing/2014/main" id="{141918B2-1126-4343-A831-975333A2E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228" y="6140354"/>
              <a:ext cx="410400" cy="410400"/>
            </a:xfrm>
            <a:prstGeom prst="rect">
              <a:avLst/>
            </a:prstGeom>
          </p:spPr>
        </p:pic>
      </p:grpSp>
      <p:grpSp>
        <p:nvGrpSpPr>
          <p:cNvPr id="62" name="Group 61">
            <a:extLst>
              <a:ext uri="{FF2B5EF4-FFF2-40B4-BE49-F238E27FC236}">
                <a16:creationId xmlns="" xmlns:a16="http://schemas.microsoft.com/office/drawing/2014/main" id="{D1DA7CC2-75FC-4F62-BD3C-C3F63D4CC48D}"/>
              </a:ext>
            </a:extLst>
          </p:cNvPr>
          <p:cNvGrpSpPr/>
          <p:nvPr/>
        </p:nvGrpSpPr>
        <p:grpSpPr>
          <a:xfrm>
            <a:off x="8895476" y="6194290"/>
            <a:ext cx="2269088" cy="410355"/>
            <a:chOff x="8281782" y="6140354"/>
            <a:chExt cx="2269088" cy="410355"/>
          </a:xfrm>
        </p:grpSpPr>
        <p:sp>
          <p:nvSpPr>
            <p:cNvPr id="63" name="Rectángulo 17">
              <a:extLst>
                <a:ext uri="{FF2B5EF4-FFF2-40B4-BE49-F238E27FC236}">
                  <a16:creationId xmlns="" xmlns:a16="http://schemas.microsoft.com/office/drawing/2014/main" id="{1949B56B-3687-4CF4-9F85-34439C60F133}"/>
                </a:ext>
              </a:extLst>
            </p:cNvPr>
            <p:cNvSpPr/>
            <p:nvPr/>
          </p:nvSpPr>
          <p:spPr>
            <a:xfrm>
              <a:off x="8664713" y="6178109"/>
              <a:ext cx="18861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International IDEA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="" xmlns:a16="http://schemas.microsoft.com/office/drawing/2014/main" id="{D2382EFC-E172-4DD5-A420-A041B830333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1782" y="6140354"/>
              <a:ext cx="410355" cy="410355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4382966" y="4958776"/>
            <a:ext cx="34034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ADHY AMAN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</a:rPr>
              <a:t>Webinar, </a:t>
            </a:r>
            <a:r>
              <a:rPr lang="en-US" sz="2400" b="1" dirty="0" smtClean="0">
                <a:solidFill>
                  <a:schemeClr val="bg1"/>
                </a:solidFill>
              </a:rPr>
              <a:t>11 August 2020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24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133834" y="-323840"/>
            <a:ext cx="8099393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700" b="1" dirty="0">
              <a:solidFill>
                <a:schemeClr val="accent1"/>
              </a:solidFill>
            </a:endParaRPr>
          </a:p>
          <a:p>
            <a:r>
              <a:rPr lang="en-US" sz="2700" b="1" dirty="0" smtClean="0">
                <a:solidFill>
                  <a:schemeClr val="accent1"/>
                </a:solidFill>
              </a:rPr>
              <a:t>What is the situation?</a:t>
            </a:r>
            <a:endParaRPr lang="en-US" sz="2700" b="1" i="1" dirty="0">
              <a:solidFill>
                <a:schemeClr val="accent1"/>
              </a:solidFill>
            </a:endParaRPr>
          </a:p>
          <a:p>
            <a:endParaRPr lang="en-US" sz="2700" b="1" dirty="0">
              <a:solidFill>
                <a:schemeClr val="accent1"/>
              </a:solidFill>
            </a:endParaRPr>
          </a:p>
          <a:p>
            <a:pPr lvl="1"/>
            <a:endParaRPr lang="en-US" sz="2700" b="1" dirty="0">
              <a:solidFill>
                <a:schemeClr val="bg1"/>
              </a:solidFill>
            </a:endParaRPr>
          </a:p>
        </p:txBody>
      </p:sp>
      <p:pic>
        <p:nvPicPr>
          <p:cNvPr id="3" name="Picture 2" descr="Untitled_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517"/>
            <a:ext cx="12192000" cy="584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27404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8-11 at 16.21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38100"/>
            <a:ext cx="114808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31331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270442" y="155078"/>
            <a:ext cx="34614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</a:rPr>
              <a:t>Health &amp; Safety Protocols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pic>
        <p:nvPicPr>
          <p:cNvPr id="17" name="Picture 1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692" y="19538"/>
            <a:ext cx="8411308" cy="595923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7231" y="4422922"/>
            <a:ext cx="35950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i="1" dirty="0"/>
              <a:t>From Top Left clockwise: Mongolia [Photo: </a:t>
            </a:r>
            <a:r>
              <a:rPr lang="en-US" sz="1400" i="1" u="sng" dirty="0">
                <a:hlinkClick r:id="rId5"/>
              </a:rPr>
              <a:t>Friedrich Ebert Stiftung</a:t>
            </a:r>
            <a:r>
              <a:rPr lang="en-GB" sz="1400" i="1" dirty="0"/>
              <a:t>]; Japan [Photo: </a:t>
            </a:r>
            <a:r>
              <a:rPr lang="en-US" sz="1400" i="1" u="sng" dirty="0">
                <a:hlinkClick r:id="rId6"/>
              </a:rPr>
              <a:t>Reuters</a:t>
            </a:r>
            <a:r>
              <a:rPr lang="en-GB" sz="1400" i="1" dirty="0"/>
              <a:t>]; Singapore [Photo: </a:t>
            </a:r>
            <a:r>
              <a:rPr lang="en-US" sz="1400" i="1" u="sng" dirty="0">
                <a:hlinkClick r:id="rId7"/>
              </a:rPr>
              <a:t>EPA-EFE</a:t>
            </a:r>
            <a:r>
              <a:rPr lang="en-GB" sz="1400" i="1" dirty="0"/>
              <a:t>]; Malaysia [Photo: </a:t>
            </a:r>
            <a:r>
              <a:rPr lang="en-US" sz="1400" i="1" u="sng" dirty="0">
                <a:hlinkClick r:id="rId8"/>
              </a:rPr>
              <a:t>Bernama</a:t>
            </a:r>
            <a:r>
              <a:rPr lang="en-GB" sz="1400" i="1" dirty="0"/>
              <a:t>]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98256833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270443" y="155078"/>
            <a:ext cx="11788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</a:rPr>
              <a:t>Voter Turnout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02912" y="5617312"/>
            <a:ext cx="44429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Source: International IDEA Voter Turnout Database</a:t>
            </a:r>
            <a:endParaRPr lang="en-US" sz="1600" dirty="0"/>
          </a:p>
        </p:txBody>
      </p:sp>
      <p:pic>
        <p:nvPicPr>
          <p:cNvPr id="10" name="Picture 9" descr="Screen Shot 2020-08-11 at 10.56.0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234"/>
            <a:ext cx="12192000" cy="490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383389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pic>
        <p:nvPicPr>
          <p:cNvPr id="9" name="Picture 8" descr="2018-IDEA_Infographic-Democracy-Conceptual-Framework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533" y="214923"/>
            <a:ext cx="6612467" cy="6671145"/>
          </a:xfrm>
          <a:prstGeom prst="rect">
            <a:avLst/>
          </a:prstGeom>
        </p:spPr>
      </p:pic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8-Point Star 21"/>
          <p:cNvSpPr/>
          <p:nvPr/>
        </p:nvSpPr>
        <p:spPr>
          <a:xfrm>
            <a:off x="10891122" y="3071892"/>
            <a:ext cx="863027" cy="778860"/>
          </a:xfrm>
          <a:prstGeom prst="star8">
            <a:avLst/>
          </a:prstGeom>
          <a:noFill/>
          <a:ln w="34925">
            <a:solidFill>
              <a:srgbClr val="DF00B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75845" y="87922"/>
            <a:ext cx="5275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4587"/>
                </a:solidFill>
              </a:rPr>
              <a:t>The Global </a:t>
            </a:r>
            <a:r>
              <a:rPr lang="en-US" sz="2400" dirty="0">
                <a:solidFill>
                  <a:srgbClr val="004587"/>
                </a:solidFill>
              </a:rPr>
              <a:t>Monitor of COVID-19´s </a:t>
            </a:r>
            <a:r>
              <a:rPr lang="en-US" sz="2400" dirty="0" smtClean="0">
                <a:solidFill>
                  <a:srgbClr val="004587"/>
                </a:solidFill>
              </a:rPr>
              <a:t>Impact </a:t>
            </a:r>
            <a:r>
              <a:rPr lang="en-US" sz="2400" dirty="0">
                <a:solidFill>
                  <a:srgbClr val="004587"/>
                </a:solidFill>
              </a:rPr>
              <a:t>on Democracy and Human Rights</a:t>
            </a:r>
          </a:p>
        </p:txBody>
      </p:sp>
      <p:pic>
        <p:nvPicPr>
          <p:cNvPr id="8" name="Picture 7" descr="Screen Shot 2020-08-11 at 11.10.2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0028"/>
            <a:ext cx="5578230" cy="299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537256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8-11 at 09.52.0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Line Callout 2 3"/>
          <p:cNvSpPr/>
          <p:nvPr/>
        </p:nvSpPr>
        <p:spPr>
          <a:xfrm>
            <a:off x="6398845" y="3311768"/>
            <a:ext cx="2198077" cy="1182078"/>
          </a:xfrm>
          <a:prstGeom prst="borderCallout2">
            <a:avLst>
              <a:gd name="adj1" fmla="val 13988"/>
              <a:gd name="adj2" fmla="val -5222"/>
              <a:gd name="adj3" fmla="val 35112"/>
              <a:gd name="adj4" fmla="val -57907"/>
              <a:gd name="adj5" fmla="val 68088"/>
              <a:gd name="adj6" fmla="val -81778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BANGLADESH</a:t>
            </a:r>
            <a:r>
              <a:rPr lang="en-US" sz="1100" dirty="0" smtClean="0">
                <a:solidFill>
                  <a:srgbClr val="004587"/>
                </a:solidFill>
              </a:rPr>
              <a:t>: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Women </a:t>
            </a:r>
            <a:r>
              <a:rPr lang="en-US" sz="1100" dirty="0">
                <a:solidFill>
                  <a:srgbClr val="004587"/>
                </a:solidFill>
              </a:rPr>
              <a:t>are some of the hardest hit </a:t>
            </a:r>
            <a:r>
              <a:rPr lang="en-US" sz="1100" dirty="0">
                <a:solidFill>
                  <a:schemeClr val="accent1"/>
                </a:solidFill>
              </a:rPr>
              <a:t>economically by COVID-19, with more than a million garment works laid off, 80 per cent of whom are women. Women domestic workers have also faced </a:t>
            </a:r>
            <a:r>
              <a:rPr lang="en-US" sz="1100" b="1" dirty="0">
                <a:solidFill>
                  <a:schemeClr val="accent1"/>
                </a:solidFill>
              </a:rPr>
              <a:t>unemployment</a:t>
            </a:r>
            <a:r>
              <a:rPr lang="en-US" sz="1100" dirty="0">
                <a:solidFill>
                  <a:schemeClr val="accent1"/>
                </a:solidFill>
              </a:rPr>
              <a:t>.</a:t>
            </a:r>
          </a:p>
        </p:txBody>
      </p:sp>
      <p:sp>
        <p:nvSpPr>
          <p:cNvPr id="7" name="Line Callout 2 6"/>
          <p:cNvSpPr/>
          <p:nvPr/>
        </p:nvSpPr>
        <p:spPr>
          <a:xfrm>
            <a:off x="674078" y="4552461"/>
            <a:ext cx="2657230" cy="1553308"/>
          </a:xfrm>
          <a:prstGeom prst="borderCallout2">
            <a:avLst>
              <a:gd name="adj1" fmla="val 13737"/>
              <a:gd name="adj2" fmla="val 103821"/>
              <a:gd name="adj3" fmla="val -9856"/>
              <a:gd name="adj4" fmla="val 113124"/>
              <a:gd name="adj5" fmla="val -20243"/>
              <a:gd name="adj6" fmla="val 127036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INDIA</a:t>
            </a:r>
            <a:r>
              <a:rPr lang="en-US" sz="1100" dirty="0" smtClean="0">
                <a:solidFill>
                  <a:srgbClr val="004587"/>
                </a:solidFill>
              </a:rPr>
              <a:t>: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 There </a:t>
            </a:r>
            <a:r>
              <a:rPr lang="en-US" sz="1100" dirty="0">
                <a:solidFill>
                  <a:srgbClr val="004587"/>
                </a:solidFill>
              </a:rPr>
              <a:t>has been an increase in </a:t>
            </a:r>
            <a:r>
              <a:rPr lang="en-US" sz="1100" b="1" dirty="0">
                <a:solidFill>
                  <a:srgbClr val="004587"/>
                </a:solidFill>
              </a:rPr>
              <a:t>domestic violence against women </a:t>
            </a:r>
            <a:r>
              <a:rPr lang="en-US" sz="1100" dirty="0">
                <a:solidFill>
                  <a:srgbClr val="004587"/>
                </a:solidFill>
              </a:rPr>
              <a:t>during the lockdown. Between 23 March and 16 April 2020, i.e. during the first three weeks of the lockdown, 239 complaints of domestic violence were received; 123 such complaints were received in the month leading up to the lockdown.</a:t>
            </a:r>
          </a:p>
        </p:txBody>
      </p:sp>
      <p:sp>
        <p:nvSpPr>
          <p:cNvPr id="8" name="Line Callout 2 7"/>
          <p:cNvSpPr/>
          <p:nvPr/>
        </p:nvSpPr>
        <p:spPr>
          <a:xfrm>
            <a:off x="3497384" y="586155"/>
            <a:ext cx="2217616" cy="1533768"/>
          </a:xfrm>
          <a:prstGeom prst="borderCallout2">
            <a:avLst>
              <a:gd name="adj1" fmla="val 108559"/>
              <a:gd name="adj2" fmla="val 47174"/>
              <a:gd name="adj3" fmla="val 170343"/>
              <a:gd name="adj4" fmla="val 40162"/>
              <a:gd name="adj5" fmla="val 208678"/>
              <a:gd name="adj6" fmla="val 12364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AFGHANISTAN</a:t>
            </a:r>
            <a:r>
              <a:rPr lang="en-US" sz="1100" dirty="0" smtClean="0">
                <a:solidFill>
                  <a:srgbClr val="004587"/>
                </a:solidFill>
              </a:rPr>
              <a:t>: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Afghan </a:t>
            </a:r>
            <a:r>
              <a:rPr lang="en-US" sz="1100" dirty="0">
                <a:solidFill>
                  <a:srgbClr val="004587"/>
                </a:solidFill>
              </a:rPr>
              <a:t>women </a:t>
            </a:r>
            <a:r>
              <a:rPr lang="en-US" sz="1100" b="1" dirty="0">
                <a:solidFill>
                  <a:srgbClr val="004587"/>
                </a:solidFill>
              </a:rPr>
              <a:t>have less access to healthcare</a:t>
            </a:r>
            <a:r>
              <a:rPr lang="en-US" sz="1100" dirty="0">
                <a:solidFill>
                  <a:srgbClr val="004587"/>
                </a:solidFill>
              </a:rPr>
              <a:t> and COVID-19 testing, and maternal care and vaccinations have fallen as a result, a survey of Afghan health staff warns.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16846" y="332154"/>
            <a:ext cx="147515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srgbClr val="004587"/>
                </a:solidFill>
              </a:rPr>
              <a:t>GENDER EQUALITY</a:t>
            </a:r>
            <a:endParaRPr lang="en-US" sz="2000" b="1" dirty="0">
              <a:solidFill>
                <a:srgbClr val="0045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637566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8-11 at 10.35.4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16846" y="332154"/>
            <a:ext cx="147515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srgbClr val="004587"/>
                </a:solidFill>
              </a:rPr>
              <a:t>SOCIAL GROUP EQUALITY</a:t>
            </a:r>
            <a:endParaRPr lang="en-US" sz="2000" b="1" dirty="0">
              <a:solidFill>
                <a:srgbClr val="004587"/>
              </a:solidFill>
            </a:endParaRPr>
          </a:p>
        </p:txBody>
      </p:sp>
      <p:sp>
        <p:nvSpPr>
          <p:cNvPr id="4" name="Line Callout 2 3"/>
          <p:cNvSpPr/>
          <p:nvPr/>
        </p:nvSpPr>
        <p:spPr>
          <a:xfrm>
            <a:off x="5724769" y="918307"/>
            <a:ext cx="2608385" cy="1690077"/>
          </a:xfrm>
          <a:prstGeom prst="borderCallout2">
            <a:avLst>
              <a:gd name="adj1" fmla="val 25686"/>
              <a:gd name="adj2" fmla="val -3839"/>
              <a:gd name="adj3" fmla="val 56563"/>
              <a:gd name="adj4" fmla="val -33606"/>
              <a:gd name="adj5" fmla="val 131551"/>
              <a:gd name="adj6" fmla="val -51255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CHINA</a:t>
            </a:r>
            <a:r>
              <a:rPr lang="en-US" sz="1100" dirty="0" smtClean="0">
                <a:solidFill>
                  <a:srgbClr val="004587"/>
                </a:solidFill>
              </a:rPr>
              <a:t>: 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In </a:t>
            </a:r>
            <a:r>
              <a:rPr lang="en-US" sz="1100" dirty="0">
                <a:solidFill>
                  <a:srgbClr val="004587"/>
                </a:solidFill>
              </a:rPr>
              <a:t>April, Africans in China, and particularly in </a:t>
            </a:r>
            <a:r>
              <a:rPr lang="en-US" sz="1100" dirty="0" err="1">
                <a:solidFill>
                  <a:srgbClr val="004587"/>
                </a:solidFill>
              </a:rPr>
              <a:t>Guandong</a:t>
            </a:r>
            <a:r>
              <a:rPr lang="en-US" sz="1100" dirty="0">
                <a:solidFill>
                  <a:srgbClr val="004587"/>
                </a:solidFill>
              </a:rPr>
              <a:t> Province, were tested and quarantined forcefully for 14 days in an allegedly inhumane manner even without symptoms. </a:t>
            </a:r>
            <a:r>
              <a:rPr lang="en-US" sz="1100" b="1" dirty="0">
                <a:solidFill>
                  <a:srgbClr val="004587"/>
                </a:solidFill>
              </a:rPr>
              <a:t>Racist attacks </a:t>
            </a:r>
            <a:r>
              <a:rPr lang="en-US" sz="1100" dirty="0">
                <a:solidFill>
                  <a:srgbClr val="004587"/>
                </a:solidFill>
              </a:rPr>
              <a:t>were widespread, including evictions from apartments and refusal of entry </a:t>
            </a:r>
            <a:r>
              <a:rPr lang="en-US" sz="1100" dirty="0" smtClean="0">
                <a:solidFill>
                  <a:srgbClr val="004587"/>
                </a:solidFill>
              </a:rPr>
              <a:t>into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hotels </a:t>
            </a:r>
            <a:r>
              <a:rPr lang="en-US" sz="1100" dirty="0">
                <a:solidFill>
                  <a:srgbClr val="004587"/>
                </a:solidFill>
              </a:rPr>
              <a:t>and restaurants</a:t>
            </a:r>
            <a:r>
              <a:rPr lang="en-US" dirty="0"/>
              <a:t>.</a:t>
            </a:r>
          </a:p>
        </p:txBody>
      </p:sp>
      <p:sp>
        <p:nvSpPr>
          <p:cNvPr id="5" name="Line Callout 2 4"/>
          <p:cNvSpPr/>
          <p:nvPr/>
        </p:nvSpPr>
        <p:spPr>
          <a:xfrm>
            <a:off x="254001" y="4347307"/>
            <a:ext cx="2706077" cy="1748693"/>
          </a:xfrm>
          <a:prstGeom prst="borderCallout2">
            <a:avLst>
              <a:gd name="adj1" fmla="val 17633"/>
              <a:gd name="adj2" fmla="val 102497"/>
              <a:gd name="adj3" fmla="val 4784"/>
              <a:gd name="adj4" fmla="val 118712"/>
              <a:gd name="adj5" fmla="val -26048"/>
              <a:gd name="adj6" fmla="val 128062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INDIA</a:t>
            </a:r>
            <a:r>
              <a:rPr lang="en-US" sz="1100" dirty="0" smtClean="0">
                <a:solidFill>
                  <a:srgbClr val="004587"/>
                </a:solidFill>
              </a:rPr>
              <a:t>: 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There </a:t>
            </a:r>
            <a:r>
              <a:rPr lang="en-US" sz="1100" dirty="0">
                <a:solidFill>
                  <a:srgbClr val="004587"/>
                </a:solidFill>
              </a:rPr>
              <a:t>have been cases of Muslims being assaulted, harassed and denied medical attention. Some Indian states have also seen spikes in caste-based </a:t>
            </a:r>
            <a:r>
              <a:rPr lang="en-US" sz="1100" b="1" dirty="0">
                <a:solidFill>
                  <a:srgbClr val="004587"/>
                </a:solidFill>
              </a:rPr>
              <a:t>discrimination and violence</a:t>
            </a:r>
            <a:r>
              <a:rPr lang="en-US" sz="1100" dirty="0">
                <a:solidFill>
                  <a:srgbClr val="004587"/>
                </a:solidFill>
              </a:rPr>
              <a:t> during the pandemic. Prime Minister </a:t>
            </a:r>
            <a:r>
              <a:rPr lang="en-US" sz="1100" dirty="0" err="1">
                <a:solidFill>
                  <a:srgbClr val="004587"/>
                </a:solidFill>
              </a:rPr>
              <a:t>Modi</a:t>
            </a:r>
            <a:r>
              <a:rPr lang="en-US" sz="1100" dirty="0">
                <a:solidFill>
                  <a:srgbClr val="004587"/>
                </a:solidFill>
              </a:rPr>
              <a:t> delivered an explicit call for unity in April, stating, 'COVID-19 does not see race, religion, </a:t>
            </a:r>
            <a:r>
              <a:rPr lang="en-US" sz="1100" dirty="0" err="1">
                <a:solidFill>
                  <a:srgbClr val="004587"/>
                </a:solidFill>
              </a:rPr>
              <a:t>colour</a:t>
            </a:r>
            <a:r>
              <a:rPr lang="en-US" sz="1100" dirty="0">
                <a:solidFill>
                  <a:srgbClr val="004587"/>
                </a:solidFill>
              </a:rPr>
              <a:t>, caste, creed, language or border before striking.'</a:t>
            </a:r>
          </a:p>
        </p:txBody>
      </p:sp>
      <p:sp>
        <p:nvSpPr>
          <p:cNvPr id="6" name="Line Callout 2 5"/>
          <p:cNvSpPr/>
          <p:nvPr/>
        </p:nvSpPr>
        <p:spPr>
          <a:xfrm>
            <a:off x="6506308" y="3575538"/>
            <a:ext cx="2393461" cy="1445846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32052"/>
              <a:gd name="adj5" fmla="val 57095"/>
              <a:gd name="adj6" fmla="val -70638"/>
            </a:avLst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solidFill>
                  <a:srgbClr val="004587"/>
                </a:solidFill>
              </a:rPr>
              <a:t>MALAYSIA</a:t>
            </a:r>
            <a:r>
              <a:rPr lang="en-US" sz="1100" dirty="0" smtClean="0">
                <a:solidFill>
                  <a:srgbClr val="004587"/>
                </a:solidFill>
              </a:rPr>
              <a:t>: </a:t>
            </a:r>
          </a:p>
          <a:p>
            <a:pPr algn="ctr"/>
            <a:r>
              <a:rPr lang="en-US" sz="1100" dirty="0" smtClean="0">
                <a:solidFill>
                  <a:srgbClr val="004587"/>
                </a:solidFill>
              </a:rPr>
              <a:t>There </a:t>
            </a:r>
            <a:r>
              <a:rPr lang="en-US" sz="1100" dirty="0">
                <a:solidFill>
                  <a:srgbClr val="004587"/>
                </a:solidFill>
              </a:rPr>
              <a:t>have been </a:t>
            </a:r>
            <a:r>
              <a:rPr lang="en-US" sz="1100" b="1" dirty="0">
                <a:solidFill>
                  <a:srgbClr val="004587"/>
                </a:solidFill>
              </a:rPr>
              <a:t>arrests</a:t>
            </a:r>
            <a:r>
              <a:rPr lang="en-US" sz="1100" dirty="0">
                <a:solidFill>
                  <a:srgbClr val="004587"/>
                </a:solidFill>
              </a:rPr>
              <a:t> </a:t>
            </a:r>
            <a:r>
              <a:rPr lang="en-US" sz="1100" b="1" dirty="0">
                <a:solidFill>
                  <a:srgbClr val="004587"/>
                </a:solidFill>
              </a:rPr>
              <a:t>of hundreds of migrant workers</a:t>
            </a:r>
            <a:r>
              <a:rPr lang="en-US" sz="1100" dirty="0">
                <a:solidFill>
                  <a:srgbClr val="004587"/>
                </a:solidFill>
              </a:rPr>
              <a:t> in Kuala Lumpur’s so-called Covid-19 “red zones” where the infection rate is said to be high. The UN has condemned the move.</a:t>
            </a:r>
          </a:p>
        </p:txBody>
      </p:sp>
    </p:spTree>
    <p:extLst>
      <p:ext uri="{BB962C8B-B14F-4D97-AF65-F5344CB8AC3E}">
        <p14:creationId xmlns:p14="http://schemas.microsoft.com/office/powerpoint/2010/main" val="197147453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Callout 2"/>
          <p:cNvSpPr/>
          <p:nvPr/>
        </p:nvSpPr>
        <p:spPr>
          <a:xfrm>
            <a:off x="214823" y="739271"/>
            <a:ext cx="6653197" cy="4492491"/>
          </a:xfrm>
          <a:prstGeom prst="rightArrowCallout">
            <a:avLst/>
          </a:prstGeom>
          <a:solidFill>
            <a:schemeClr val="bg2"/>
          </a:solidFill>
          <a:ln w="508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133832" y="-323840"/>
            <a:ext cx="6738278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700" b="1" dirty="0">
              <a:solidFill>
                <a:schemeClr val="accent1"/>
              </a:solidFill>
            </a:endParaRPr>
          </a:p>
          <a:p>
            <a:r>
              <a:rPr lang="en-US" sz="2700" b="1" dirty="0" smtClean="0">
                <a:solidFill>
                  <a:schemeClr val="accent1"/>
                </a:solidFill>
              </a:rPr>
              <a:t>Things Voters Consider in COVID-19 Elections</a:t>
            </a:r>
            <a:endParaRPr lang="en-US" sz="2700" b="1" i="1" dirty="0">
              <a:solidFill>
                <a:schemeClr val="accent1"/>
              </a:solidFill>
            </a:endParaRPr>
          </a:p>
          <a:p>
            <a:endParaRPr lang="en-US" sz="2700" b="1" dirty="0">
              <a:solidFill>
                <a:schemeClr val="accent1"/>
              </a:solidFill>
            </a:endParaRPr>
          </a:p>
          <a:p>
            <a:pPr lvl="1"/>
            <a:endParaRPr lang="en-US" sz="2700" b="1" dirty="0">
              <a:solidFill>
                <a:schemeClr val="bg1"/>
              </a:solidFill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90178" y="1344508"/>
            <a:ext cx="5006434" cy="38044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chemeClr val="accent1"/>
                </a:solidFill>
              </a:rPr>
              <a:t>Maintenance of their good health; </a:t>
            </a:r>
            <a:endParaRPr lang="en-US" sz="2600" dirty="0">
              <a:solidFill>
                <a:schemeClr val="accent1"/>
              </a:solidFill>
            </a:endParaRPr>
          </a:p>
          <a:p>
            <a:endParaRPr lang="en-US" sz="2600" dirty="0">
              <a:solidFill>
                <a:schemeClr val="accent1"/>
              </a:solidFill>
            </a:endParaRPr>
          </a:p>
          <a:p>
            <a:r>
              <a:rPr lang="en-GB" sz="2600" dirty="0" smtClean="0">
                <a:solidFill>
                  <a:schemeClr val="accent1"/>
                </a:solidFill>
              </a:rPr>
              <a:t>Preservation of their voting rights &amp; secrecy;</a:t>
            </a:r>
            <a:endParaRPr lang="en-GB" sz="2600" dirty="0">
              <a:solidFill>
                <a:schemeClr val="accent1"/>
              </a:solidFill>
            </a:endParaRPr>
          </a:p>
          <a:p>
            <a:endParaRPr lang="en-GB" sz="2600" dirty="0">
              <a:solidFill>
                <a:schemeClr val="accent1"/>
              </a:solidFill>
            </a:endParaRPr>
          </a:p>
          <a:p>
            <a:r>
              <a:rPr lang="en-GB" sz="2600" dirty="0" smtClean="0">
                <a:solidFill>
                  <a:schemeClr val="accent1"/>
                </a:solidFill>
              </a:rPr>
              <a:t>Election of legitimate gov’t.</a:t>
            </a:r>
            <a:endParaRPr lang="en-GB" sz="26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26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accent1"/>
                </a:solidFill>
              </a:rPr>
              <a:t>			</a:t>
            </a:r>
            <a:endParaRPr lang="en-US" sz="2600" dirty="0">
              <a:solidFill>
                <a:schemeClr val="accent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512540" y="1348136"/>
            <a:ext cx="3708016" cy="3287485"/>
            <a:chOff x="7434386" y="898751"/>
            <a:chExt cx="3708016" cy="3287485"/>
          </a:xfrm>
        </p:grpSpPr>
        <p:sp>
          <p:nvSpPr>
            <p:cNvPr id="2" name="TextBox 1"/>
            <p:cNvSpPr txBox="1"/>
            <p:nvPr/>
          </p:nvSpPr>
          <p:spPr>
            <a:xfrm>
              <a:off x="7434386" y="3262906"/>
              <a:ext cx="370801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rgbClr val="004587"/>
                  </a:solidFill>
                </a:rPr>
                <a:t>LET’S VOTE !</a:t>
              </a:r>
              <a:endParaRPr lang="en-US" sz="5400" dirty="0">
                <a:solidFill>
                  <a:srgbClr val="004587"/>
                </a:solidFill>
              </a:endParaRPr>
            </a:p>
          </p:txBody>
        </p:sp>
        <p:pic>
          <p:nvPicPr>
            <p:cNvPr id="6" name="Picture 5" descr="74254dbb61da778e87ed0067b7462c1e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9221" y="898751"/>
              <a:ext cx="3169363" cy="23543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5077035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270443" y="155078"/>
            <a:ext cx="1178845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>
                <a:solidFill>
                  <a:schemeClr val="accent1"/>
                </a:solidFill>
              </a:rPr>
              <a:t>LIMITATIONS ON VOTER ACCESS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91297C-F22C-104B-A696-33A49A98C1E4}"/>
              </a:ext>
            </a:extLst>
          </p:cNvPr>
          <p:cNvSpPr txBox="1"/>
          <p:nvPr/>
        </p:nvSpPr>
        <p:spPr>
          <a:xfrm>
            <a:off x="373072" y="998659"/>
            <a:ext cx="4744772" cy="5447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Difficulty to vote for </a:t>
            </a:r>
            <a:r>
              <a:rPr lang="en-US" sz="2800" dirty="0" smtClean="0">
                <a:solidFill>
                  <a:schemeClr val="accent1"/>
                </a:solidFill>
              </a:rPr>
              <a:t>PWDs &amp; COVID</a:t>
            </a:r>
            <a:r>
              <a:rPr lang="en-US" sz="2800" dirty="0">
                <a:solidFill>
                  <a:schemeClr val="accent1"/>
                </a:solidFill>
              </a:rPr>
              <a:t>-19 positive patients</a:t>
            </a:r>
          </a:p>
          <a:p>
            <a:pPr marL="514350" indent="-514350" algn="l">
              <a:buFont typeface="+mj-lt"/>
              <a:buAutoNum type="arabicPeriod"/>
            </a:pPr>
            <a:endParaRPr lang="en-US" sz="2000" dirty="0">
              <a:solidFill>
                <a:schemeClr val="accent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Overseas voters in lockdown countries cannot vote</a:t>
            </a:r>
          </a:p>
          <a:p>
            <a:pPr algn="l"/>
            <a:endParaRPr lang="en-US" sz="2000" dirty="0">
              <a:solidFill>
                <a:schemeClr val="accent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Certain voting arrangements are not available</a:t>
            </a:r>
            <a:endParaRPr lang="en-US" sz="2800" dirty="0"/>
          </a:p>
          <a:p>
            <a:pPr marL="342900" lvl="1" indent="-342900">
              <a:buFont typeface="+mj-lt"/>
              <a:buAutoNum type="arabicPeriod"/>
            </a:pPr>
            <a:endParaRPr lang="en-US" sz="2800" b="1" dirty="0">
              <a:solidFill>
                <a:schemeClr val="accent1"/>
              </a:solidFill>
            </a:endParaRPr>
          </a:p>
          <a:p>
            <a:pPr marL="342900" indent="-342900" algn="l">
              <a:buFont typeface="+mj-lt"/>
              <a:buAutoNum type="arabicPeriod"/>
            </a:pPr>
            <a:endParaRPr lang="en-US" sz="2800" dirty="0"/>
          </a:p>
        </p:txBody>
      </p:sp>
      <p:pic>
        <p:nvPicPr>
          <p:cNvPr id="3" name="Picture 2" descr="MBHZ569__01994.1585272558.500.75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412" y="44230"/>
            <a:ext cx="4906587" cy="3513116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5570452" y="1195525"/>
            <a:ext cx="6621548" cy="3808769"/>
            <a:chOff x="5570452" y="1195525"/>
            <a:chExt cx="6621548" cy="3808769"/>
          </a:xfrm>
        </p:grpSpPr>
        <p:pic>
          <p:nvPicPr>
            <p:cNvPr id="6" name="Picture 5" descr="overseas-voting-705x405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0452" y="1200426"/>
              <a:ext cx="6621548" cy="3803868"/>
            </a:xfrm>
            <a:prstGeom prst="rect">
              <a:avLst/>
            </a:prstGeom>
          </p:spPr>
        </p:pic>
        <p:pic>
          <p:nvPicPr>
            <p:cNvPr id="14" name="Picture 13" descr="download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2130" y="1195525"/>
              <a:ext cx="919870" cy="459935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5593254" y="1200525"/>
            <a:ext cx="6598745" cy="4031237"/>
            <a:chOff x="6193496" y="2963401"/>
            <a:chExt cx="5998504" cy="3551027"/>
          </a:xfrm>
        </p:grpSpPr>
        <p:pic>
          <p:nvPicPr>
            <p:cNvPr id="10" name="Picture 9" descr="Screen Shot 2020-06-23 at 22.06.16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3496" y="2963401"/>
              <a:ext cx="5998504" cy="3551027"/>
            </a:xfrm>
            <a:prstGeom prst="rect">
              <a:avLst/>
            </a:prstGeom>
          </p:spPr>
        </p:pic>
        <p:pic>
          <p:nvPicPr>
            <p:cNvPr id="11" name="Picture 10" descr="download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2130" y="2964721"/>
              <a:ext cx="919870" cy="459935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0" y="2391995"/>
            <a:ext cx="12327297" cy="3484248"/>
            <a:chOff x="0" y="2391995"/>
            <a:chExt cx="12327297" cy="3484248"/>
          </a:xfrm>
        </p:grpSpPr>
        <p:pic>
          <p:nvPicPr>
            <p:cNvPr id="2" name="Picture 1" descr="Screen Shot 2020-08-11 at 12.37.31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391995"/>
              <a:ext cx="12192000" cy="310808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3223848" y="5568466"/>
              <a:ext cx="91034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i="1" dirty="0" smtClean="0"/>
                <a:t>UNDP Rapid Assessment of the Socio-Economic Impact of COVID-19 on Persons With </a:t>
              </a:r>
              <a:r>
                <a:rPr lang="en-US" sz="1400" b="1" i="1" dirty="0"/>
                <a:t>D</a:t>
              </a:r>
              <a:r>
                <a:rPr lang="en-US" sz="1400" b="1" i="1" dirty="0" smtClean="0"/>
                <a:t>isabilities in Viet Nam (May 2020)</a:t>
              </a:r>
              <a:endParaRPr lang="en-US" sz="1400" b="1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100025968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20-08-11 at 12.52.1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020" y="1796561"/>
            <a:ext cx="9461500" cy="2971800"/>
          </a:xfrm>
          <a:prstGeom prst="rect">
            <a:avLst/>
          </a:prstGeom>
        </p:spPr>
      </p:pic>
      <p:pic>
        <p:nvPicPr>
          <p:cNvPr id="7" name="Picture 6" descr="Screen Shot 2020-08-11 at 12.53.2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47" y="530958"/>
            <a:ext cx="2057400" cy="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4143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Box 167"/>
          <p:cNvSpPr txBox="1"/>
          <p:nvPr/>
        </p:nvSpPr>
        <p:spPr>
          <a:xfrm>
            <a:off x="4816643" y="3936012"/>
            <a:ext cx="184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1600" b="1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62545"/>
            <a:ext cx="12192000" cy="15335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6E54AE3-3558-49B1-8F11-DB4BFC06551F}"/>
              </a:ext>
            </a:extLst>
          </p:cNvPr>
          <p:cNvSpPr txBox="1"/>
          <p:nvPr/>
        </p:nvSpPr>
        <p:spPr>
          <a:xfrm flipH="1">
            <a:off x="270442" y="155078"/>
            <a:ext cx="793571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 smtClean="0">
                <a:solidFill>
                  <a:schemeClr val="accent1"/>
                </a:solidFill>
              </a:rPr>
              <a:t>Mitigating Adverse Impacts on Vulnerable Groups</a:t>
            </a:r>
            <a:endParaRPr lang="en-US" sz="2700" b="1" dirty="0">
              <a:solidFill>
                <a:schemeClr val="accent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791297C-F22C-104B-A696-33A49A98C1E4}"/>
              </a:ext>
            </a:extLst>
          </p:cNvPr>
          <p:cNvSpPr txBox="1"/>
          <p:nvPr/>
        </p:nvSpPr>
        <p:spPr>
          <a:xfrm>
            <a:off x="373072" y="998659"/>
            <a:ext cx="47447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solidFill>
                  <a:schemeClr val="accent1"/>
                </a:solidFill>
              </a:rPr>
              <a:t>Ensure the ‘curve is flat’</a:t>
            </a:r>
            <a:endParaRPr lang="en-US" sz="2800" dirty="0">
              <a:solidFill>
                <a:schemeClr val="accent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endParaRPr lang="en-US" sz="2800" dirty="0">
              <a:solidFill>
                <a:schemeClr val="accent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dirty="0" smtClean="0">
                <a:solidFill>
                  <a:schemeClr val="accent1"/>
                </a:solidFill>
              </a:rPr>
              <a:t>Ensure adequate voter information campaign</a:t>
            </a:r>
            <a:endParaRPr lang="en-US" sz="2800" dirty="0">
              <a:solidFill>
                <a:schemeClr val="accent1"/>
              </a:solidFill>
            </a:endParaRPr>
          </a:p>
          <a:p>
            <a:pPr algn="l"/>
            <a:endParaRPr lang="en-US" sz="2800" dirty="0">
              <a:solidFill>
                <a:schemeClr val="accent1"/>
              </a:solidFill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en-US" sz="2800" dirty="0" smtClean="0">
                <a:solidFill>
                  <a:schemeClr val="accent1"/>
                </a:solidFill>
              </a:rPr>
              <a:t>Implement special voting arrangements (SVAs) for vulnerable groups</a:t>
            </a:r>
            <a:endParaRPr lang="en-US" sz="2800" dirty="0"/>
          </a:p>
          <a:p>
            <a:pPr marL="342900" lvl="1" indent="-342900">
              <a:buFont typeface="+mj-lt"/>
              <a:buAutoNum type="arabicPeriod"/>
            </a:pPr>
            <a:endParaRPr lang="en-US" sz="2800" b="1" dirty="0">
              <a:solidFill>
                <a:schemeClr val="accent1"/>
              </a:solidFill>
            </a:endParaRPr>
          </a:p>
          <a:p>
            <a:pPr marL="342900" indent="-342900" algn="l">
              <a:buFont typeface="+mj-lt"/>
              <a:buAutoNum type="arabicPeriod"/>
            </a:pP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334001" y="791308"/>
            <a:ext cx="6610176" cy="5192393"/>
            <a:chOff x="5334001" y="791308"/>
            <a:chExt cx="6610176" cy="5192393"/>
          </a:xfrm>
        </p:grpSpPr>
        <p:grpSp>
          <p:nvGrpSpPr>
            <p:cNvPr id="8" name="Group 7"/>
            <p:cNvGrpSpPr/>
            <p:nvPr/>
          </p:nvGrpSpPr>
          <p:grpSpPr>
            <a:xfrm>
              <a:off x="5334001" y="791308"/>
              <a:ext cx="6610176" cy="5192393"/>
              <a:chOff x="5334001" y="791308"/>
              <a:chExt cx="6610176" cy="5192393"/>
            </a:xfrm>
          </p:grpSpPr>
          <p:pic>
            <p:nvPicPr>
              <p:cNvPr id="9" name="Picture 8"/>
              <p:cNvPicPr/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34001" y="791308"/>
                <a:ext cx="6564922" cy="4874846"/>
              </a:xfrm>
              <a:prstGeom prst="rect">
                <a:avLst/>
              </a:prstGeom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9779001" y="5675924"/>
                <a:ext cx="216517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i="1" dirty="0" smtClean="0"/>
                  <a:t>Source: </a:t>
                </a:r>
                <a:r>
                  <a:rPr lang="en-US" sz="1400" i="1" dirty="0" err="1" smtClean="0"/>
                  <a:t>Worldometers.info</a:t>
                </a:r>
                <a:endParaRPr lang="en-US" sz="1400" i="1" dirty="0"/>
              </a:p>
            </p:txBody>
          </p:sp>
        </p:grpSp>
        <p:pic>
          <p:nvPicPr>
            <p:cNvPr id="13" name="Picture 12" descr="Screen Shot 2020-08-11 at 13.08.07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6230" y="801076"/>
              <a:ext cx="3282462" cy="242276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11588434" y="1580962"/>
              <a:ext cx="248786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b="1" dirty="0" smtClean="0">
                  <a:solidFill>
                    <a:schemeClr val="accent1">
                      <a:lumMod val="50000"/>
                    </a:schemeClr>
                  </a:solidFill>
                </a:rPr>
                <a:t>x</a:t>
              </a:r>
              <a:endParaRPr lang="en-US" sz="900" b="1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pic>
        <p:nvPicPr>
          <p:cNvPr id="15" name="Picture 14" descr="Screen Shot 2020-08-11 at 13.16.29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438" y="721025"/>
            <a:ext cx="7030689" cy="4941331"/>
          </a:xfrm>
          <a:prstGeom prst="rect">
            <a:avLst/>
          </a:prstGeom>
        </p:spPr>
      </p:pic>
      <p:pic>
        <p:nvPicPr>
          <p:cNvPr id="16" name="Picture 15" descr="Screen Shot 2020-08-11 at 13.20.1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377" y="998850"/>
            <a:ext cx="7320623" cy="445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3603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 descr="PORTADA PP IDEA.jpg">
            <a:extLst>
              <a:ext uri="{FF2B5EF4-FFF2-40B4-BE49-F238E27FC236}">
                <a16:creationId xmlns="" xmlns:a16="http://schemas.microsoft.com/office/drawing/2014/main" id="{3C703480-6F3D-42D6-AD13-5176176ED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4604"/>
            <a:ext cx="12192000" cy="353257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370A8E7F-4D54-4DA9-97D2-E4495D1B995E}"/>
              </a:ext>
            </a:extLst>
          </p:cNvPr>
          <p:cNvGrpSpPr/>
          <p:nvPr/>
        </p:nvGrpSpPr>
        <p:grpSpPr>
          <a:xfrm>
            <a:off x="956922" y="6194290"/>
            <a:ext cx="1756985" cy="410400"/>
            <a:chOff x="343228" y="6140354"/>
            <a:chExt cx="1756985" cy="410400"/>
          </a:xfrm>
        </p:grpSpPr>
        <p:sp>
          <p:nvSpPr>
            <p:cNvPr id="6" name="Rectángulo 14">
              <a:extLst>
                <a:ext uri="{FF2B5EF4-FFF2-40B4-BE49-F238E27FC236}">
                  <a16:creationId xmlns="" xmlns:a16="http://schemas.microsoft.com/office/drawing/2014/main" id="{F4838B0E-68B1-4A4E-8995-DCC931E39F56}"/>
                </a:ext>
              </a:extLst>
            </p:cNvPr>
            <p:cNvSpPr/>
            <p:nvPr/>
          </p:nvSpPr>
          <p:spPr>
            <a:xfrm>
              <a:off x="719386" y="6178109"/>
              <a:ext cx="138082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www.idea.int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="" xmlns:a16="http://schemas.microsoft.com/office/drawing/2014/main" id="{3BA54414-203B-409B-81C2-FDF5087B1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228" y="6140354"/>
              <a:ext cx="410400" cy="410400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BC590E3E-98D6-4922-BFAE-40386937C171}"/>
              </a:ext>
            </a:extLst>
          </p:cNvPr>
          <p:cNvGrpSpPr/>
          <p:nvPr/>
        </p:nvGrpSpPr>
        <p:grpSpPr>
          <a:xfrm>
            <a:off x="3531995" y="6194290"/>
            <a:ext cx="1506338" cy="410400"/>
            <a:chOff x="3411594" y="6140354"/>
            <a:chExt cx="1506338" cy="410400"/>
          </a:xfrm>
        </p:grpSpPr>
        <p:pic>
          <p:nvPicPr>
            <p:cNvPr id="9" name="Imagen 19" descr="ICON_TWITTER.png">
              <a:extLst>
                <a:ext uri="{FF2B5EF4-FFF2-40B4-BE49-F238E27FC236}">
                  <a16:creationId xmlns="" xmlns:a16="http://schemas.microsoft.com/office/drawing/2014/main" id="{1917C4B5-28CC-4C91-AD50-720634D1C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594" y="6140354"/>
              <a:ext cx="410400" cy="410400"/>
            </a:xfrm>
            <a:prstGeom prst="rect">
              <a:avLst/>
            </a:prstGeom>
          </p:spPr>
        </p:pic>
        <p:sp>
          <p:nvSpPr>
            <p:cNvPr id="10" name="Rectángulo 20">
              <a:extLst>
                <a:ext uri="{FF2B5EF4-FFF2-40B4-BE49-F238E27FC236}">
                  <a16:creationId xmlns="" xmlns:a16="http://schemas.microsoft.com/office/drawing/2014/main" id="{6A0A8234-3A9B-4A13-84A6-3210189D5D80}"/>
                </a:ext>
              </a:extLst>
            </p:cNvPr>
            <p:cNvSpPr/>
            <p:nvPr/>
          </p:nvSpPr>
          <p:spPr>
            <a:xfrm>
              <a:off x="3753510" y="6178109"/>
              <a:ext cx="116442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@int_IDEA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1F17256B-06AB-47BB-B63D-F86F41AF76A2}"/>
              </a:ext>
            </a:extLst>
          </p:cNvPr>
          <p:cNvGrpSpPr/>
          <p:nvPr/>
        </p:nvGrpSpPr>
        <p:grpSpPr>
          <a:xfrm>
            <a:off x="5856420" y="6194290"/>
            <a:ext cx="2220968" cy="412012"/>
            <a:chOff x="5878270" y="6140354"/>
            <a:chExt cx="2220968" cy="412012"/>
          </a:xfrm>
        </p:grpSpPr>
        <p:pic>
          <p:nvPicPr>
            <p:cNvPr id="12" name="Imagen 16" descr="ICON_FACEBOOK.png">
              <a:extLst>
                <a:ext uri="{FF2B5EF4-FFF2-40B4-BE49-F238E27FC236}">
                  <a16:creationId xmlns="" xmlns:a16="http://schemas.microsoft.com/office/drawing/2014/main" id="{35DA7EA3-E806-47DF-88A8-D24C902C5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8270" y="6140354"/>
              <a:ext cx="412012" cy="412012"/>
            </a:xfrm>
            <a:prstGeom prst="rect">
              <a:avLst/>
            </a:prstGeom>
          </p:spPr>
        </p:pic>
        <p:sp>
          <p:nvSpPr>
            <p:cNvPr id="13" name="Rectángulo 17">
              <a:extLst>
                <a:ext uri="{FF2B5EF4-FFF2-40B4-BE49-F238E27FC236}">
                  <a16:creationId xmlns="" xmlns:a16="http://schemas.microsoft.com/office/drawing/2014/main" id="{9B00F324-01CA-42A5-B2D4-B7714ED01D66}"/>
                </a:ext>
              </a:extLst>
            </p:cNvPr>
            <p:cNvSpPr/>
            <p:nvPr/>
          </p:nvSpPr>
          <p:spPr>
            <a:xfrm>
              <a:off x="6269184" y="6178109"/>
              <a:ext cx="183005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International</a:t>
              </a:r>
              <a:r>
                <a:rPr lang="es-ES" sz="1600" b="1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IDEA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FBA38D2-0545-4750-8115-296B14892596}"/>
              </a:ext>
            </a:extLst>
          </p:cNvPr>
          <p:cNvGrpSpPr/>
          <p:nvPr/>
        </p:nvGrpSpPr>
        <p:grpSpPr>
          <a:xfrm>
            <a:off x="8895476" y="6194290"/>
            <a:ext cx="2269088" cy="410355"/>
            <a:chOff x="8281782" y="6140354"/>
            <a:chExt cx="2269088" cy="410355"/>
          </a:xfrm>
        </p:grpSpPr>
        <p:sp>
          <p:nvSpPr>
            <p:cNvPr id="15" name="Rectángulo 17">
              <a:extLst>
                <a:ext uri="{FF2B5EF4-FFF2-40B4-BE49-F238E27FC236}">
                  <a16:creationId xmlns="" xmlns:a16="http://schemas.microsoft.com/office/drawing/2014/main" id="{011C9F39-839D-4A7E-B019-A6684C7CBB4D}"/>
                </a:ext>
              </a:extLst>
            </p:cNvPr>
            <p:cNvSpPr/>
            <p:nvPr/>
          </p:nvSpPr>
          <p:spPr>
            <a:xfrm>
              <a:off x="8664713" y="6178109"/>
              <a:ext cx="188615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rgbClr val="FFFFFF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International IDEA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5D09A8A2-964E-48EB-A5A5-FEFE98975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1782" y="6140354"/>
              <a:ext cx="410355" cy="410355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4660438" y="3416338"/>
            <a:ext cx="2394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1"/>
                </a:solidFill>
              </a:rPr>
              <a:t>A.Aman@idea.int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BC590E3E-98D6-4922-BFAE-40386937C171}"/>
              </a:ext>
            </a:extLst>
          </p:cNvPr>
          <p:cNvGrpSpPr/>
          <p:nvPr/>
        </p:nvGrpSpPr>
        <p:grpSpPr>
          <a:xfrm>
            <a:off x="5008910" y="4281624"/>
            <a:ext cx="1693067" cy="410400"/>
            <a:chOff x="3411594" y="6140354"/>
            <a:chExt cx="1693067" cy="410400"/>
          </a:xfrm>
        </p:grpSpPr>
        <p:pic>
          <p:nvPicPr>
            <p:cNvPr id="20" name="Imagen 19" descr="ICON_TWITTER.png">
              <a:extLst>
                <a:ext uri="{FF2B5EF4-FFF2-40B4-BE49-F238E27FC236}">
                  <a16:creationId xmlns="" xmlns:a16="http://schemas.microsoft.com/office/drawing/2014/main" id="{1917C4B5-28CC-4C91-AD50-720634D1C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1594" y="6140354"/>
              <a:ext cx="410400" cy="410400"/>
            </a:xfrm>
            <a:prstGeom prst="rect">
              <a:avLst/>
            </a:prstGeom>
          </p:spPr>
        </p:pic>
        <p:sp>
          <p:nvSpPr>
            <p:cNvPr id="21" name="Rectángulo 20">
              <a:extLst>
                <a:ext uri="{FF2B5EF4-FFF2-40B4-BE49-F238E27FC236}">
                  <a16:creationId xmlns="" xmlns:a16="http://schemas.microsoft.com/office/drawing/2014/main" id="{6A0A8234-3A9B-4A13-84A6-3210189D5D80}"/>
                </a:ext>
              </a:extLst>
            </p:cNvPr>
            <p:cNvSpPr/>
            <p:nvPr/>
          </p:nvSpPr>
          <p:spPr>
            <a:xfrm>
              <a:off x="3753510" y="6178109"/>
              <a:ext cx="135115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chemeClr val="bg1"/>
                  </a:solidFill>
                  <a:latin typeface="Segoe UI Semibold" panose="020B0702040204020203" pitchFamily="34" charset="0"/>
                  <a:cs typeface="Segoe UI Semibold" panose="020B0702040204020203" pitchFamily="34" charset="0"/>
                </a:rPr>
                <a:t>@adhyaman</a:t>
              </a:r>
            </a:p>
          </p:txBody>
        </p:sp>
      </p:grpSp>
      <p:pic>
        <p:nvPicPr>
          <p:cNvPr id="22" name="Picture 21" descr="25th-anniversary-logo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246" y="0"/>
            <a:ext cx="2100211" cy="269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783160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aster layout">
  <a:themeElements>
    <a:clrScheme name="IDEA">
      <a:dk1>
        <a:srgbClr val="656D78"/>
      </a:dk1>
      <a:lt1>
        <a:srgbClr val="FFFFFF"/>
      </a:lt1>
      <a:dk2>
        <a:srgbClr val="44546A"/>
      </a:dk2>
      <a:lt2>
        <a:srgbClr val="E7E6E6"/>
      </a:lt2>
      <a:accent1>
        <a:srgbClr val="004587"/>
      </a:accent1>
      <a:accent2>
        <a:srgbClr val="21B7E8"/>
      </a:accent2>
      <a:accent3>
        <a:srgbClr val="23B2C0"/>
      </a:accent3>
      <a:accent4>
        <a:srgbClr val="EB6209"/>
      </a:accent4>
      <a:accent5>
        <a:srgbClr val="17A062"/>
      </a:accent5>
      <a:accent6>
        <a:srgbClr val="2A4860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A2BF28C5E694E8F760871908935F7" ma:contentTypeVersion="11" ma:contentTypeDescription="Create a new document." ma:contentTypeScope="" ma:versionID="1b107107b4a8855c8d057e0e949f67e7">
  <xsd:schema xmlns:xsd="http://www.w3.org/2001/XMLSchema" xmlns:xs="http://www.w3.org/2001/XMLSchema" xmlns:p="http://schemas.microsoft.com/office/2006/metadata/properties" xmlns:ns3="d749b862-81f5-459f-88cf-084f3051288f" xmlns:ns4="e30a1f87-2398-44e9-899a-f3049292c107" targetNamespace="http://schemas.microsoft.com/office/2006/metadata/properties" ma:root="true" ma:fieldsID="3e1238ace85991b6abf17cbf4f4742ff" ns3:_="" ns4:_="">
    <xsd:import namespace="d749b862-81f5-459f-88cf-084f3051288f"/>
    <xsd:import namespace="e30a1f87-2398-44e9-899a-f3049292c10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49b862-81f5-459f-88cf-084f305128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0a1f87-2398-44e9-899a-f3049292c10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987EBE-FE90-47A4-B7D2-FDFC843DABEF}">
  <ds:schemaRefs>
    <ds:schemaRef ds:uri="http://schemas.microsoft.com/office/2006/metadata/properties"/>
    <ds:schemaRef ds:uri="http://www.w3.org/2000/xmln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F5AF09A-DE65-4538-BCED-291728C37EE9}">
  <ds:schemaRefs>
    <ds:schemaRef ds:uri="d749b862-81f5-459f-88cf-084f3051288f"/>
    <ds:schemaRef ds:uri="e30a1f87-2398-44e9-899a-f3049292c107"/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8C910E2-A16F-4EF9-83DC-FC8B71E836F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962</Words>
  <Application>Microsoft Macintosh PowerPoint</Application>
  <PresentationFormat>Custom</PresentationFormat>
  <Paragraphs>122</Paragraphs>
  <Slides>13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Master layout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Ingrid Bicu</dc:creator>
  <cp:lastModifiedBy>Adhy Aman</cp:lastModifiedBy>
  <cp:revision>57</cp:revision>
  <cp:lastPrinted>2020-08-11T05:38:06Z</cp:lastPrinted>
  <dcterms:created xsi:type="dcterms:W3CDTF">2019-08-05T11:50:40Z</dcterms:created>
  <dcterms:modified xsi:type="dcterms:W3CDTF">2020-08-11T07:17:33Z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0x0101004FBA2BF28C5E694E8F760871908935F7</vt:lpwstr>
  </property>
  <property fmtid="{D5CDD505-2E9C-101B-9397-08002B2CF9AE}" pid="3" name="k4bc3ec4cde049a097a4d52293c70b8e">
    <vt:lpwstr>Internal|3c32071d-f1ec-4a8c-bf32-cb4b7d77e122</vt:lpwstr>
  </property>
  <property fmtid="{D5CDD505-2E9C-101B-9397-08002B2CF9AE}" pid="4" name="TaxCatchAll">
    <vt:lpwstr>2;#English;#1;#Internal</vt:lpwstr>
  </property>
  <property fmtid="{D5CDD505-2E9C-101B-9397-08002B2CF9AE}" pid="5" name="gd0ebd9aef7f46ddb45b1c6c50a7063f">
    <vt:lpwstr>English|45798865-ca4d-4034-a541-eb08b66fd192</vt:lpwstr>
  </property>
  <property fmtid="{D5CDD505-2E9C-101B-9397-08002B2CF9AE}" pid="6" name="Sensitivity">
    <vt:lpwstr>1;#Internal|3c32071d-f1ec-4a8c-bf32-cb4b7d77e122</vt:lpwstr>
  </property>
  <property fmtid="{D5CDD505-2E9C-101B-9397-08002B2CF9AE}" pid="7" name="Year">
    <vt:lpwstr>8;#2019|ade3f6bd-989a-494a-aeda-0bb89e8b7c4e</vt:lpwstr>
  </property>
  <property fmtid="{D5CDD505-2E9C-101B-9397-08002B2CF9AE}" pid="8" name="OrgStructure">
    <vt:lpwstr>4;#Electoral Processes|9582f4be-dabe-44f3-bd9a-dac338b76f2f</vt:lpwstr>
  </property>
  <property fmtid="{D5CDD505-2E9C-101B-9397-08002B2CF9AE}" pid="9" name="ApplicableCountriesTerritories">
    <vt:lpwstr>15;#Global|19ad42d6-a8e4-4ff7-99c6-e166109aaf87</vt:lpwstr>
  </property>
  <property fmtid="{D5CDD505-2E9C-101B-9397-08002B2CF9AE}" pid="10" name="DocumentType">
    <vt:lpwstr>14;#Presentation|3f1ad256-542b-4a23-ba9f-bc5bbf21427d</vt:lpwstr>
  </property>
  <property fmtid="{D5CDD505-2E9C-101B-9397-08002B2CF9AE}" pid="11" name="Keywords1">
    <vt:lpwstr>494;#EJSAG|487121f0-54fb-47d0-923f-f9cdf772c9e3;#260;#Electoral Justice|d3f82f88-1293-4bf5-be3b-bc203b781e42</vt:lpwstr>
  </property>
  <property fmtid="{D5CDD505-2E9C-101B-9397-08002B2CF9AE}" pid="12" name="Language1">
    <vt:lpwstr>2;#English|45798865-ca4d-4034-a541-eb08b66fd192</vt:lpwstr>
  </property>
  <property fmtid="{D5CDD505-2E9C-101B-9397-08002B2CF9AE}" pid="13" name="Project number">
    <vt:lpwstr/>
  </property>
  <property fmtid="{D5CDD505-2E9C-101B-9397-08002B2CF9AE}" pid="14" name="Period">
    <vt:lpwstr/>
  </property>
</Properties>
</file>