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5" r:id="rId7"/>
    <p:sldId id="262" r:id="rId8"/>
    <p:sldId id="263" r:id="rId9"/>
    <p:sldId id="264" r:id="rId10"/>
    <p:sldId id="266" r:id="rId11"/>
    <p:sldId id="267" r:id="rId12"/>
    <p:sldId id="268" r:id="rId13"/>
    <p:sldId id="269" r:id="rId14"/>
    <p:sldId id="276" r:id="rId15"/>
    <p:sldId id="270" r:id="rId16"/>
    <p:sldId id="272" r:id="rId17"/>
    <p:sldId id="274" r:id="rId18"/>
    <p:sldId id="275" r:id="rId19"/>
    <p:sldId id="273" r:id="rId20"/>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en-US" smtClean="0"/>
              <a:t>Click to edit Master title style</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0DBEC8BC-A441-47E2-A350-010959F3E425}" type="datetimeFigureOut">
              <a:rPr lang="id-ID" smtClean="0"/>
              <a:t>22/10/2020</a:t>
            </a:fld>
            <a:endParaRPr lang="id-ID"/>
          </a:p>
        </p:txBody>
      </p:sp>
      <p:sp>
        <p:nvSpPr>
          <p:cNvPr id="5" name="Footer Placeholder 4"/>
          <p:cNvSpPr>
            <a:spLocks noGrp="1"/>
          </p:cNvSpPr>
          <p:nvPr>
            <p:ph type="ftr" sz="quarter" idx="11"/>
          </p:nvPr>
        </p:nvSpPr>
        <p:spPr>
          <a:xfrm>
            <a:off x="1174044" y="5357592"/>
            <a:ext cx="5034845" cy="365125"/>
          </a:xfrm>
        </p:spPr>
        <p:txBody>
          <a:bodyPr/>
          <a:lstStyle/>
          <a:p>
            <a:endParaRPr lang="id-ID"/>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57E662DD-8674-44A8-9E7A-68BA415C0865}" type="slidenum">
              <a:rPr lang="id-ID" smtClean="0"/>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DBEC8BC-A441-47E2-A350-010959F3E425}" type="datetimeFigureOut">
              <a:rPr lang="id-ID" smtClean="0"/>
              <a:t>22/10/2020</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7E662DD-8674-44A8-9E7A-68BA415C0865}" type="slidenum">
              <a:rPr lang="id-ID" smtClean="0"/>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DBEC8BC-A441-47E2-A350-010959F3E425}" type="datetimeFigureOut">
              <a:rPr lang="id-ID" smtClean="0"/>
              <a:t>22/10/2020</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7E662DD-8674-44A8-9E7A-68BA415C0865}" type="slidenum">
              <a:rPr lang="id-ID" smtClean="0"/>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0DBEC8BC-A441-47E2-A350-010959F3E425}" type="datetimeFigureOut">
              <a:rPr lang="id-ID" smtClean="0"/>
              <a:t>22/10/2020</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7E662DD-8674-44A8-9E7A-68BA415C0865}" type="slidenum">
              <a:rPr lang="id-ID" smtClean="0"/>
              <a:t>‹#›</a:t>
            </a:fld>
            <a:endParaRPr lang="id-ID"/>
          </a:p>
        </p:txBody>
      </p:sp>
      <p:sp>
        <p:nvSpPr>
          <p:cNvPr id="9" name="Content Placeholder 8"/>
          <p:cNvSpPr>
            <a:spLocks noGrp="1"/>
          </p:cNvSpPr>
          <p:nvPr>
            <p:ph sz="quarter" idx="13"/>
          </p:nvPr>
        </p:nvSpPr>
        <p:spPr>
          <a:xfrm>
            <a:off x="1298448" y="2121407"/>
            <a:ext cx="3200400" cy="360273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0DBEC8BC-A441-47E2-A350-010959F3E425}" type="datetimeFigureOut">
              <a:rPr lang="id-ID" smtClean="0"/>
              <a:t>22/10/2020</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57E662DD-8674-44A8-9E7A-68BA415C0865}" type="slidenum">
              <a:rPr lang="id-ID" smtClean="0"/>
              <a:t>‹#›</a:t>
            </a:fld>
            <a:endParaRPr lang="id-ID"/>
          </a:p>
        </p:txBody>
      </p:sp>
      <p:sp>
        <p:nvSpPr>
          <p:cNvPr id="11" name="Content Placeholder 10"/>
          <p:cNvSpPr>
            <a:spLocks noGrp="1"/>
          </p:cNvSpPr>
          <p:nvPr>
            <p:ph sz="quarter" idx="13"/>
          </p:nvPr>
        </p:nvSpPr>
        <p:spPr>
          <a:xfrm>
            <a:off x="1298448" y="2944368"/>
            <a:ext cx="3227832" cy="2779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DBEC8BC-A441-47E2-A350-010959F3E425}" type="datetimeFigureOut">
              <a:rPr lang="id-ID" smtClean="0"/>
              <a:t>22/10/2020</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57E662DD-8674-44A8-9E7A-68BA415C0865}" type="slidenum">
              <a:rPr lang="id-ID" smtClean="0"/>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BEC8BC-A441-47E2-A350-010959F3E425}" type="datetimeFigureOut">
              <a:rPr lang="id-ID" smtClean="0"/>
              <a:t>22/10/2020</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57E662DD-8674-44A8-9E7A-68BA415C0865}"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en-US" smtClean="0"/>
              <a:t>Click to edit Master title style</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6341698" y="5885672"/>
            <a:ext cx="1213821" cy="365125"/>
          </a:xfrm>
        </p:spPr>
        <p:txBody>
          <a:bodyPr/>
          <a:lstStyle/>
          <a:p>
            <a:fld id="{0DBEC8BC-A441-47E2-A350-010959F3E425}" type="datetimeFigureOut">
              <a:rPr lang="id-ID" smtClean="0"/>
              <a:t>22/10/2020</a:t>
            </a:fld>
            <a:endParaRPr lang="id-ID"/>
          </a:p>
        </p:txBody>
      </p:sp>
      <p:sp>
        <p:nvSpPr>
          <p:cNvPr id="6" name="Footer Placeholder 5"/>
          <p:cNvSpPr>
            <a:spLocks noGrp="1"/>
          </p:cNvSpPr>
          <p:nvPr>
            <p:ph type="ftr" sz="quarter" idx="11"/>
          </p:nvPr>
        </p:nvSpPr>
        <p:spPr>
          <a:xfrm rot="-60000">
            <a:off x="914554" y="5829261"/>
            <a:ext cx="3522607" cy="365125"/>
          </a:xfrm>
        </p:spPr>
        <p:txBody>
          <a:bodyPr/>
          <a:lstStyle/>
          <a:p>
            <a:endParaRPr lang="id-ID"/>
          </a:p>
        </p:txBody>
      </p:sp>
      <p:sp>
        <p:nvSpPr>
          <p:cNvPr id="7" name="Slide Number Placeholder 6"/>
          <p:cNvSpPr>
            <a:spLocks noGrp="1"/>
          </p:cNvSpPr>
          <p:nvPr>
            <p:ph type="sldNum" sz="quarter" idx="12"/>
          </p:nvPr>
        </p:nvSpPr>
        <p:spPr>
          <a:xfrm rot="60000">
            <a:off x="7557313" y="5896961"/>
            <a:ext cx="554023" cy="365125"/>
          </a:xfrm>
        </p:spPr>
        <p:txBody>
          <a:bodyPr/>
          <a:lstStyle/>
          <a:p>
            <a:fld id="{57E662DD-8674-44A8-9E7A-68BA415C0865}" type="slidenum">
              <a:rPr lang="id-ID" smtClean="0"/>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6345936" y="5888737"/>
            <a:ext cx="1213821" cy="365125"/>
          </a:xfrm>
        </p:spPr>
        <p:txBody>
          <a:bodyPr/>
          <a:lstStyle/>
          <a:p>
            <a:fld id="{0DBEC8BC-A441-47E2-A350-010959F3E425}" type="datetimeFigureOut">
              <a:rPr lang="id-ID" smtClean="0"/>
              <a:t>22/10/2020</a:t>
            </a:fld>
            <a:endParaRPr lang="id-ID"/>
          </a:p>
        </p:txBody>
      </p:sp>
      <p:sp>
        <p:nvSpPr>
          <p:cNvPr id="6" name="Footer Placeholder 5"/>
          <p:cNvSpPr>
            <a:spLocks noGrp="1"/>
          </p:cNvSpPr>
          <p:nvPr>
            <p:ph type="ftr" sz="quarter" idx="11"/>
          </p:nvPr>
        </p:nvSpPr>
        <p:spPr>
          <a:xfrm rot="-60000">
            <a:off x="914569" y="5831037"/>
            <a:ext cx="3319043" cy="365125"/>
          </a:xfrm>
        </p:spPr>
        <p:txBody>
          <a:bodyPr/>
          <a:lstStyle/>
          <a:p>
            <a:endParaRPr lang="id-ID"/>
          </a:p>
        </p:txBody>
      </p:sp>
      <p:sp>
        <p:nvSpPr>
          <p:cNvPr id="7" name="Slide Number Placeholder 6"/>
          <p:cNvSpPr>
            <a:spLocks noGrp="1"/>
          </p:cNvSpPr>
          <p:nvPr>
            <p:ph type="sldNum" sz="quarter" idx="12"/>
          </p:nvPr>
        </p:nvSpPr>
        <p:spPr>
          <a:xfrm rot="60000">
            <a:off x="7562089" y="5900026"/>
            <a:ext cx="554023" cy="365125"/>
          </a:xfrm>
        </p:spPr>
        <p:txBody>
          <a:bodyPr/>
          <a:lstStyle/>
          <a:p>
            <a:fld id="{57E662DD-8674-44A8-9E7A-68BA415C0865}" type="slidenum">
              <a:rPr lang="id-ID" smtClean="0"/>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DBEC8BC-A441-47E2-A350-010959F3E425}" type="datetimeFigureOut">
              <a:rPr lang="id-ID" smtClean="0"/>
              <a:t>22/10/2020</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7E662DD-8674-44A8-9E7A-68BA415C0865}"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DBEC8BC-A441-47E2-A350-010959F3E425}" type="datetimeFigureOut">
              <a:rPr lang="id-ID" smtClean="0"/>
              <a:t>22/10/2020</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7E662DD-8674-44A8-9E7A-68BA415C0865}" type="slidenum">
              <a:rPr lang="id-ID" smtClean="0"/>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0DBEC8BC-A441-47E2-A350-010959F3E425}" type="datetimeFigureOut">
              <a:rPr lang="id-ID" smtClean="0"/>
              <a:t>22/10/2020</a:t>
            </a:fld>
            <a:endParaRPr lang="id-ID"/>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id-ID"/>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57E662DD-8674-44A8-9E7A-68BA415C0865}" type="slidenum">
              <a:rPr lang="id-ID" smtClean="0"/>
              <a:t>‹#›</a:t>
            </a:fld>
            <a:endParaRPr lang="id-ID"/>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09800"/>
            <a:ext cx="6553200" cy="1904999"/>
          </a:xfrm>
          <a:solidFill>
            <a:schemeClr val="accent6">
              <a:lumMod val="60000"/>
              <a:lumOff val="40000"/>
            </a:schemeClr>
          </a:solidFill>
        </p:spPr>
        <p:txBody>
          <a:bodyPr>
            <a:normAutofit/>
          </a:bodyPr>
          <a:lstStyle/>
          <a:p>
            <a:r>
              <a:rPr lang="en-US" sz="3600" b="1" dirty="0" err="1"/>
              <a:t>Inklusivitas</a:t>
            </a:r>
            <a:r>
              <a:rPr lang="en-US" sz="3600" b="1" dirty="0"/>
              <a:t> </a:t>
            </a:r>
            <a:r>
              <a:rPr lang="en-US" sz="3600" b="1" dirty="0" err="1" smtClean="0"/>
              <a:t>Pilkada</a:t>
            </a:r>
            <a:r>
              <a:rPr lang="en-US" sz="3600" b="1" dirty="0"/>
              <a:t> </a:t>
            </a:r>
            <a:r>
              <a:rPr lang="en-US" sz="3600" b="1" dirty="0" smtClean="0"/>
              <a:t>2020 </a:t>
            </a:r>
            <a:br>
              <a:rPr lang="en-US" sz="3600" b="1" dirty="0" smtClean="0"/>
            </a:br>
            <a:r>
              <a:rPr lang="en-US" sz="3600" b="1" dirty="0" err="1" smtClean="0"/>
              <a:t>bagi</a:t>
            </a:r>
            <a:r>
              <a:rPr lang="en-US" sz="3600" b="1" dirty="0" smtClean="0"/>
              <a:t> </a:t>
            </a:r>
            <a:r>
              <a:rPr lang="en-US" sz="3600" b="1" dirty="0" err="1" smtClean="0"/>
              <a:t>penyandang</a:t>
            </a:r>
            <a:r>
              <a:rPr lang="en-US" sz="3600" b="1" dirty="0" smtClean="0"/>
              <a:t> </a:t>
            </a:r>
            <a:r>
              <a:rPr lang="en-US" sz="3600" b="1" dirty="0" err="1"/>
              <a:t>disabilitas</a:t>
            </a:r>
            <a:r>
              <a:rPr lang="en-US" sz="3600" b="1" dirty="0"/>
              <a:t> </a:t>
            </a:r>
            <a:r>
              <a:rPr lang="en-US" sz="3600" b="1" dirty="0" err="1"/>
              <a:t>psikososial</a:t>
            </a:r>
            <a:endParaRPr lang="id-ID" sz="3600" b="1" dirty="0"/>
          </a:p>
        </p:txBody>
      </p:sp>
      <p:sp>
        <p:nvSpPr>
          <p:cNvPr id="3" name="Subtitle 2"/>
          <p:cNvSpPr>
            <a:spLocks noGrp="1"/>
          </p:cNvSpPr>
          <p:nvPr>
            <p:ph type="subTitle" idx="1"/>
          </p:nvPr>
        </p:nvSpPr>
        <p:spPr>
          <a:xfrm>
            <a:off x="1727200" y="4800600"/>
            <a:ext cx="5712179" cy="762000"/>
          </a:xfrm>
        </p:spPr>
        <p:txBody>
          <a:bodyPr>
            <a:normAutofit fontScale="92500" lnSpcReduction="10000"/>
          </a:bodyPr>
          <a:lstStyle/>
          <a:p>
            <a:r>
              <a:rPr lang="en-US" b="1" dirty="0" err="1" smtClean="0">
                <a:solidFill>
                  <a:srgbClr val="C00000"/>
                </a:solidFill>
              </a:rPr>
              <a:t>Yeni</a:t>
            </a:r>
            <a:r>
              <a:rPr lang="en-US" b="1" dirty="0" smtClean="0">
                <a:solidFill>
                  <a:srgbClr val="C00000"/>
                </a:solidFill>
              </a:rPr>
              <a:t> Rosa </a:t>
            </a:r>
            <a:r>
              <a:rPr lang="en-US" b="1" dirty="0" err="1" smtClean="0">
                <a:solidFill>
                  <a:srgbClr val="C00000"/>
                </a:solidFill>
              </a:rPr>
              <a:t>Damayanti</a:t>
            </a:r>
            <a:r>
              <a:rPr lang="en-US" b="1" dirty="0" smtClean="0">
                <a:solidFill>
                  <a:srgbClr val="C00000"/>
                </a:solidFill>
              </a:rPr>
              <a:t> </a:t>
            </a:r>
          </a:p>
          <a:p>
            <a:r>
              <a:rPr lang="en-US" b="1" dirty="0" err="1" smtClean="0">
                <a:solidFill>
                  <a:srgbClr val="C00000"/>
                </a:solidFill>
              </a:rPr>
              <a:t>Perhimpunan</a:t>
            </a:r>
            <a:r>
              <a:rPr lang="en-US" b="1" dirty="0" smtClean="0">
                <a:solidFill>
                  <a:srgbClr val="C00000"/>
                </a:solidFill>
              </a:rPr>
              <a:t> </a:t>
            </a:r>
            <a:r>
              <a:rPr lang="en-US" b="1" dirty="0" err="1" smtClean="0">
                <a:solidFill>
                  <a:srgbClr val="C00000"/>
                </a:solidFill>
              </a:rPr>
              <a:t>Jiwa</a:t>
            </a:r>
            <a:r>
              <a:rPr lang="en-US" b="1" dirty="0" smtClean="0">
                <a:solidFill>
                  <a:srgbClr val="C00000"/>
                </a:solidFill>
              </a:rPr>
              <a:t> </a:t>
            </a:r>
            <a:r>
              <a:rPr lang="en-US" b="1" dirty="0" err="1" smtClean="0">
                <a:solidFill>
                  <a:srgbClr val="C00000"/>
                </a:solidFill>
              </a:rPr>
              <a:t>Sehat</a:t>
            </a:r>
            <a:endParaRPr lang="id-ID" b="1" dirty="0">
              <a:solidFill>
                <a:srgbClr val="C00000"/>
              </a:solidFill>
            </a:endParaRPr>
          </a:p>
        </p:txBody>
      </p:sp>
    </p:spTree>
    <p:extLst>
      <p:ext uri="{BB962C8B-B14F-4D97-AF65-F5344CB8AC3E}">
        <p14:creationId xmlns:p14="http://schemas.microsoft.com/office/powerpoint/2010/main" val="28490663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err="1"/>
              <a:t>Sejarah</a:t>
            </a:r>
            <a:r>
              <a:rPr lang="en-US" sz="3200" dirty="0"/>
              <a:t> </a:t>
            </a:r>
            <a:r>
              <a:rPr lang="en-US" sz="3200" dirty="0" err="1" smtClean="0"/>
              <a:t>partisipasi</a:t>
            </a:r>
            <a:r>
              <a:rPr lang="en-US" sz="3200" dirty="0" smtClean="0"/>
              <a:t> </a:t>
            </a:r>
            <a:r>
              <a:rPr lang="en-US" sz="3200" dirty="0" err="1"/>
              <a:t>p</a:t>
            </a:r>
            <a:r>
              <a:rPr lang="en-US" sz="3200" dirty="0" err="1" smtClean="0"/>
              <a:t>enyandang</a:t>
            </a:r>
            <a:r>
              <a:rPr lang="en-US" sz="3200" dirty="0" smtClean="0"/>
              <a:t> </a:t>
            </a:r>
            <a:r>
              <a:rPr lang="en-US" sz="3200" dirty="0" err="1" smtClean="0"/>
              <a:t>disabilitas</a:t>
            </a:r>
            <a:r>
              <a:rPr lang="en-US" sz="3200" dirty="0" smtClean="0"/>
              <a:t> </a:t>
            </a:r>
            <a:r>
              <a:rPr lang="en-US" sz="3200" dirty="0" err="1" smtClean="0"/>
              <a:t>psikososial</a:t>
            </a:r>
            <a:r>
              <a:rPr lang="en-US" sz="3200" dirty="0" smtClean="0"/>
              <a:t> </a:t>
            </a:r>
            <a:r>
              <a:rPr lang="en-US" sz="3200" dirty="0" err="1" smtClean="0"/>
              <a:t>dalam</a:t>
            </a:r>
            <a:r>
              <a:rPr lang="en-US" sz="3200" dirty="0" smtClean="0"/>
              <a:t> </a:t>
            </a:r>
            <a:r>
              <a:rPr lang="en-US" sz="3200" dirty="0" err="1" smtClean="0"/>
              <a:t>Pemilu</a:t>
            </a:r>
            <a:endParaRPr lang="id-ID" sz="3200" dirty="0"/>
          </a:p>
        </p:txBody>
      </p:sp>
      <p:sp>
        <p:nvSpPr>
          <p:cNvPr id="3" name="Content Placeholder 2"/>
          <p:cNvSpPr>
            <a:spLocks noGrp="1"/>
          </p:cNvSpPr>
          <p:nvPr>
            <p:ph idx="1"/>
          </p:nvPr>
        </p:nvSpPr>
        <p:spPr/>
        <p:txBody>
          <a:bodyPr/>
          <a:lstStyle/>
          <a:p>
            <a:r>
              <a:rPr lang="en-US" dirty="0" err="1" smtClean="0"/>
              <a:t>Sebelum</a:t>
            </a:r>
            <a:r>
              <a:rPr lang="en-US" dirty="0" smtClean="0"/>
              <a:t> </a:t>
            </a:r>
            <a:r>
              <a:rPr lang="en-US" dirty="0" err="1" smtClean="0"/>
              <a:t>tahun</a:t>
            </a:r>
            <a:r>
              <a:rPr lang="en-US" dirty="0" smtClean="0"/>
              <a:t> 2016, PDP </a:t>
            </a:r>
            <a:r>
              <a:rPr lang="en-US" dirty="0" err="1" smtClean="0"/>
              <a:t>tidak</a:t>
            </a:r>
            <a:r>
              <a:rPr lang="en-US" dirty="0" smtClean="0"/>
              <a:t> </a:t>
            </a:r>
            <a:r>
              <a:rPr lang="en-US" dirty="0" err="1" smtClean="0"/>
              <a:t>bolah</a:t>
            </a:r>
            <a:r>
              <a:rPr lang="en-US" dirty="0" smtClean="0"/>
              <a:t> </a:t>
            </a:r>
            <a:r>
              <a:rPr lang="en-US" dirty="0" err="1" smtClean="0"/>
              <a:t>memilih</a:t>
            </a:r>
            <a:r>
              <a:rPr lang="en-US" dirty="0" smtClean="0"/>
              <a:t> </a:t>
            </a:r>
            <a:r>
              <a:rPr lang="en-US" dirty="0" err="1" smtClean="0"/>
              <a:t>didaftar</a:t>
            </a:r>
            <a:r>
              <a:rPr lang="en-US" dirty="0" smtClean="0"/>
              <a:t> </a:t>
            </a:r>
            <a:r>
              <a:rPr lang="en-US" dirty="0" err="1" smtClean="0"/>
              <a:t>untuk</a:t>
            </a:r>
            <a:r>
              <a:rPr lang="en-US" dirty="0" smtClean="0"/>
              <a:t> </a:t>
            </a:r>
            <a:r>
              <a:rPr lang="en-US" dirty="0" err="1" smtClean="0"/>
              <a:t>memilih</a:t>
            </a:r>
            <a:r>
              <a:rPr lang="en-US" dirty="0" smtClean="0"/>
              <a:t> </a:t>
            </a:r>
            <a:r>
              <a:rPr lang="en-US" dirty="0" err="1" smtClean="0"/>
              <a:t>dalam</a:t>
            </a:r>
            <a:r>
              <a:rPr lang="en-US" dirty="0" smtClean="0"/>
              <a:t> </a:t>
            </a:r>
            <a:r>
              <a:rPr lang="en-US" dirty="0" err="1" smtClean="0"/>
              <a:t>Pemilu</a:t>
            </a:r>
            <a:r>
              <a:rPr lang="en-US" dirty="0" smtClean="0"/>
              <a:t>.</a:t>
            </a:r>
          </a:p>
          <a:p>
            <a:r>
              <a:rPr lang="id-ID" dirty="0"/>
              <a:t>Pasal 57 ayat (3) huruf a UU No. 8 Tahun 2015 yang menyatakan bahwa “Pemilih yang terdaftar adalah yang tidak sedang tergganggu jiwa/ingatannya”.</a:t>
            </a:r>
          </a:p>
          <a:p>
            <a:endParaRPr lang="id-ID" dirty="0"/>
          </a:p>
        </p:txBody>
      </p:sp>
    </p:spTree>
    <p:extLst>
      <p:ext uri="{BB962C8B-B14F-4D97-AF65-F5344CB8AC3E}">
        <p14:creationId xmlns:p14="http://schemas.microsoft.com/office/powerpoint/2010/main" val="32333984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Judicial review</a:t>
            </a:r>
            <a:endParaRPr lang="id-ID" dirty="0"/>
          </a:p>
        </p:txBody>
      </p:sp>
      <p:sp>
        <p:nvSpPr>
          <p:cNvPr id="3" name="Content Placeholder 2"/>
          <p:cNvSpPr>
            <a:spLocks noGrp="1"/>
          </p:cNvSpPr>
          <p:nvPr>
            <p:ph idx="1"/>
          </p:nvPr>
        </p:nvSpPr>
        <p:spPr/>
        <p:txBody>
          <a:bodyPr>
            <a:normAutofit lnSpcReduction="10000"/>
          </a:bodyPr>
          <a:lstStyle/>
          <a:p>
            <a:r>
              <a:rPr lang="id-ID" dirty="0"/>
              <a:t>Ketentuan yang diskriminatif dalam ketentuan Pasal 57 ayat (3) huruf a UU No. 8 Tahun 2015 </a:t>
            </a:r>
            <a:r>
              <a:rPr lang="id-ID" dirty="0" smtClean="0"/>
              <a:t>diajukan </a:t>
            </a:r>
            <a:r>
              <a:rPr lang="id-ID" dirty="0"/>
              <a:t>kepada Mahkamah Konstitusi (MK) untuk dilakukan uji materi terhadap ketentuan dalam UUD NRI 1945, terutama terhadap Pasal 28D ayat (1). Permohonan uji materi diajukan pada 20 Oktober </a:t>
            </a:r>
            <a:r>
              <a:rPr lang="id-ID" dirty="0" smtClean="0"/>
              <a:t>2015</a:t>
            </a:r>
            <a:endParaRPr lang="en-US" dirty="0" smtClean="0"/>
          </a:p>
          <a:p>
            <a:r>
              <a:rPr lang="en-US" dirty="0" err="1" smtClean="0"/>
              <a:t>Pemohon</a:t>
            </a:r>
            <a:r>
              <a:rPr lang="en-US" dirty="0" smtClean="0"/>
              <a:t> </a:t>
            </a:r>
            <a:r>
              <a:rPr lang="en-US" dirty="0" err="1" smtClean="0"/>
              <a:t>adalah</a:t>
            </a:r>
            <a:r>
              <a:rPr lang="en-US" dirty="0" smtClean="0"/>
              <a:t> </a:t>
            </a:r>
            <a:r>
              <a:rPr lang="en-US" dirty="0" err="1" smtClean="0"/>
              <a:t>Perhimpunan</a:t>
            </a:r>
            <a:r>
              <a:rPr lang="en-US" dirty="0" smtClean="0"/>
              <a:t> </a:t>
            </a:r>
            <a:r>
              <a:rPr lang="en-US" dirty="0" err="1" smtClean="0"/>
              <a:t>Jiwa</a:t>
            </a:r>
            <a:r>
              <a:rPr lang="en-US" dirty="0" smtClean="0"/>
              <a:t> </a:t>
            </a:r>
            <a:r>
              <a:rPr lang="en-US" dirty="0" err="1" smtClean="0"/>
              <a:t>Sehat</a:t>
            </a:r>
            <a:r>
              <a:rPr lang="en-US" dirty="0" smtClean="0"/>
              <a:t>, </a:t>
            </a:r>
            <a:r>
              <a:rPr lang="en-US" dirty="0" err="1" smtClean="0"/>
              <a:t>Perludem</a:t>
            </a:r>
            <a:r>
              <a:rPr lang="en-US" dirty="0" smtClean="0"/>
              <a:t> </a:t>
            </a:r>
            <a:r>
              <a:rPr lang="en-US" dirty="0" err="1" smtClean="0"/>
              <a:t>dan</a:t>
            </a:r>
            <a:r>
              <a:rPr lang="en-US" dirty="0" smtClean="0"/>
              <a:t> PPUA</a:t>
            </a:r>
            <a:endParaRPr lang="id-ID" dirty="0"/>
          </a:p>
        </p:txBody>
      </p:sp>
    </p:spTree>
    <p:extLst>
      <p:ext uri="{BB962C8B-B14F-4D97-AF65-F5344CB8AC3E}">
        <p14:creationId xmlns:p14="http://schemas.microsoft.com/office/powerpoint/2010/main" val="35510770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Keputusan</a:t>
            </a:r>
            <a:r>
              <a:rPr lang="en-US" dirty="0" smtClean="0"/>
              <a:t> MK</a:t>
            </a:r>
            <a:endParaRPr lang="id-ID" dirty="0"/>
          </a:p>
        </p:txBody>
      </p:sp>
      <p:sp>
        <p:nvSpPr>
          <p:cNvPr id="3" name="Content Placeholder 2"/>
          <p:cNvSpPr>
            <a:spLocks noGrp="1"/>
          </p:cNvSpPr>
          <p:nvPr>
            <p:ph idx="1"/>
          </p:nvPr>
        </p:nvSpPr>
        <p:spPr/>
        <p:txBody>
          <a:bodyPr>
            <a:normAutofit fontScale="92500" lnSpcReduction="10000"/>
          </a:bodyPr>
          <a:lstStyle/>
          <a:p>
            <a:r>
              <a:rPr lang="id-ID" dirty="0" smtClean="0"/>
              <a:t>27 </a:t>
            </a:r>
            <a:r>
              <a:rPr lang="id-ID" dirty="0"/>
              <a:t>September 2016, MK mengeluarkan Putusan Nomor 135/PUU-XIII/2015 terhadap permohonan </a:t>
            </a:r>
            <a:r>
              <a:rPr lang="en-US" dirty="0" smtClean="0"/>
              <a:t>judicial review: </a:t>
            </a:r>
          </a:p>
          <a:p>
            <a:r>
              <a:rPr lang="id-ID" dirty="0" smtClean="0"/>
              <a:t>Pasal </a:t>
            </a:r>
            <a:r>
              <a:rPr lang="id-ID" dirty="0"/>
              <a:t>57 ayat (3) huruf a UU No. 8 Tahun 2015 tidak mempunyai kekuatan hukum mengikat sepanjang frasa “terganggu jiwa/ingatannya” tidak dimaknai sebagai “mengalami gangguan jiwa dan/atau gangguan ingatan permanen yang menurut profesional bidang kesehatan jiwa telah menghilangkan kemampuan seseorang untuk memilih dalam pemilihan umum”.</a:t>
            </a:r>
          </a:p>
          <a:p>
            <a:endParaRPr lang="id-ID" dirty="0"/>
          </a:p>
        </p:txBody>
      </p:sp>
    </p:spTree>
    <p:extLst>
      <p:ext uri="{BB962C8B-B14F-4D97-AF65-F5344CB8AC3E}">
        <p14:creationId xmlns:p14="http://schemas.microsoft.com/office/powerpoint/2010/main" val="20506902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err="1"/>
              <a:t>Pernyataan</a:t>
            </a:r>
            <a:r>
              <a:rPr lang="en-US" sz="2800" dirty="0"/>
              <a:t> </a:t>
            </a:r>
            <a:br>
              <a:rPr lang="en-US" sz="2800" dirty="0"/>
            </a:br>
            <a:r>
              <a:rPr lang="en-US" sz="2800" dirty="0" err="1"/>
              <a:t>Pengurus</a:t>
            </a:r>
            <a:r>
              <a:rPr lang="en-US" sz="2800" dirty="0"/>
              <a:t> </a:t>
            </a:r>
            <a:r>
              <a:rPr lang="en-US" sz="2800" dirty="0" err="1"/>
              <a:t>Pusat</a:t>
            </a:r>
            <a:r>
              <a:rPr lang="en-US" sz="2800" dirty="0"/>
              <a:t> </a:t>
            </a:r>
            <a:r>
              <a:rPr lang="en-US" sz="2800" dirty="0" err="1"/>
              <a:t>Persatuan</a:t>
            </a:r>
            <a:r>
              <a:rPr lang="en-US" sz="2800" dirty="0"/>
              <a:t> </a:t>
            </a:r>
            <a:r>
              <a:rPr lang="en-US" sz="2800" dirty="0" err="1"/>
              <a:t>Dokter</a:t>
            </a:r>
            <a:r>
              <a:rPr lang="en-US" sz="2800" dirty="0"/>
              <a:t> </a:t>
            </a:r>
            <a:r>
              <a:rPr lang="en-US" sz="2800" dirty="0" smtClean="0"/>
              <a:t/>
            </a:r>
            <a:br>
              <a:rPr lang="en-US" sz="2800" dirty="0" smtClean="0"/>
            </a:br>
            <a:r>
              <a:rPr lang="en-US" sz="2800" dirty="0" err="1" smtClean="0"/>
              <a:t>Spesialis</a:t>
            </a:r>
            <a:r>
              <a:rPr lang="en-US" sz="2800" dirty="0" smtClean="0"/>
              <a:t> </a:t>
            </a:r>
            <a:r>
              <a:rPr lang="en-US" sz="2800" dirty="0" err="1"/>
              <a:t>Kesehatan</a:t>
            </a:r>
            <a:r>
              <a:rPr lang="en-US" sz="2800" dirty="0"/>
              <a:t> </a:t>
            </a:r>
            <a:r>
              <a:rPr lang="en-US" sz="2800" dirty="0" err="1"/>
              <a:t>Jiwa</a:t>
            </a:r>
            <a:r>
              <a:rPr lang="en-US" sz="2800" dirty="0"/>
              <a:t> </a:t>
            </a:r>
            <a:r>
              <a:rPr lang="en-US" sz="2800" dirty="0" smtClean="0"/>
              <a:t>Indonesia (PDSKJI)</a:t>
            </a:r>
            <a:r>
              <a:rPr lang="en-US" sz="2800" dirty="0"/>
              <a:t/>
            </a:r>
            <a:br>
              <a:rPr lang="en-US" sz="2800" dirty="0"/>
            </a:br>
            <a:r>
              <a:rPr lang="en-US" sz="2800" dirty="0"/>
              <a:t>7 April 2019</a:t>
            </a:r>
            <a:endParaRPr lang="id-ID" sz="2800" dirty="0"/>
          </a:p>
        </p:txBody>
      </p:sp>
      <p:sp>
        <p:nvSpPr>
          <p:cNvPr id="3" name="Content Placeholder 2"/>
          <p:cNvSpPr>
            <a:spLocks noGrp="1"/>
          </p:cNvSpPr>
          <p:nvPr>
            <p:ph idx="1"/>
          </p:nvPr>
        </p:nvSpPr>
        <p:spPr>
          <a:xfrm>
            <a:off x="990600" y="2514599"/>
            <a:ext cx="7315200" cy="3657601"/>
          </a:xfrm>
        </p:spPr>
        <p:txBody>
          <a:bodyPr>
            <a:normAutofit/>
          </a:bodyPr>
          <a:lstStyle/>
          <a:p>
            <a:r>
              <a:rPr lang="id-ID" dirty="0"/>
              <a:t>Hak memilih pada ODGJ </a:t>
            </a:r>
            <a:r>
              <a:rPr lang="id-ID" dirty="0" smtClean="0"/>
              <a:t>sama </a:t>
            </a:r>
            <a:r>
              <a:rPr lang="id-ID" dirty="0"/>
              <a:t>dengan masyarakat lain yang tak memiliki gangguan jiwa. </a:t>
            </a:r>
            <a:endParaRPr lang="en-US" dirty="0" smtClean="0"/>
          </a:p>
          <a:p>
            <a:r>
              <a:rPr lang="id-ID" dirty="0"/>
              <a:t>Orang Dengan Gangguan Jiwa (ODGJ) menjelang pilpres 2019. ODGJ harus bisa memilih sesuai prinsip langsung, umum, bebas, rahasia, jujur, dan adil (luber dan jurdil).</a:t>
            </a:r>
          </a:p>
          <a:p>
            <a:r>
              <a:rPr lang="id-ID" dirty="0"/>
              <a:t>Kesempatan bagi ODGJ di Indonesia untuk menggunakan hak suaranya telah berlangsung sejak tahun pemilu pertama pada </a:t>
            </a:r>
            <a:r>
              <a:rPr lang="id-ID" dirty="0" smtClean="0"/>
              <a:t>1955</a:t>
            </a:r>
            <a:endParaRPr lang="en-US" dirty="0" smtClean="0"/>
          </a:p>
          <a:p>
            <a:endParaRPr lang="id-ID" dirty="0"/>
          </a:p>
          <a:p>
            <a:endParaRPr lang="id-ID" dirty="0"/>
          </a:p>
        </p:txBody>
      </p:sp>
    </p:spTree>
    <p:extLst>
      <p:ext uri="{BB962C8B-B14F-4D97-AF65-F5344CB8AC3E}">
        <p14:creationId xmlns:p14="http://schemas.microsoft.com/office/powerpoint/2010/main" val="19830196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Lanjutan</a:t>
            </a:r>
            <a:r>
              <a:rPr lang="en-US" dirty="0" smtClean="0"/>
              <a:t> </a:t>
            </a:r>
            <a:r>
              <a:rPr lang="en-US" dirty="0" err="1" smtClean="0"/>
              <a:t>Pernyataan</a:t>
            </a:r>
            <a:r>
              <a:rPr lang="en-US" dirty="0" smtClean="0"/>
              <a:t> PDSKJI</a:t>
            </a:r>
            <a:endParaRPr lang="id-ID" dirty="0"/>
          </a:p>
        </p:txBody>
      </p:sp>
      <p:sp>
        <p:nvSpPr>
          <p:cNvPr id="3" name="Content Placeholder 2"/>
          <p:cNvSpPr>
            <a:spLocks noGrp="1"/>
          </p:cNvSpPr>
          <p:nvPr>
            <p:ph idx="1"/>
          </p:nvPr>
        </p:nvSpPr>
        <p:spPr/>
        <p:txBody>
          <a:bodyPr>
            <a:normAutofit fontScale="85000" lnSpcReduction="20000"/>
          </a:bodyPr>
          <a:lstStyle/>
          <a:p>
            <a:r>
              <a:rPr lang="id-ID" b="1" dirty="0"/>
              <a:t>Jumlah pemilih ODGJ </a:t>
            </a:r>
            <a:r>
              <a:rPr lang="en-US" b="1" dirty="0"/>
              <a:t>yang </a:t>
            </a:r>
            <a:r>
              <a:rPr lang="en-US" b="1" dirty="0" err="1"/>
              <a:t>didaftar</a:t>
            </a:r>
            <a:r>
              <a:rPr lang="en-US" b="1" dirty="0"/>
              <a:t> </a:t>
            </a:r>
            <a:r>
              <a:rPr lang="en-US" b="1" dirty="0" err="1"/>
              <a:t>jauh</a:t>
            </a:r>
            <a:r>
              <a:rPr lang="en-US" b="1" dirty="0"/>
              <a:t> </a:t>
            </a:r>
            <a:r>
              <a:rPr lang="en-US" b="1" dirty="0" err="1"/>
              <a:t>lebih</a:t>
            </a:r>
            <a:r>
              <a:rPr lang="en-US" b="1" dirty="0"/>
              <a:t> </a:t>
            </a:r>
            <a:r>
              <a:rPr lang="en-US" b="1" dirty="0" err="1"/>
              <a:t>kecil</a:t>
            </a:r>
            <a:r>
              <a:rPr lang="en-US" b="1" dirty="0"/>
              <a:t> </a:t>
            </a:r>
            <a:r>
              <a:rPr lang="en-US" b="1" dirty="0" err="1"/>
              <a:t>dari</a:t>
            </a:r>
            <a:r>
              <a:rPr lang="en-US" b="1" dirty="0"/>
              <a:t> </a:t>
            </a:r>
            <a:r>
              <a:rPr lang="en-US" b="1" dirty="0" err="1"/>
              <a:t>prakiraan</a:t>
            </a:r>
            <a:r>
              <a:rPr lang="en-US" b="1" dirty="0"/>
              <a:t> </a:t>
            </a:r>
            <a:r>
              <a:rPr lang="en-US" b="1" dirty="0" err="1"/>
              <a:t>jumlah</a:t>
            </a:r>
            <a:r>
              <a:rPr lang="en-US" b="1" dirty="0"/>
              <a:t> ODGJ di Indonesia   </a:t>
            </a:r>
            <a:endParaRPr lang="id-ID" dirty="0"/>
          </a:p>
          <a:p>
            <a:endParaRPr lang="en-US" dirty="0" smtClean="0"/>
          </a:p>
          <a:p>
            <a:r>
              <a:rPr lang="id-ID" dirty="0" smtClean="0"/>
              <a:t>PP-PDSKJI </a:t>
            </a:r>
            <a:r>
              <a:rPr lang="id-ID" dirty="0"/>
              <a:t>memperkirakan, lebih dari 3.500 orang dengan disabilitas mental terdaftar dalam daftar pemilih tahun 2019. Angka ini lebih rendah dibandingkan dengan perkiraan jumlah ODGJ yang mencapai lebih dari 500 ribu orang sesuai Riset Kesehatan Dasar (Riskesdas) 2018. Menurut PP-PDSKJI salah satu yang menyebabkan ketidaksesuain data Riskesdas dan jumlah pemilih ODGJ adalah masih adanya stigma terkait gangguan jiwa.</a:t>
            </a:r>
          </a:p>
          <a:p>
            <a:endParaRPr lang="id-ID" dirty="0"/>
          </a:p>
        </p:txBody>
      </p:sp>
    </p:spTree>
    <p:extLst>
      <p:ext uri="{BB962C8B-B14F-4D97-AF65-F5344CB8AC3E}">
        <p14:creationId xmlns:p14="http://schemas.microsoft.com/office/powerpoint/2010/main" val="35850380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Lanjutan</a:t>
            </a:r>
            <a:r>
              <a:rPr lang="en-US" dirty="0" smtClean="0"/>
              <a:t> </a:t>
            </a:r>
            <a:r>
              <a:rPr lang="en-US" dirty="0" err="1" smtClean="0"/>
              <a:t>pernyataan</a:t>
            </a:r>
            <a:r>
              <a:rPr lang="en-US" dirty="0" smtClean="0"/>
              <a:t> PDSKJI</a:t>
            </a:r>
            <a:r>
              <a:rPr lang="id-ID" dirty="0"/>
              <a:t/>
            </a:r>
            <a:br>
              <a:rPr lang="id-ID" dirty="0"/>
            </a:br>
            <a:endParaRPr lang="id-ID" dirty="0"/>
          </a:p>
        </p:txBody>
      </p:sp>
      <p:sp>
        <p:nvSpPr>
          <p:cNvPr id="3" name="Content Placeholder 2"/>
          <p:cNvSpPr>
            <a:spLocks noGrp="1"/>
          </p:cNvSpPr>
          <p:nvPr>
            <p:ph idx="1"/>
          </p:nvPr>
        </p:nvSpPr>
        <p:spPr/>
        <p:txBody>
          <a:bodyPr>
            <a:normAutofit fontScale="92500" lnSpcReduction="20000"/>
          </a:bodyPr>
          <a:lstStyle/>
          <a:p>
            <a:r>
              <a:rPr lang="id-ID" b="1" dirty="0"/>
              <a:t>Tidak perlu khawatir ODGJ bisa diarahkan atau salah pilih</a:t>
            </a:r>
            <a:r>
              <a:rPr lang="id-ID" dirty="0"/>
              <a:t/>
            </a:r>
            <a:br>
              <a:rPr lang="id-ID" dirty="0"/>
            </a:br>
            <a:endParaRPr lang="en-US" dirty="0" smtClean="0"/>
          </a:p>
          <a:p>
            <a:r>
              <a:rPr lang="id-ID" dirty="0" smtClean="0"/>
              <a:t>PP-PDSKJI </a:t>
            </a:r>
            <a:r>
              <a:rPr lang="id-ID" dirty="0"/>
              <a:t>menilai kekhawatiran ODGJ bisa diarahkan memilih calon tertentu sangat tidak beralasan karena hak pilih bersifat rahasia. Risiko justru lebih besar pada pemilih yang kurang beruntung di bidang pendidikan ataupun ekonomi. PP-PDSKJI juga mengingatkan, keputusan memilih adalah hak tiap warga negara yang dijamin undang-undang sehingga tidak ada risiko salah pilih.</a:t>
            </a:r>
          </a:p>
          <a:p>
            <a:endParaRPr lang="id-ID" dirty="0"/>
          </a:p>
        </p:txBody>
      </p:sp>
    </p:spTree>
    <p:extLst>
      <p:ext uri="{BB962C8B-B14F-4D97-AF65-F5344CB8AC3E}">
        <p14:creationId xmlns:p14="http://schemas.microsoft.com/office/powerpoint/2010/main" val="31996481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Lanjutan</a:t>
            </a:r>
            <a:r>
              <a:rPr lang="en-US" dirty="0" smtClean="0"/>
              <a:t> </a:t>
            </a:r>
            <a:r>
              <a:rPr lang="en-US" dirty="0" err="1" smtClean="0"/>
              <a:t>Pernyataan</a:t>
            </a:r>
            <a:r>
              <a:rPr lang="en-US" dirty="0" smtClean="0"/>
              <a:t> PDSKJI</a:t>
            </a:r>
            <a:endParaRPr lang="id-ID" dirty="0"/>
          </a:p>
        </p:txBody>
      </p:sp>
      <p:sp>
        <p:nvSpPr>
          <p:cNvPr id="3" name="Content Placeholder 2"/>
          <p:cNvSpPr>
            <a:spLocks noGrp="1"/>
          </p:cNvSpPr>
          <p:nvPr>
            <p:ph idx="1"/>
          </p:nvPr>
        </p:nvSpPr>
        <p:spPr/>
        <p:txBody>
          <a:bodyPr>
            <a:normAutofit lnSpcReduction="10000"/>
          </a:bodyPr>
          <a:lstStyle/>
          <a:p>
            <a:r>
              <a:rPr lang="id-ID" b="1" dirty="0"/>
              <a:t>ODGJ tidak berbahaya</a:t>
            </a:r>
            <a:r>
              <a:rPr lang="id-ID" dirty="0"/>
              <a:t/>
            </a:r>
            <a:br>
              <a:rPr lang="id-ID" dirty="0"/>
            </a:br>
            <a:endParaRPr lang="en-US" dirty="0" smtClean="0"/>
          </a:p>
          <a:p>
            <a:r>
              <a:rPr lang="id-ID" dirty="0" smtClean="0"/>
              <a:t>Kekhawatiran </a:t>
            </a:r>
            <a:r>
              <a:rPr lang="id-ID" dirty="0"/>
              <a:t>ODGJ akan membahayakan pemilih lain di Tempat Pemungutan Suara (TPS) sangat tidak beralasan. Menurut PP-PDSKJI, tingkat keberbahayaan orang dengan gangguan jiwa sama dengan masyarakat lainnya. Saat ini, justru lebih banyak ODGJ yang menjadi korban kekerasan.</a:t>
            </a:r>
          </a:p>
          <a:p>
            <a:endParaRPr lang="id-ID" dirty="0"/>
          </a:p>
        </p:txBody>
      </p:sp>
    </p:spTree>
    <p:extLst>
      <p:ext uri="{BB962C8B-B14F-4D97-AF65-F5344CB8AC3E}">
        <p14:creationId xmlns:p14="http://schemas.microsoft.com/office/powerpoint/2010/main" val="546277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Lanjutan</a:t>
            </a:r>
            <a:r>
              <a:rPr lang="en-US" dirty="0" smtClean="0"/>
              <a:t> </a:t>
            </a:r>
            <a:r>
              <a:rPr lang="en-US" dirty="0" err="1" smtClean="0"/>
              <a:t>Penyataan</a:t>
            </a:r>
            <a:r>
              <a:rPr lang="en-US" dirty="0" smtClean="0"/>
              <a:t> PDSKJI</a:t>
            </a:r>
            <a:endParaRPr lang="id-ID" dirty="0"/>
          </a:p>
        </p:txBody>
      </p:sp>
      <p:sp>
        <p:nvSpPr>
          <p:cNvPr id="3" name="Content Placeholder 2"/>
          <p:cNvSpPr>
            <a:spLocks noGrp="1"/>
          </p:cNvSpPr>
          <p:nvPr>
            <p:ph idx="1"/>
          </p:nvPr>
        </p:nvSpPr>
        <p:spPr/>
        <p:txBody>
          <a:bodyPr>
            <a:normAutofit fontScale="92500"/>
          </a:bodyPr>
          <a:lstStyle/>
          <a:p>
            <a:r>
              <a:rPr lang="id-ID" b="1" dirty="0"/>
              <a:t>Ada kemungkinan tidak memilih atau golput</a:t>
            </a:r>
            <a:r>
              <a:rPr lang="id-ID" dirty="0"/>
              <a:t/>
            </a:r>
            <a:br>
              <a:rPr lang="id-ID" dirty="0"/>
            </a:br>
            <a:endParaRPr lang="en-US" dirty="0" smtClean="0"/>
          </a:p>
          <a:p>
            <a:pPr marL="0" indent="0">
              <a:buNone/>
            </a:pPr>
            <a:r>
              <a:rPr lang="id-ID" dirty="0" smtClean="0"/>
              <a:t>Hak </a:t>
            </a:r>
            <a:r>
              <a:rPr lang="id-ID" dirty="0"/>
              <a:t>pilih tidak dapat dipaksakan sehingga ada kemungkinan ODGJ golput karena tidak mungkin atau tak ingin memilih. Penyelenggaraan pemilu tidak dapat memaksa ODGJ untuk ikut memilih. Namun bila masih memungkinkan, ODGJ bisa difasilitasi untuk memilih misal dengan mendatangi tempat perawatannya sehingga tidak perlu ke TPS</a:t>
            </a:r>
            <a:endParaRPr lang="id-ID" dirty="0"/>
          </a:p>
        </p:txBody>
      </p:sp>
    </p:spTree>
    <p:extLst>
      <p:ext uri="{BB962C8B-B14F-4D97-AF65-F5344CB8AC3E}">
        <p14:creationId xmlns:p14="http://schemas.microsoft.com/office/powerpoint/2010/main" val="14785830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err="1"/>
              <a:t>Pelaksanaan</a:t>
            </a:r>
            <a:r>
              <a:rPr lang="en-US" sz="2800" dirty="0"/>
              <a:t> </a:t>
            </a:r>
            <a:r>
              <a:rPr lang="en-US" sz="2800" dirty="0" err="1"/>
              <a:t>Pilkada</a:t>
            </a:r>
            <a:r>
              <a:rPr lang="en-US" sz="2800" dirty="0"/>
              <a:t> </a:t>
            </a:r>
            <a:r>
              <a:rPr lang="en-US" sz="2800" dirty="0" smtClean="0"/>
              <a:t/>
            </a:r>
            <a:br>
              <a:rPr lang="en-US" sz="2800" dirty="0" smtClean="0"/>
            </a:br>
            <a:r>
              <a:rPr lang="en-US" sz="2800" dirty="0" smtClean="0"/>
              <a:t>di </a:t>
            </a:r>
            <a:r>
              <a:rPr lang="en-US" sz="2800" dirty="0" err="1"/>
              <a:t>panti-panti</a:t>
            </a:r>
            <a:r>
              <a:rPr lang="en-US" sz="2800" dirty="0"/>
              <a:t> </a:t>
            </a:r>
            <a:r>
              <a:rPr lang="en-US" sz="2800" dirty="0"/>
              <a:t/>
            </a:r>
            <a:br>
              <a:rPr lang="en-US" sz="2800" dirty="0"/>
            </a:br>
            <a:r>
              <a:rPr lang="en-US" sz="2800" dirty="0" err="1" smtClean="0"/>
              <a:t>penyandang</a:t>
            </a:r>
            <a:r>
              <a:rPr lang="en-US" sz="2800" dirty="0" smtClean="0"/>
              <a:t> </a:t>
            </a:r>
            <a:r>
              <a:rPr lang="en-US" sz="2800" dirty="0" err="1" smtClean="0"/>
              <a:t>disabilitas</a:t>
            </a:r>
            <a:r>
              <a:rPr lang="en-US" sz="2800" dirty="0" smtClean="0"/>
              <a:t> </a:t>
            </a:r>
            <a:r>
              <a:rPr lang="en-US" sz="2800" dirty="0" err="1" smtClean="0"/>
              <a:t>psikososial</a:t>
            </a:r>
            <a:r>
              <a:rPr lang="id-ID" sz="2800" dirty="0"/>
              <a:t/>
            </a:r>
            <a:br>
              <a:rPr lang="id-ID" sz="2800" dirty="0"/>
            </a:br>
            <a:endParaRPr lang="id-ID" sz="2800" dirty="0"/>
          </a:p>
        </p:txBody>
      </p:sp>
      <p:sp>
        <p:nvSpPr>
          <p:cNvPr id="3" name="Content Placeholder 2"/>
          <p:cNvSpPr>
            <a:spLocks noGrp="1"/>
          </p:cNvSpPr>
          <p:nvPr>
            <p:ph idx="1"/>
          </p:nvPr>
        </p:nvSpPr>
        <p:spPr/>
        <p:txBody>
          <a:bodyPr>
            <a:normAutofit/>
          </a:bodyPr>
          <a:lstStyle/>
          <a:p>
            <a:r>
              <a:rPr lang="en-US" dirty="0" err="1" smtClean="0"/>
              <a:t>Presentasi</a:t>
            </a:r>
            <a:r>
              <a:rPr lang="en-US" dirty="0" smtClean="0"/>
              <a:t> </a:t>
            </a:r>
            <a:r>
              <a:rPr lang="en-US" dirty="0" err="1" smtClean="0"/>
              <a:t>ini</a:t>
            </a:r>
            <a:r>
              <a:rPr lang="en-US" dirty="0" smtClean="0"/>
              <a:t> </a:t>
            </a:r>
            <a:r>
              <a:rPr lang="en-US" dirty="0" err="1" smtClean="0"/>
              <a:t>akan</a:t>
            </a:r>
            <a:r>
              <a:rPr lang="en-US" dirty="0" smtClean="0"/>
              <a:t> </a:t>
            </a:r>
            <a:r>
              <a:rPr lang="en-US" dirty="0" err="1" smtClean="0"/>
              <a:t>berfokus</a:t>
            </a:r>
            <a:r>
              <a:rPr lang="en-US" dirty="0" smtClean="0"/>
              <a:t> </a:t>
            </a:r>
            <a:r>
              <a:rPr lang="en-US" dirty="0" err="1" smtClean="0"/>
              <a:t>pada</a:t>
            </a:r>
            <a:r>
              <a:rPr lang="en-US" dirty="0" smtClean="0"/>
              <a:t> </a:t>
            </a:r>
            <a:r>
              <a:rPr lang="en-US" dirty="0" err="1" smtClean="0"/>
              <a:t>pelaksanaan</a:t>
            </a:r>
            <a:r>
              <a:rPr lang="en-US" dirty="0" smtClean="0"/>
              <a:t> </a:t>
            </a:r>
            <a:r>
              <a:rPr lang="en-US" dirty="0" err="1" smtClean="0"/>
              <a:t>Pilkada</a:t>
            </a:r>
            <a:r>
              <a:rPr lang="en-US" dirty="0" smtClean="0"/>
              <a:t> di </a:t>
            </a:r>
            <a:r>
              <a:rPr lang="en-US" dirty="0" err="1" smtClean="0"/>
              <a:t>panti-panti</a:t>
            </a:r>
            <a:r>
              <a:rPr lang="en-US" dirty="0" smtClean="0"/>
              <a:t> </a:t>
            </a:r>
            <a:r>
              <a:rPr lang="en-US" dirty="0" err="1" smtClean="0"/>
              <a:t>sosial</a:t>
            </a:r>
            <a:r>
              <a:rPr lang="en-US" dirty="0" smtClean="0"/>
              <a:t> </a:t>
            </a:r>
            <a:r>
              <a:rPr lang="en-US" dirty="0" err="1" smtClean="0"/>
              <a:t>penyandang</a:t>
            </a:r>
            <a:r>
              <a:rPr lang="en-US" dirty="0" smtClean="0"/>
              <a:t> </a:t>
            </a:r>
            <a:r>
              <a:rPr lang="en-US" dirty="0" err="1" smtClean="0"/>
              <a:t>disabilitas</a:t>
            </a:r>
            <a:r>
              <a:rPr lang="en-US" dirty="0" smtClean="0"/>
              <a:t> </a:t>
            </a:r>
            <a:r>
              <a:rPr lang="en-US" dirty="0" err="1" smtClean="0"/>
              <a:t>psikososial</a:t>
            </a:r>
            <a:r>
              <a:rPr lang="en-US" dirty="0" smtClean="0"/>
              <a:t> </a:t>
            </a:r>
            <a:r>
              <a:rPr lang="en-US" dirty="0" err="1" smtClean="0"/>
              <a:t>karena</a:t>
            </a:r>
            <a:r>
              <a:rPr lang="en-US" dirty="0" smtClean="0"/>
              <a:t>:</a:t>
            </a:r>
          </a:p>
          <a:p>
            <a:r>
              <a:rPr lang="en-US" dirty="0" smtClean="0"/>
              <a:t> </a:t>
            </a:r>
            <a:r>
              <a:rPr lang="en-US" dirty="0" err="1" smtClean="0"/>
              <a:t>penyandang</a:t>
            </a:r>
            <a:r>
              <a:rPr lang="en-US" dirty="0" smtClean="0"/>
              <a:t> </a:t>
            </a:r>
            <a:r>
              <a:rPr lang="en-US" dirty="0" err="1" smtClean="0"/>
              <a:t>disabilitas</a:t>
            </a:r>
            <a:r>
              <a:rPr lang="en-US" dirty="0" smtClean="0"/>
              <a:t> di panti2 </a:t>
            </a:r>
            <a:r>
              <a:rPr lang="en-US" dirty="0" err="1"/>
              <a:t>ini</a:t>
            </a:r>
            <a:r>
              <a:rPr lang="en-US" dirty="0"/>
              <a:t> </a:t>
            </a:r>
            <a:r>
              <a:rPr lang="en-US" dirty="0" err="1" smtClean="0"/>
              <a:t>adalah</a:t>
            </a:r>
            <a:r>
              <a:rPr lang="en-US" dirty="0" smtClean="0"/>
              <a:t> </a:t>
            </a:r>
            <a:r>
              <a:rPr lang="en-US" dirty="0" err="1" smtClean="0"/>
              <a:t>simbol</a:t>
            </a:r>
            <a:r>
              <a:rPr lang="en-US" dirty="0" smtClean="0"/>
              <a:t> </a:t>
            </a:r>
            <a:r>
              <a:rPr lang="en-US" dirty="0" err="1"/>
              <a:t>dari</a:t>
            </a:r>
            <a:r>
              <a:rPr lang="en-US" dirty="0"/>
              <a:t> </a:t>
            </a:r>
            <a:r>
              <a:rPr lang="en-US" dirty="0" err="1"/>
              <a:t>masyarakat</a:t>
            </a:r>
            <a:r>
              <a:rPr lang="en-US" dirty="0"/>
              <a:t> </a:t>
            </a:r>
            <a:r>
              <a:rPr lang="en-US" dirty="0" err="1"/>
              <a:t>disabilitas</a:t>
            </a:r>
            <a:r>
              <a:rPr lang="en-US" dirty="0"/>
              <a:t> yang paling </a:t>
            </a:r>
            <a:r>
              <a:rPr lang="en-US" dirty="0" err="1" smtClean="0"/>
              <a:t>tersingkirkan</a:t>
            </a:r>
            <a:r>
              <a:rPr lang="en-US" dirty="0" smtClean="0"/>
              <a:t>.</a:t>
            </a:r>
          </a:p>
          <a:p>
            <a:r>
              <a:rPr lang="en-US" dirty="0" err="1" smtClean="0"/>
              <a:t>Menjadi</a:t>
            </a:r>
            <a:r>
              <a:rPr lang="en-US" dirty="0" smtClean="0"/>
              <a:t> </a:t>
            </a:r>
            <a:r>
              <a:rPr lang="en-US" dirty="0" err="1" smtClean="0"/>
              <a:t>ukuran</a:t>
            </a:r>
            <a:r>
              <a:rPr lang="en-US" dirty="0" smtClean="0"/>
              <a:t> </a:t>
            </a:r>
            <a:r>
              <a:rPr lang="en-US" dirty="0" err="1" smtClean="0"/>
              <a:t>keseriusan</a:t>
            </a:r>
            <a:r>
              <a:rPr lang="en-US" dirty="0" smtClean="0"/>
              <a:t> </a:t>
            </a:r>
            <a:r>
              <a:rPr lang="en-US" dirty="0" err="1" smtClean="0"/>
              <a:t>negara</a:t>
            </a:r>
            <a:r>
              <a:rPr lang="en-US" dirty="0" smtClean="0"/>
              <a:t> </a:t>
            </a:r>
            <a:r>
              <a:rPr lang="en-US" dirty="0" err="1" smtClean="0"/>
              <a:t>untuk</a:t>
            </a:r>
            <a:r>
              <a:rPr lang="en-US" dirty="0" smtClean="0"/>
              <a:t> </a:t>
            </a:r>
            <a:r>
              <a:rPr lang="en-US" dirty="0" err="1" smtClean="0"/>
              <a:t>memfasilitasi</a:t>
            </a:r>
            <a:r>
              <a:rPr lang="en-US" dirty="0" smtClean="0"/>
              <a:t> </a:t>
            </a:r>
            <a:r>
              <a:rPr lang="en-US" dirty="0" err="1" smtClean="0"/>
              <a:t>seluruh</a:t>
            </a:r>
            <a:r>
              <a:rPr lang="en-US" dirty="0" smtClean="0"/>
              <a:t> </a:t>
            </a:r>
            <a:r>
              <a:rPr lang="en-US" dirty="0" err="1" smtClean="0"/>
              <a:t>warga</a:t>
            </a:r>
            <a:r>
              <a:rPr lang="en-US" dirty="0" smtClean="0"/>
              <a:t> </a:t>
            </a:r>
            <a:r>
              <a:rPr lang="en-US" dirty="0" err="1" smtClean="0"/>
              <a:t>negara</a:t>
            </a:r>
            <a:r>
              <a:rPr lang="en-US" dirty="0" smtClean="0"/>
              <a:t>, </a:t>
            </a:r>
            <a:r>
              <a:rPr lang="en-US" dirty="0" err="1" smtClean="0"/>
              <a:t>termasuk</a:t>
            </a:r>
            <a:r>
              <a:rPr lang="en-US" dirty="0" smtClean="0"/>
              <a:t> </a:t>
            </a:r>
            <a:r>
              <a:rPr lang="en-US" dirty="0" err="1" smtClean="0"/>
              <a:t>kelompok</a:t>
            </a:r>
            <a:r>
              <a:rPr lang="en-US" dirty="0" smtClean="0"/>
              <a:t> yang paling </a:t>
            </a:r>
            <a:r>
              <a:rPr lang="en-US" dirty="0" err="1" smtClean="0"/>
              <a:t>marjinal</a:t>
            </a:r>
            <a:endParaRPr lang="id-ID" dirty="0"/>
          </a:p>
          <a:p>
            <a:endParaRPr lang="id-ID" dirty="0"/>
          </a:p>
        </p:txBody>
      </p:sp>
    </p:spTree>
    <p:extLst>
      <p:ext uri="{BB962C8B-B14F-4D97-AF65-F5344CB8AC3E}">
        <p14:creationId xmlns:p14="http://schemas.microsoft.com/office/powerpoint/2010/main" val="5502633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Demografi</a:t>
            </a:r>
            <a:r>
              <a:rPr lang="en-US" dirty="0" smtClean="0"/>
              <a:t> </a:t>
            </a:r>
            <a:r>
              <a:rPr lang="en-US" dirty="0" err="1" smtClean="0"/>
              <a:t>Pilkada</a:t>
            </a:r>
            <a:r>
              <a:rPr lang="en-US" dirty="0" smtClean="0"/>
              <a:t> 2020 </a:t>
            </a:r>
            <a:r>
              <a:rPr lang="en-US" dirty="0" err="1" smtClean="0"/>
              <a:t>dan</a:t>
            </a:r>
            <a:r>
              <a:rPr lang="en-US" dirty="0" smtClean="0"/>
              <a:t> </a:t>
            </a:r>
            <a:r>
              <a:rPr lang="en-US" dirty="0" err="1" smtClean="0"/>
              <a:t>sebaran</a:t>
            </a:r>
            <a:r>
              <a:rPr lang="en-US" dirty="0" smtClean="0"/>
              <a:t> </a:t>
            </a:r>
            <a:r>
              <a:rPr lang="en-US" dirty="0" err="1"/>
              <a:t>p</a:t>
            </a:r>
            <a:r>
              <a:rPr lang="en-US" dirty="0" err="1" smtClean="0"/>
              <a:t>anti-panti</a:t>
            </a:r>
            <a:r>
              <a:rPr lang="en-US" dirty="0" smtClean="0"/>
              <a:t> </a:t>
            </a:r>
            <a:r>
              <a:rPr lang="en-US" dirty="0" err="1" smtClean="0"/>
              <a:t>sosial</a:t>
            </a:r>
            <a:endParaRPr lang="id-ID" dirty="0"/>
          </a:p>
        </p:txBody>
      </p:sp>
      <p:sp>
        <p:nvSpPr>
          <p:cNvPr id="3" name="Content Placeholder 2"/>
          <p:cNvSpPr>
            <a:spLocks noGrp="1"/>
          </p:cNvSpPr>
          <p:nvPr>
            <p:ph idx="1"/>
          </p:nvPr>
        </p:nvSpPr>
        <p:spPr/>
        <p:txBody>
          <a:bodyPr>
            <a:normAutofit lnSpcReduction="10000"/>
          </a:bodyPr>
          <a:lstStyle/>
          <a:p>
            <a:endParaRPr lang="en-US" dirty="0" smtClean="0"/>
          </a:p>
          <a:p>
            <a:pPr lvl="0"/>
            <a:r>
              <a:rPr lang="en-ID" dirty="0" err="1"/>
              <a:t>Pilkada</a:t>
            </a:r>
            <a:r>
              <a:rPr lang="en-ID" dirty="0"/>
              <a:t> </a:t>
            </a:r>
            <a:r>
              <a:rPr lang="en-ID" dirty="0" err="1"/>
              <a:t>serentak</a:t>
            </a:r>
            <a:r>
              <a:rPr lang="en-ID" dirty="0"/>
              <a:t> yang </a:t>
            </a:r>
            <a:r>
              <a:rPr lang="en-ID" dirty="0" err="1"/>
              <a:t>sudah</a:t>
            </a:r>
            <a:r>
              <a:rPr lang="en-ID" dirty="0"/>
              <a:t> </a:t>
            </a:r>
            <a:r>
              <a:rPr lang="en-ID" dirty="0" err="1"/>
              <a:t>ditetapkan</a:t>
            </a:r>
            <a:r>
              <a:rPr lang="en-ID" dirty="0"/>
              <a:t> </a:t>
            </a:r>
            <a:r>
              <a:rPr lang="en-ID" dirty="0" err="1"/>
              <a:t>Pemerintah</a:t>
            </a:r>
            <a:r>
              <a:rPr lang="en-ID" dirty="0"/>
              <a:t> </a:t>
            </a:r>
            <a:r>
              <a:rPr lang="en-ID" dirty="0" err="1"/>
              <a:t>dilaksanakan</a:t>
            </a:r>
            <a:r>
              <a:rPr lang="en-ID" dirty="0"/>
              <a:t> di 270 </a:t>
            </a:r>
            <a:r>
              <a:rPr lang="en-ID" dirty="0" err="1"/>
              <a:t>daerah</a:t>
            </a:r>
            <a:r>
              <a:rPr lang="en-ID" dirty="0"/>
              <a:t> (</a:t>
            </a:r>
            <a:r>
              <a:rPr lang="en-ID" dirty="0" err="1"/>
              <a:t>provinsi</a:t>
            </a:r>
            <a:r>
              <a:rPr lang="en-ID" dirty="0"/>
              <a:t>, </a:t>
            </a:r>
            <a:r>
              <a:rPr lang="en-ID" dirty="0" err="1"/>
              <a:t>Kabupaten</a:t>
            </a:r>
            <a:r>
              <a:rPr lang="en-ID" dirty="0"/>
              <a:t> </a:t>
            </a:r>
            <a:r>
              <a:rPr lang="en-ID" dirty="0" err="1"/>
              <a:t>dan</a:t>
            </a:r>
            <a:r>
              <a:rPr lang="en-ID" dirty="0"/>
              <a:t> Kota). </a:t>
            </a:r>
            <a:endParaRPr lang="en-ID" dirty="0" smtClean="0"/>
          </a:p>
          <a:p>
            <a:pPr lvl="0"/>
            <a:r>
              <a:rPr lang="en-ID" dirty="0" smtClean="0"/>
              <a:t>Dari </a:t>
            </a:r>
            <a:r>
              <a:rPr lang="en-ID" dirty="0" err="1"/>
              <a:t>jumlah</a:t>
            </a:r>
            <a:r>
              <a:rPr lang="en-ID" dirty="0"/>
              <a:t> </a:t>
            </a:r>
            <a:r>
              <a:rPr lang="en-ID" dirty="0" err="1"/>
              <a:t>tersebut</a:t>
            </a:r>
            <a:r>
              <a:rPr lang="en-ID" dirty="0"/>
              <a:t> </a:t>
            </a:r>
            <a:r>
              <a:rPr lang="en-ID" dirty="0" err="1"/>
              <a:t>berlangsung</a:t>
            </a:r>
            <a:r>
              <a:rPr lang="en-ID" dirty="0"/>
              <a:t> di 63 </a:t>
            </a:r>
            <a:r>
              <a:rPr lang="en-ID" dirty="0" err="1"/>
              <a:t>daerah</a:t>
            </a:r>
            <a:r>
              <a:rPr lang="en-ID" dirty="0"/>
              <a:t> </a:t>
            </a:r>
            <a:r>
              <a:rPr lang="en-ID" dirty="0" err="1"/>
              <a:t>atau</a:t>
            </a:r>
            <a:r>
              <a:rPr lang="en-ID" dirty="0"/>
              <a:t> 23%-</a:t>
            </a:r>
            <a:r>
              <a:rPr lang="en-ID" dirty="0" err="1"/>
              <a:t>nya</a:t>
            </a:r>
            <a:r>
              <a:rPr lang="en-ID" dirty="0"/>
              <a:t>, </a:t>
            </a:r>
            <a:r>
              <a:rPr lang="en-ID" dirty="0" err="1"/>
              <a:t>yaitu</a:t>
            </a:r>
            <a:r>
              <a:rPr lang="en-ID" dirty="0"/>
              <a:t> 6 </a:t>
            </a:r>
            <a:r>
              <a:rPr lang="en-ID" dirty="0" err="1"/>
              <a:t>provinsi</a:t>
            </a:r>
            <a:r>
              <a:rPr lang="en-ID" dirty="0"/>
              <a:t>, 13 </a:t>
            </a:r>
            <a:r>
              <a:rPr lang="en-ID" dirty="0" err="1"/>
              <a:t>kota</a:t>
            </a:r>
            <a:r>
              <a:rPr lang="en-ID" dirty="0"/>
              <a:t> </a:t>
            </a:r>
            <a:r>
              <a:rPr lang="en-ID" dirty="0" err="1"/>
              <a:t>dan</a:t>
            </a:r>
            <a:r>
              <a:rPr lang="en-ID" dirty="0"/>
              <a:t> 44 </a:t>
            </a:r>
            <a:r>
              <a:rPr lang="en-ID" dirty="0" err="1"/>
              <a:t>kabupaten</a:t>
            </a:r>
            <a:r>
              <a:rPr lang="en-ID" dirty="0"/>
              <a:t> yang </a:t>
            </a:r>
            <a:r>
              <a:rPr lang="en-ID" dirty="0" err="1"/>
              <a:t>memiliki</a:t>
            </a:r>
            <a:r>
              <a:rPr lang="en-ID" dirty="0"/>
              <a:t> </a:t>
            </a:r>
            <a:r>
              <a:rPr lang="en-ID" dirty="0" err="1"/>
              <a:t>Panti</a:t>
            </a:r>
            <a:r>
              <a:rPr lang="en-ID" dirty="0"/>
              <a:t>, RSJ </a:t>
            </a:r>
            <a:r>
              <a:rPr lang="en-ID" dirty="0" err="1"/>
              <a:t>dan</a:t>
            </a:r>
            <a:r>
              <a:rPr lang="en-ID" dirty="0"/>
              <a:t> </a:t>
            </a:r>
            <a:r>
              <a:rPr lang="en-ID" dirty="0" err="1"/>
              <a:t>Tempat</a:t>
            </a:r>
            <a:r>
              <a:rPr lang="en-ID" dirty="0"/>
              <a:t> </a:t>
            </a:r>
            <a:r>
              <a:rPr lang="en-ID" dirty="0" err="1"/>
              <a:t>Rehabilitasi</a:t>
            </a:r>
            <a:r>
              <a:rPr lang="en-ID" dirty="0"/>
              <a:t> </a:t>
            </a:r>
            <a:r>
              <a:rPr lang="en-ID" dirty="0" smtClean="0"/>
              <a:t>Mental</a:t>
            </a:r>
            <a:r>
              <a:rPr lang="en-ID" dirty="0"/>
              <a:t> </a:t>
            </a:r>
            <a:r>
              <a:rPr lang="en-ID" dirty="0" err="1" smtClean="0"/>
              <a:t>berdasarkan</a:t>
            </a:r>
            <a:r>
              <a:rPr lang="en-ID" dirty="0" smtClean="0"/>
              <a:t> data </a:t>
            </a:r>
            <a:r>
              <a:rPr lang="en-ID" dirty="0" err="1" smtClean="0"/>
              <a:t>sementarayang</a:t>
            </a:r>
            <a:r>
              <a:rPr lang="en-ID" dirty="0" smtClean="0"/>
              <a:t> </a:t>
            </a:r>
            <a:r>
              <a:rPr lang="en-ID" dirty="0" err="1" smtClean="0"/>
              <a:t>dikumpulkan</a:t>
            </a:r>
            <a:r>
              <a:rPr lang="en-ID" dirty="0" smtClean="0"/>
              <a:t> </a:t>
            </a:r>
            <a:r>
              <a:rPr lang="en-ID" dirty="0" err="1" smtClean="0"/>
              <a:t>oleh</a:t>
            </a:r>
            <a:r>
              <a:rPr lang="en-ID" dirty="0" smtClean="0"/>
              <a:t> PJS.</a:t>
            </a:r>
            <a:endParaRPr lang="id-ID" dirty="0"/>
          </a:p>
          <a:p>
            <a:endParaRPr lang="id-ID" dirty="0"/>
          </a:p>
        </p:txBody>
      </p:sp>
    </p:spTree>
    <p:extLst>
      <p:ext uri="{BB962C8B-B14F-4D97-AF65-F5344CB8AC3E}">
        <p14:creationId xmlns:p14="http://schemas.microsoft.com/office/powerpoint/2010/main" val="15023814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7979095" cy="1524001"/>
          </a:xfrm>
          <a:solidFill>
            <a:schemeClr val="accent6">
              <a:lumMod val="60000"/>
              <a:lumOff val="40000"/>
            </a:schemeClr>
          </a:solidFill>
        </p:spPr>
        <p:txBody>
          <a:bodyPr>
            <a:noAutofit/>
          </a:bodyPr>
          <a:lstStyle/>
          <a:p>
            <a:r>
              <a:rPr lang="en-ID" sz="2000" dirty="0" smtClean="0"/>
              <a:t/>
            </a:r>
            <a:br>
              <a:rPr lang="en-ID" sz="2000" dirty="0" smtClean="0"/>
            </a:br>
            <a:r>
              <a:rPr lang="en-ID" sz="2000" dirty="0" smtClean="0"/>
              <a:t/>
            </a:r>
            <a:br>
              <a:rPr lang="en-ID" sz="2000" dirty="0" smtClean="0"/>
            </a:br>
            <a:r>
              <a:rPr lang="en-ID" sz="2000" dirty="0" err="1" smtClean="0"/>
              <a:t>Grafik</a:t>
            </a:r>
            <a:r>
              <a:rPr lang="en-ID" sz="2000" dirty="0"/>
              <a:t>: </a:t>
            </a:r>
            <a:r>
              <a:rPr lang="en-ID" sz="2000" dirty="0" err="1"/>
              <a:t>Perbandingan</a:t>
            </a:r>
            <a:r>
              <a:rPr lang="en-ID" sz="2000" dirty="0"/>
              <a:t> </a:t>
            </a:r>
            <a:r>
              <a:rPr lang="en-ID" sz="2000" dirty="0" err="1"/>
              <a:t>Pilkada</a:t>
            </a:r>
            <a:r>
              <a:rPr lang="en-ID" sz="2000" dirty="0"/>
              <a:t> </a:t>
            </a:r>
            <a:r>
              <a:rPr lang="en-ID" sz="2000" dirty="0" err="1"/>
              <a:t>Serentak</a:t>
            </a:r>
            <a:r>
              <a:rPr lang="en-ID" sz="2000" dirty="0"/>
              <a:t> di Daerah yang </a:t>
            </a:r>
            <a:r>
              <a:rPr lang="en-ID" sz="2000" dirty="0" err="1"/>
              <a:t>Memiliki</a:t>
            </a:r>
            <a:r>
              <a:rPr lang="en-ID" sz="2000" dirty="0"/>
              <a:t> </a:t>
            </a:r>
            <a:r>
              <a:rPr lang="en-ID" sz="2000" dirty="0" err="1"/>
              <a:t>atau</a:t>
            </a:r>
            <a:r>
              <a:rPr lang="en-ID" sz="2000" dirty="0"/>
              <a:t> </a:t>
            </a:r>
            <a:r>
              <a:rPr lang="en-ID" sz="2000" dirty="0" err="1"/>
              <a:t>Tidak</a:t>
            </a:r>
            <a:r>
              <a:rPr lang="en-ID" sz="2000" dirty="0"/>
              <a:t> </a:t>
            </a:r>
            <a:r>
              <a:rPr lang="en-ID" sz="2000" dirty="0" err="1"/>
              <a:t>Memiliki</a:t>
            </a:r>
            <a:r>
              <a:rPr lang="en-ID" sz="2000" dirty="0"/>
              <a:t> </a:t>
            </a:r>
            <a:r>
              <a:rPr lang="en-ID" sz="2000" dirty="0" err="1"/>
              <a:t>Panti</a:t>
            </a:r>
            <a:r>
              <a:rPr lang="en-ID" sz="2000" dirty="0"/>
              <a:t>, RSJ </a:t>
            </a:r>
            <a:r>
              <a:rPr lang="en-ID" sz="2000" dirty="0" err="1"/>
              <a:t>dan</a:t>
            </a:r>
            <a:r>
              <a:rPr lang="en-ID" sz="2000" dirty="0"/>
              <a:t> </a:t>
            </a:r>
            <a:r>
              <a:rPr lang="en-ID" sz="2000" dirty="0" err="1"/>
              <a:t>Tempat</a:t>
            </a:r>
            <a:r>
              <a:rPr lang="en-ID" sz="2000" dirty="0"/>
              <a:t> </a:t>
            </a:r>
            <a:r>
              <a:rPr lang="en-ID" sz="2000" dirty="0" err="1"/>
              <a:t>Rehabilitasi</a:t>
            </a:r>
            <a:r>
              <a:rPr lang="en-ID" sz="2000" dirty="0"/>
              <a:t> </a:t>
            </a:r>
            <a:r>
              <a:rPr lang="en-ID" sz="2000" dirty="0" smtClean="0"/>
              <a:t>Mental</a:t>
            </a:r>
            <a:br>
              <a:rPr lang="en-ID" sz="2000" dirty="0" smtClean="0"/>
            </a:br>
            <a:r>
              <a:rPr lang="en-ID" sz="2000" dirty="0" smtClean="0"/>
              <a:t/>
            </a:r>
            <a:br>
              <a:rPr lang="en-ID" sz="2000" dirty="0" smtClean="0"/>
            </a:br>
            <a:r>
              <a:rPr lang="en-ID" sz="1600" dirty="0" err="1" smtClean="0"/>
              <a:t>Sumber</a:t>
            </a:r>
            <a:r>
              <a:rPr lang="en-ID" sz="1600" dirty="0"/>
              <a:t>: PJS </a:t>
            </a:r>
            <a:r>
              <a:rPr lang="en-ID" sz="1600" dirty="0" err="1"/>
              <a:t>dan</a:t>
            </a:r>
            <a:r>
              <a:rPr lang="en-ID" sz="1600" dirty="0"/>
              <a:t> KPU, </a:t>
            </a:r>
            <a:r>
              <a:rPr lang="en-ID" sz="1600" dirty="0" err="1"/>
              <a:t>diolah</a:t>
            </a:r>
            <a:r>
              <a:rPr lang="en-ID" sz="1600" dirty="0"/>
              <a:t> </a:t>
            </a:r>
            <a:r>
              <a:rPr lang="en-ID" sz="1600" dirty="0" err="1"/>
              <a:t>kembali</a:t>
            </a:r>
            <a:r>
              <a:rPr lang="id-ID" sz="1600" dirty="0"/>
              <a:t/>
            </a:r>
            <a:br>
              <a:rPr lang="id-ID" sz="1600" dirty="0"/>
            </a:br>
            <a:r>
              <a:rPr lang="id-ID" sz="2400" dirty="0"/>
              <a:t/>
            </a:r>
            <a:br>
              <a:rPr lang="id-ID" sz="2400" dirty="0"/>
            </a:br>
            <a:endParaRPr lang="id-ID" sz="2400" dirty="0"/>
          </a:p>
        </p:txBody>
      </p:sp>
      <p:sp>
        <p:nvSpPr>
          <p:cNvPr id="3" name="Content Placeholder 2"/>
          <p:cNvSpPr>
            <a:spLocks noGrp="1"/>
          </p:cNvSpPr>
          <p:nvPr>
            <p:ph idx="1"/>
          </p:nvPr>
        </p:nvSpPr>
        <p:spPr>
          <a:xfrm>
            <a:off x="685800" y="1905000"/>
            <a:ext cx="7772400" cy="4419600"/>
          </a:xfrm>
        </p:spPr>
        <p:txBody>
          <a:bodyPr/>
          <a:lstStyle/>
          <a:p>
            <a:pPr marL="0" indent="0">
              <a:buNone/>
            </a:pPr>
            <a:r>
              <a:rPr lang="en-US" dirty="0" smtClean="0"/>
              <a:t>.</a:t>
            </a:r>
            <a:endParaRPr lang="id-ID"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752600"/>
            <a:ext cx="7979096" cy="4946073"/>
          </a:xfrm>
          <a:prstGeom prst="rect">
            <a:avLst/>
          </a:prstGeom>
          <a:solidFill>
            <a:schemeClr val="accent6">
              <a:lumMod val="40000"/>
              <a:lumOff val="60000"/>
            </a:schemeClr>
          </a:solidFill>
          <a:ln>
            <a:noFill/>
          </a:ln>
          <a:effectLst/>
        </p:spPr>
      </p:pic>
    </p:spTree>
    <p:extLst>
      <p:ext uri="{BB962C8B-B14F-4D97-AF65-F5344CB8AC3E}">
        <p14:creationId xmlns:p14="http://schemas.microsoft.com/office/powerpoint/2010/main" val="32006074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r>
              <a:rPr lang="en-US" sz="800" dirty="0" smtClean="0"/>
              <a:t>.</a:t>
            </a:r>
            <a:endParaRPr lang="id-ID" sz="800" dirty="0"/>
          </a:p>
        </p:txBody>
      </p:sp>
      <p:sp>
        <p:nvSpPr>
          <p:cNvPr id="3" name="Content Placeholder 2"/>
          <p:cNvSpPr>
            <a:spLocks noGrp="1"/>
          </p:cNvSpPr>
          <p:nvPr>
            <p:ph type="body" idx="1"/>
          </p:nvPr>
        </p:nvSpPr>
        <p:spPr>
          <a:xfrm>
            <a:off x="1456267" y="914401"/>
            <a:ext cx="6231467" cy="723900"/>
          </a:xfrm>
        </p:spPr>
        <p:txBody>
          <a:bodyPr>
            <a:noAutofit/>
          </a:bodyPr>
          <a:lstStyle/>
          <a:p>
            <a:r>
              <a:rPr lang="en-ID" sz="2400" dirty="0"/>
              <a:t>Ada </a:t>
            </a:r>
            <a:r>
              <a:rPr lang="en-ID" sz="2400" dirty="0" err="1" smtClean="0"/>
              <a:t>setidaknya</a:t>
            </a:r>
            <a:r>
              <a:rPr lang="en-ID" sz="2400" dirty="0" smtClean="0"/>
              <a:t> 101 </a:t>
            </a:r>
            <a:r>
              <a:rPr lang="en-ID" sz="2400" dirty="0" err="1"/>
              <a:t>panti</a:t>
            </a:r>
            <a:r>
              <a:rPr lang="en-ID" sz="2400" dirty="0"/>
              <a:t>/RSJ/</a:t>
            </a:r>
            <a:r>
              <a:rPr lang="en-ID" sz="2400" dirty="0" err="1"/>
              <a:t>tempat</a:t>
            </a:r>
            <a:r>
              <a:rPr lang="en-ID" sz="2400" dirty="0"/>
              <a:t> </a:t>
            </a:r>
            <a:r>
              <a:rPr lang="en-ID" sz="2400" dirty="0" err="1"/>
              <a:t>rehabilitasi</a:t>
            </a:r>
            <a:r>
              <a:rPr lang="en-ID" sz="2400" dirty="0"/>
              <a:t> mental yang </a:t>
            </a:r>
            <a:r>
              <a:rPr lang="en-ID" sz="2400" dirty="0" err="1"/>
              <a:t>ada</a:t>
            </a:r>
            <a:r>
              <a:rPr lang="en-ID" sz="2400" dirty="0"/>
              <a:t> di 63 </a:t>
            </a:r>
            <a:r>
              <a:rPr lang="en-ID" sz="2400" dirty="0" err="1"/>
              <a:t>daerah</a:t>
            </a:r>
            <a:r>
              <a:rPr lang="en-ID" sz="2400" dirty="0"/>
              <a:t> yang </a:t>
            </a:r>
            <a:r>
              <a:rPr lang="en-ID" sz="2400" dirty="0" err="1"/>
              <a:t>akan</a:t>
            </a:r>
            <a:r>
              <a:rPr lang="en-ID" sz="2400" dirty="0"/>
              <a:t> </a:t>
            </a:r>
            <a:r>
              <a:rPr lang="en-ID" sz="2400" dirty="0" err="1"/>
              <a:t>mengadakan</a:t>
            </a:r>
            <a:r>
              <a:rPr lang="en-ID" sz="2400" dirty="0"/>
              <a:t> </a:t>
            </a:r>
            <a:r>
              <a:rPr lang="en-ID" sz="2400" dirty="0" err="1"/>
              <a:t>Pilkada</a:t>
            </a:r>
            <a:r>
              <a:rPr lang="en-ID" sz="2400" dirty="0"/>
              <a:t> </a:t>
            </a:r>
            <a:r>
              <a:rPr lang="en-ID" sz="2400" dirty="0" err="1" smtClean="0"/>
              <a:t>serenta</a:t>
            </a:r>
            <a:r>
              <a:rPr lang="en-ID" sz="2400" dirty="0" smtClean="0"/>
              <a:t> </a:t>
            </a:r>
          </a:p>
          <a:p>
            <a:r>
              <a:rPr lang="en-ID" sz="1800" dirty="0" smtClean="0"/>
              <a:t>(data PJS)</a:t>
            </a:r>
            <a:r>
              <a:rPr lang="id-ID" sz="1800" dirty="0"/>
              <a:t/>
            </a:r>
            <a:br>
              <a:rPr lang="id-ID" sz="1800" dirty="0"/>
            </a:br>
            <a:endParaRPr lang="id-ID" sz="18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9255" y="2479964"/>
            <a:ext cx="6564740" cy="36922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874906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5023" y="817583"/>
            <a:ext cx="6965245" cy="630218"/>
          </a:xfrm>
        </p:spPr>
        <p:txBody>
          <a:bodyPr>
            <a:noAutofit/>
          </a:bodyPr>
          <a:lstStyle/>
          <a:p>
            <a:r>
              <a:rPr lang="en-US" sz="3600" dirty="0" err="1">
                <a:solidFill>
                  <a:srgbClr val="C00000"/>
                </a:solidFill>
              </a:rPr>
              <a:t>P</a:t>
            </a:r>
            <a:r>
              <a:rPr lang="en-US" sz="3600" dirty="0" err="1" smtClean="0">
                <a:solidFill>
                  <a:srgbClr val="C00000"/>
                </a:solidFill>
              </a:rPr>
              <a:t>anti-panti</a:t>
            </a:r>
            <a:r>
              <a:rPr lang="en-US" sz="3600" dirty="0" smtClean="0">
                <a:solidFill>
                  <a:srgbClr val="C00000"/>
                </a:solidFill>
              </a:rPr>
              <a:t> </a:t>
            </a:r>
            <a:r>
              <a:rPr lang="en-US" sz="3600" dirty="0" err="1" smtClean="0">
                <a:solidFill>
                  <a:srgbClr val="C00000"/>
                </a:solidFill>
              </a:rPr>
              <a:t>sosial</a:t>
            </a:r>
            <a:r>
              <a:rPr lang="en-US" sz="3600" dirty="0" smtClean="0">
                <a:solidFill>
                  <a:srgbClr val="C00000"/>
                </a:solidFill>
              </a:rPr>
              <a:t> </a:t>
            </a:r>
            <a:r>
              <a:rPr lang="en-US" sz="3600" dirty="0" err="1" smtClean="0">
                <a:solidFill>
                  <a:srgbClr val="C00000"/>
                </a:solidFill>
              </a:rPr>
              <a:t>disabilitas</a:t>
            </a:r>
            <a:r>
              <a:rPr lang="en-US" sz="3600" dirty="0" smtClean="0">
                <a:solidFill>
                  <a:srgbClr val="C00000"/>
                </a:solidFill>
              </a:rPr>
              <a:t> </a:t>
            </a:r>
            <a:r>
              <a:rPr lang="en-US" sz="3600" dirty="0" err="1" smtClean="0">
                <a:solidFill>
                  <a:srgbClr val="C00000"/>
                </a:solidFill>
              </a:rPr>
              <a:t>psikososial</a:t>
            </a:r>
            <a:r>
              <a:rPr lang="en-US" sz="3600" dirty="0" smtClean="0">
                <a:solidFill>
                  <a:srgbClr val="C00000"/>
                </a:solidFill>
              </a:rPr>
              <a:t> di </a:t>
            </a:r>
            <a:r>
              <a:rPr lang="en-US" sz="3600" dirty="0" smtClean="0">
                <a:solidFill>
                  <a:srgbClr val="C00000"/>
                </a:solidFill>
              </a:rPr>
              <a:t>Indonesia</a:t>
            </a:r>
            <a:endParaRPr lang="id-ID" sz="3600" dirty="0">
              <a:solidFill>
                <a:srgbClr val="C00000"/>
              </a:solidFill>
            </a:endParaRPr>
          </a:p>
        </p:txBody>
      </p:sp>
      <p:sp>
        <p:nvSpPr>
          <p:cNvPr id="3" name="Content Placeholder 2"/>
          <p:cNvSpPr>
            <a:spLocks noGrp="1"/>
          </p:cNvSpPr>
          <p:nvPr>
            <p:ph sz="quarter" idx="13"/>
          </p:nvPr>
        </p:nvSpPr>
        <p:spPr>
          <a:xfrm>
            <a:off x="1298448" y="2057400"/>
            <a:ext cx="3349752" cy="3886200"/>
          </a:xfrm>
          <a:solidFill>
            <a:schemeClr val="accent4">
              <a:lumMod val="40000"/>
              <a:lumOff val="60000"/>
            </a:schemeClr>
          </a:solidFill>
        </p:spPr>
        <p:txBody>
          <a:bodyPr>
            <a:normAutofit lnSpcReduction="10000"/>
          </a:bodyPr>
          <a:lstStyle/>
          <a:p>
            <a:pPr lvl="0"/>
            <a:r>
              <a:rPr lang="en-US" dirty="0" err="1" smtClean="0"/>
              <a:t>Tertutup</a:t>
            </a:r>
            <a:r>
              <a:rPr lang="en-US" dirty="0" smtClean="0"/>
              <a:t> </a:t>
            </a:r>
            <a:r>
              <a:rPr lang="en-US" dirty="0" err="1" smtClean="0"/>
              <a:t>seperti</a:t>
            </a:r>
            <a:r>
              <a:rPr lang="en-US" dirty="0" smtClean="0"/>
              <a:t> </a:t>
            </a:r>
            <a:r>
              <a:rPr lang="en-US" dirty="0" err="1" smtClean="0"/>
              <a:t>penjara</a:t>
            </a:r>
            <a:r>
              <a:rPr lang="en-US" dirty="0" smtClean="0"/>
              <a:t>, </a:t>
            </a:r>
            <a:r>
              <a:rPr lang="en-US" dirty="0" err="1" smtClean="0"/>
              <a:t>penghuni</a:t>
            </a:r>
            <a:r>
              <a:rPr lang="en-US" dirty="0" smtClean="0"/>
              <a:t> </a:t>
            </a:r>
            <a:r>
              <a:rPr lang="en-US" dirty="0" err="1" smtClean="0"/>
              <a:t>terkurung</a:t>
            </a:r>
            <a:r>
              <a:rPr lang="en-US" dirty="0" smtClean="0"/>
              <a:t> </a:t>
            </a:r>
            <a:r>
              <a:rPr lang="en-US" dirty="0" err="1" smtClean="0"/>
              <a:t>didalam</a:t>
            </a:r>
            <a:r>
              <a:rPr lang="en-US" dirty="0" smtClean="0"/>
              <a:t> </a:t>
            </a:r>
            <a:r>
              <a:rPr lang="en-US" dirty="0" err="1" smtClean="0"/>
              <a:t>dan</a:t>
            </a:r>
            <a:r>
              <a:rPr lang="en-US" dirty="0" smtClean="0"/>
              <a:t> </a:t>
            </a:r>
            <a:r>
              <a:rPr lang="en-US" dirty="0" err="1" smtClean="0"/>
              <a:t>tidak</a:t>
            </a:r>
            <a:r>
              <a:rPr lang="en-US" dirty="0" smtClean="0"/>
              <a:t> </a:t>
            </a:r>
            <a:r>
              <a:rPr lang="en-US" dirty="0" err="1" smtClean="0"/>
              <a:t>bisa</a:t>
            </a:r>
            <a:r>
              <a:rPr lang="en-US" dirty="0" smtClean="0"/>
              <a:t> </a:t>
            </a:r>
            <a:r>
              <a:rPr lang="en-US" dirty="0" err="1" smtClean="0"/>
              <a:t>keluar</a:t>
            </a:r>
            <a:r>
              <a:rPr lang="en-US" dirty="0" smtClean="0"/>
              <a:t> </a:t>
            </a:r>
            <a:r>
              <a:rPr lang="en-US" dirty="0" err="1" smtClean="0"/>
              <a:t>masuk</a:t>
            </a:r>
            <a:r>
              <a:rPr lang="en-US" dirty="0" smtClean="0"/>
              <a:t> </a:t>
            </a:r>
            <a:r>
              <a:rPr lang="en-US" dirty="0" err="1" smtClean="0"/>
              <a:t>fasilitas</a:t>
            </a:r>
            <a:r>
              <a:rPr lang="en-US" dirty="0" smtClean="0"/>
              <a:t>. </a:t>
            </a:r>
            <a:endParaRPr lang="en-US" dirty="0" smtClean="0"/>
          </a:p>
          <a:p>
            <a:endParaRPr lang="id-ID" dirty="0"/>
          </a:p>
          <a:p>
            <a:r>
              <a:rPr lang="en-US" dirty="0" smtClean="0"/>
              <a:t>Rata-rata </a:t>
            </a:r>
            <a:r>
              <a:rPr lang="en-US" dirty="0" err="1" smtClean="0"/>
              <a:t>penyandang</a:t>
            </a:r>
            <a:r>
              <a:rPr lang="en-US" dirty="0" smtClean="0"/>
              <a:t> </a:t>
            </a:r>
            <a:r>
              <a:rPr lang="en-US" dirty="0" err="1" smtClean="0"/>
              <a:t>disabilitas</a:t>
            </a:r>
            <a:r>
              <a:rPr lang="en-US" dirty="0" smtClean="0"/>
              <a:t> mental </a:t>
            </a:r>
            <a:r>
              <a:rPr lang="en-US" dirty="0" err="1" smtClean="0"/>
              <a:t>hidup</a:t>
            </a:r>
            <a:r>
              <a:rPr lang="en-US" dirty="0" smtClean="0"/>
              <a:t> </a:t>
            </a:r>
            <a:r>
              <a:rPr lang="en-US" dirty="0" err="1" smtClean="0"/>
              <a:t>dalam</a:t>
            </a:r>
            <a:r>
              <a:rPr lang="en-US" dirty="0" smtClean="0"/>
              <a:t> </a:t>
            </a:r>
            <a:r>
              <a:rPr lang="en-US" dirty="0" err="1" smtClean="0"/>
              <a:t>panti</a:t>
            </a:r>
            <a:r>
              <a:rPr lang="en-US" dirty="0" smtClean="0"/>
              <a:t> </a:t>
            </a:r>
            <a:r>
              <a:rPr lang="en-US" dirty="0" err="1" smtClean="0"/>
              <a:t>seperti</a:t>
            </a:r>
            <a:r>
              <a:rPr lang="en-US" dirty="0" smtClean="0"/>
              <a:t> </a:t>
            </a:r>
            <a:r>
              <a:rPr lang="en-US" dirty="0" err="1" smtClean="0"/>
              <a:t>ini</a:t>
            </a:r>
            <a:r>
              <a:rPr lang="en-US" dirty="0"/>
              <a:t> </a:t>
            </a:r>
            <a:r>
              <a:rPr lang="en-US" dirty="0" err="1" smtClean="0"/>
              <a:t>selama</a:t>
            </a:r>
            <a:r>
              <a:rPr lang="en-US" dirty="0" smtClean="0"/>
              <a:t> </a:t>
            </a:r>
            <a:r>
              <a:rPr lang="en-US" dirty="0" err="1" smtClean="0"/>
              <a:t>bertahun-tahun</a:t>
            </a:r>
            <a:endParaRPr lang="en-US" dirty="0" smtClean="0"/>
          </a:p>
          <a:p>
            <a:endParaRPr lang="en-US" dirty="0"/>
          </a:p>
        </p:txBody>
      </p:sp>
      <p:pic>
        <p:nvPicPr>
          <p:cNvPr id="5" name="Content Placeholder 4" descr="D:\SUNTER SHADOW REPORT CRPD DATA\shadow compress\sel isolasi-kurungan sempit\Picture2.jpg"/>
          <p:cNvPicPr>
            <a:picLocks noGrp="1"/>
          </p:cNvPicPr>
          <p:nvPr>
            <p:ph sz="quarter" idx="14"/>
          </p:nvPr>
        </p:nvPicPr>
        <p:blipFill>
          <a:blip r:embed="rId2" cstate="print">
            <a:extLst>
              <a:ext uri="{28A0092B-C50C-407E-A947-70E740481C1C}">
                <a14:useLocalDpi xmlns:a14="http://schemas.microsoft.com/office/drawing/2010/main" val="0"/>
              </a:ext>
            </a:extLst>
          </a:blip>
          <a:srcRect/>
          <a:stretch>
            <a:fillRect/>
          </a:stretch>
        </p:blipFill>
        <p:spPr bwMode="auto">
          <a:xfrm>
            <a:off x="4914416" y="2057400"/>
            <a:ext cx="2857984" cy="3886199"/>
          </a:xfrm>
          <a:prstGeom prst="rect">
            <a:avLst/>
          </a:prstGeom>
          <a:noFill/>
          <a:ln>
            <a:noFill/>
          </a:ln>
        </p:spPr>
      </p:pic>
    </p:spTree>
    <p:extLst>
      <p:ext uri="{BB962C8B-B14F-4D97-AF65-F5344CB8AC3E}">
        <p14:creationId xmlns:p14="http://schemas.microsoft.com/office/powerpoint/2010/main" val="41181614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solidFill>
                  <a:srgbClr val="C00000"/>
                </a:solidFill>
              </a:rPr>
              <a:t>Masalah</a:t>
            </a:r>
            <a:r>
              <a:rPr lang="en-US" dirty="0" smtClean="0">
                <a:solidFill>
                  <a:srgbClr val="C00000"/>
                </a:solidFill>
              </a:rPr>
              <a:t> </a:t>
            </a:r>
            <a:r>
              <a:rPr lang="en-US" dirty="0" err="1" smtClean="0">
                <a:solidFill>
                  <a:srgbClr val="C00000"/>
                </a:solidFill>
              </a:rPr>
              <a:t>selama</a:t>
            </a:r>
            <a:r>
              <a:rPr lang="en-US" dirty="0" smtClean="0">
                <a:solidFill>
                  <a:srgbClr val="C00000"/>
                </a:solidFill>
              </a:rPr>
              <a:t> </a:t>
            </a:r>
            <a:r>
              <a:rPr lang="en-US" dirty="0" err="1" smtClean="0">
                <a:solidFill>
                  <a:srgbClr val="C00000"/>
                </a:solidFill>
              </a:rPr>
              <a:t>Covid</a:t>
            </a:r>
            <a:r>
              <a:rPr lang="en-US" dirty="0" smtClean="0">
                <a:solidFill>
                  <a:srgbClr val="C00000"/>
                </a:solidFill>
              </a:rPr>
              <a:t> 19</a:t>
            </a:r>
            <a:endParaRPr lang="id-ID" dirty="0">
              <a:solidFill>
                <a:srgbClr val="C00000"/>
              </a:solidFill>
            </a:endParaRPr>
          </a:p>
        </p:txBody>
      </p:sp>
      <p:sp>
        <p:nvSpPr>
          <p:cNvPr id="3" name="Content Placeholder 2"/>
          <p:cNvSpPr>
            <a:spLocks noGrp="1"/>
          </p:cNvSpPr>
          <p:nvPr>
            <p:ph idx="1"/>
          </p:nvPr>
        </p:nvSpPr>
        <p:spPr>
          <a:xfrm>
            <a:off x="1463040" y="2666999"/>
            <a:ext cx="6196405" cy="3056069"/>
          </a:xfrm>
          <a:solidFill>
            <a:schemeClr val="accent6">
              <a:lumMod val="60000"/>
              <a:lumOff val="40000"/>
            </a:schemeClr>
          </a:solidFill>
        </p:spPr>
        <p:txBody>
          <a:bodyPr/>
          <a:lstStyle/>
          <a:p>
            <a:r>
              <a:rPr lang="en-US" dirty="0" err="1"/>
              <a:t>Pandemi</a:t>
            </a:r>
            <a:r>
              <a:rPr lang="en-US" dirty="0"/>
              <a:t> </a:t>
            </a:r>
            <a:r>
              <a:rPr lang="en-US" dirty="0" err="1"/>
              <a:t>menyebabkan</a:t>
            </a:r>
            <a:r>
              <a:rPr lang="en-US" dirty="0"/>
              <a:t> </a:t>
            </a:r>
            <a:r>
              <a:rPr lang="en-US" dirty="0" err="1"/>
              <a:t>sulitnya</a:t>
            </a:r>
            <a:r>
              <a:rPr lang="en-US" dirty="0"/>
              <a:t> OPD </a:t>
            </a:r>
            <a:r>
              <a:rPr lang="en-US" dirty="0" err="1"/>
              <a:t>seperti</a:t>
            </a:r>
            <a:r>
              <a:rPr lang="en-US" dirty="0"/>
              <a:t> PJS </a:t>
            </a:r>
            <a:r>
              <a:rPr lang="en-US" dirty="0" err="1"/>
              <a:t>untuk</a:t>
            </a:r>
            <a:r>
              <a:rPr lang="en-US" dirty="0"/>
              <a:t> </a:t>
            </a:r>
            <a:r>
              <a:rPr lang="en-US" dirty="0" err="1"/>
              <a:t>memantau</a:t>
            </a:r>
            <a:r>
              <a:rPr lang="en-US" dirty="0"/>
              <a:t> </a:t>
            </a:r>
            <a:r>
              <a:rPr lang="en-US" dirty="0" err="1"/>
              <a:t>pendaftaran</a:t>
            </a:r>
            <a:r>
              <a:rPr lang="en-US" dirty="0"/>
              <a:t>, voter </a:t>
            </a:r>
            <a:r>
              <a:rPr lang="en-US" dirty="0" err="1"/>
              <a:t>edukasi</a:t>
            </a:r>
            <a:r>
              <a:rPr lang="en-US" dirty="0"/>
              <a:t> </a:t>
            </a:r>
            <a:r>
              <a:rPr lang="en-US" dirty="0" err="1"/>
              <a:t>maupun</a:t>
            </a:r>
            <a:r>
              <a:rPr lang="en-US" dirty="0"/>
              <a:t> </a:t>
            </a:r>
            <a:r>
              <a:rPr lang="en-US" dirty="0" err="1"/>
              <a:t>pelaksanaan</a:t>
            </a:r>
            <a:r>
              <a:rPr lang="en-US" dirty="0"/>
              <a:t> </a:t>
            </a:r>
            <a:r>
              <a:rPr lang="en-US" dirty="0" err="1"/>
              <a:t>Pilkada</a:t>
            </a:r>
            <a:r>
              <a:rPr lang="en-US" dirty="0"/>
              <a:t> </a:t>
            </a:r>
            <a:r>
              <a:rPr lang="en-US" dirty="0" err="1"/>
              <a:t>bagi</a:t>
            </a:r>
            <a:r>
              <a:rPr lang="en-US" dirty="0"/>
              <a:t> PDM, </a:t>
            </a:r>
            <a:r>
              <a:rPr lang="en-US" dirty="0" err="1"/>
              <a:t>terutama</a:t>
            </a:r>
            <a:r>
              <a:rPr lang="en-US" dirty="0"/>
              <a:t> yang </a:t>
            </a:r>
            <a:r>
              <a:rPr lang="en-US" dirty="0" err="1"/>
              <a:t>berada</a:t>
            </a:r>
            <a:r>
              <a:rPr lang="en-US" dirty="0"/>
              <a:t> di </a:t>
            </a:r>
            <a:r>
              <a:rPr lang="en-US" dirty="0" err="1"/>
              <a:t>panti-panti</a:t>
            </a:r>
            <a:r>
              <a:rPr lang="en-US" dirty="0"/>
              <a:t> </a:t>
            </a:r>
            <a:r>
              <a:rPr lang="en-US" dirty="0" err="1"/>
              <a:t>sosial</a:t>
            </a:r>
            <a:r>
              <a:rPr lang="en-US" dirty="0"/>
              <a:t>, </a:t>
            </a:r>
            <a:r>
              <a:rPr lang="en-US" dirty="0" smtClean="0"/>
              <a:t>KPU </a:t>
            </a:r>
            <a:r>
              <a:rPr lang="en-US" dirty="0" err="1"/>
              <a:t>dan</a:t>
            </a:r>
            <a:r>
              <a:rPr lang="en-US" dirty="0"/>
              <a:t> KPUD </a:t>
            </a:r>
            <a:r>
              <a:rPr lang="en-US" dirty="0" err="1"/>
              <a:t>serta</a:t>
            </a:r>
            <a:r>
              <a:rPr lang="en-US" dirty="0"/>
              <a:t> </a:t>
            </a:r>
            <a:r>
              <a:rPr lang="en-US" dirty="0" err="1"/>
              <a:t>Bawaslu</a:t>
            </a:r>
            <a:r>
              <a:rPr lang="en-US" dirty="0"/>
              <a:t>, </a:t>
            </a:r>
            <a:r>
              <a:rPr lang="en-US" dirty="0" err="1" smtClean="0"/>
              <a:t>harus</a:t>
            </a:r>
            <a:r>
              <a:rPr lang="en-US" dirty="0" smtClean="0"/>
              <a:t> </a:t>
            </a:r>
            <a:r>
              <a:rPr lang="en-US" dirty="0" err="1" smtClean="0"/>
              <a:t>menjadi</a:t>
            </a:r>
            <a:r>
              <a:rPr lang="en-US" dirty="0" smtClean="0"/>
              <a:t> </a:t>
            </a:r>
            <a:r>
              <a:rPr lang="en-US" dirty="0" err="1"/>
              <a:t>ujung</a:t>
            </a:r>
            <a:r>
              <a:rPr lang="en-US" dirty="0"/>
              <a:t> </a:t>
            </a:r>
            <a:r>
              <a:rPr lang="en-US" dirty="0" err="1"/>
              <a:t>tombak</a:t>
            </a:r>
            <a:r>
              <a:rPr lang="en-US" dirty="0"/>
              <a:t> </a:t>
            </a:r>
            <a:r>
              <a:rPr lang="en-US" dirty="0" err="1"/>
              <a:t>pelaksanaan</a:t>
            </a:r>
            <a:r>
              <a:rPr lang="en-US" dirty="0"/>
              <a:t> </a:t>
            </a:r>
            <a:r>
              <a:rPr lang="en-US" dirty="0" err="1"/>
              <a:t>Pemilu</a:t>
            </a:r>
            <a:r>
              <a:rPr lang="en-US" dirty="0"/>
              <a:t> yang </a:t>
            </a:r>
            <a:r>
              <a:rPr lang="en-US" dirty="0" err="1"/>
              <a:t>inklusif</a:t>
            </a:r>
            <a:r>
              <a:rPr lang="en-US" dirty="0"/>
              <a:t>.</a:t>
            </a:r>
            <a:endParaRPr lang="id-ID" dirty="0"/>
          </a:p>
          <a:p>
            <a:endParaRPr lang="id-ID" dirty="0"/>
          </a:p>
        </p:txBody>
      </p:sp>
    </p:spTree>
    <p:extLst>
      <p:ext uri="{BB962C8B-B14F-4D97-AF65-F5344CB8AC3E}">
        <p14:creationId xmlns:p14="http://schemas.microsoft.com/office/powerpoint/2010/main" val="16100941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1095023" y="609600"/>
            <a:ext cx="6965245" cy="1066799"/>
          </a:xfrm>
        </p:spPr>
        <p:txBody>
          <a:bodyPr>
            <a:noAutofit/>
          </a:bodyPr>
          <a:lstStyle/>
          <a:p>
            <a:r>
              <a:rPr lang="en-US" sz="3200" dirty="0" err="1">
                <a:solidFill>
                  <a:srgbClr val="C00000"/>
                </a:solidFill>
              </a:rPr>
              <a:t>Potensi</a:t>
            </a:r>
            <a:r>
              <a:rPr lang="en-US" sz="3200" dirty="0">
                <a:solidFill>
                  <a:srgbClr val="C00000"/>
                </a:solidFill>
              </a:rPr>
              <a:t> </a:t>
            </a:r>
            <a:r>
              <a:rPr lang="en-US" sz="3200" dirty="0" err="1">
                <a:solidFill>
                  <a:srgbClr val="C00000"/>
                </a:solidFill>
              </a:rPr>
              <a:t>masalah</a:t>
            </a:r>
            <a:r>
              <a:rPr lang="en-US" sz="3200" dirty="0">
                <a:solidFill>
                  <a:srgbClr val="C00000"/>
                </a:solidFill>
              </a:rPr>
              <a:t> </a:t>
            </a:r>
            <a:r>
              <a:rPr lang="en-US" sz="3200" dirty="0" err="1">
                <a:solidFill>
                  <a:srgbClr val="C00000"/>
                </a:solidFill>
              </a:rPr>
              <a:t>saat</a:t>
            </a:r>
            <a:r>
              <a:rPr lang="en-US" sz="3200" dirty="0">
                <a:solidFill>
                  <a:srgbClr val="C00000"/>
                </a:solidFill>
              </a:rPr>
              <a:t> </a:t>
            </a:r>
            <a:r>
              <a:rPr lang="en-US" sz="3200" dirty="0" smtClean="0">
                <a:solidFill>
                  <a:srgbClr val="C00000"/>
                </a:solidFill>
              </a:rPr>
              <a:t/>
            </a:r>
            <a:br>
              <a:rPr lang="en-US" sz="3200" dirty="0" smtClean="0">
                <a:solidFill>
                  <a:srgbClr val="C00000"/>
                </a:solidFill>
              </a:rPr>
            </a:br>
            <a:r>
              <a:rPr lang="en-US" sz="3200" dirty="0" err="1" smtClean="0">
                <a:solidFill>
                  <a:srgbClr val="C00000"/>
                </a:solidFill>
              </a:rPr>
              <a:t>pendaftaran</a:t>
            </a:r>
            <a:r>
              <a:rPr lang="en-US" sz="3200" dirty="0" smtClean="0">
                <a:solidFill>
                  <a:srgbClr val="C00000"/>
                </a:solidFill>
              </a:rPr>
              <a:t> </a:t>
            </a:r>
            <a:r>
              <a:rPr lang="en-US" sz="3200" dirty="0" err="1">
                <a:solidFill>
                  <a:srgbClr val="C00000"/>
                </a:solidFill>
              </a:rPr>
              <a:t>pemilih</a:t>
            </a:r>
            <a:r>
              <a:rPr lang="en-US" sz="3200" dirty="0">
                <a:solidFill>
                  <a:srgbClr val="C00000"/>
                </a:solidFill>
              </a:rPr>
              <a:t>:</a:t>
            </a:r>
            <a:endParaRPr lang="id-ID" sz="3200" dirty="0">
              <a:solidFill>
                <a:srgbClr val="C00000"/>
              </a:solidFill>
            </a:endParaRPr>
          </a:p>
        </p:txBody>
      </p:sp>
      <p:sp>
        <p:nvSpPr>
          <p:cNvPr id="8" name="Content Placeholder 7"/>
          <p:cNvSpPr>
            <a:spLocks noGrp="1"/>
          </p:cNvSpPr>
          <p:nvPr>
            <p:ph idx="1"/>
          </p:nvPr>
        </p:nvSpPr>
        <p:spPr>
          <a:xfrm>
            <a:off x="762000" y="2119256"/>
            <a:ext cx="7620000" cy="4129143"/>
          </a:xfrm>
          <a:solidFill>
            <a:schemeClr val="accent6">
              <a:lumMod val="60000"/>
              <a:lumOff val="40000"/>
            </a:schemeClr>
          </a:solidFill>
        </p:spPr>
        <p:txBody>
          <a:bodyPr>
            <a:normAutofit fontScale="92500" lnSpcReduction="10000"/>
          </a:bodyPr>
          <a:lstStyle/>
          <a:p>
            <a:r>
              <a:rPr lang="en-US" dirty="0"/>
              <a:t>KPUD </a:t>
            </a:r>
            <a:r>
              <a:rPr lang="en-US" dirty="0" err="1"/>
              <a:t>masih</a:t>
            </a:r>
            <a:r>
              <a:rPr lang="en-US" dirty="0"/>
              <a:t> </a:t>
            </a:r>
            <a:r>
              <a:rPr lang="en-US" dirty="0" err="1"/>
              <a:t>memiliki</a:t>
            </a:r>
            <a:r>
              <a:rPr lang="en-US" dirty="0"/>
              <a:t> stigma </a:t>
            </a:r>
            <a:r>
              <a:rPr lang="en-US" dirty="0" err="1"/>
              <a:t>terhadap</a:t>
            </a:r>
            <a:r>
              <a:rPr lang="en-US" dirty="0"/>
              <a:t> PDP </a:t>
            </a:r>
            <a:r>
              <a:rPr lang="en-US" dirty="0" err="1"/>
              <a:t>sehinga</a:t>
            </a:r>
            <a:r>
              <a:rPr lang="en-US" dirty="0"/>
              <a:t> </a:t>
            </a:r>
            <a:r>
              <a:rPr lang="en-US" dirty="0" err="1"/>
              <a:t>tidak</a:t>
            </a:r>
            <a:r>
              <a:rPr lang="en-US" dirty="0"/>
              <a:t> </a:t>
            </a:r>
            <a:r>
              <a:rPr lang="en-US" dirty="0" err="1"/>
              <a:t>yakin</a:t>
            </a:r>
            <a:r>
              <a:rPr lang="en-US" dirty="0"/>
              <a:t> PDP </a:t>
            </a:r>
            <a:r>
              <a:rPr lang="en-US" dirty="0" err="1"/>
              <a:t>berhak</a:t>
            </a:r>
            <a:r>
              <a:rPr lang="en-US" dirty="0"/>
              <a:t> </a:t>
            </a:r>
            <a:r>
              <a:rPr lang="en-US" dirty="0" err="1"/>
              <a:t>memilih</a:t>
            </a:r>
            <a:r>
              <a:rPr lang="en-US" dirty="0"/>
              <a:t> </a:t>
            </a:r>
            <a:r>
              <a:rPr lang="en-US" dirty="0" err="1"/>
              <a:t>dan</a:t>
            </a:r>
            <a:r>
              <a:rPr lang="en-US" dirty="0"/>
              <a:t> </a:t>
            </a:r>
            <a:r>
              <a:rPr lang="en-US" dirty="0" err="1"/>
              <a:t>enggan</a:t>
            </a:r>
            <a:r>
              <a:rPr lang="en-US" dirty="0"/>
              <a:t> </a:t>
            </a:r>
            <a:r>
              <a:rPr lang="en-US" dirty="0" err="1"/>
              <a:t>melakukan</a:t>
            </a:r>
            <a:r>
              <a:rPr lang="en-US" dirty="0"/>
              <a:t> </a:t>
            </a:r>
            <a:r>
              <a:rPr lang="en-US" dirty="0" err="1"/>
              <a:t>pendaftaran</a:t>
            </a:r>
            <a:r>
              <a:rPr lang="en-US" dirty="0"/>
              <a:t> </a:t>
            </a:r>
            <a:r>
              <a:rPr lang="en-US" dirty="0" smtClean="0"/>
              <a:t>           </a:t>
            </a:r>
          </a:p>
          <a:p>
            <a:r>
              <a:rPr lang="en-US" dirty="0" smtClean="0"/>
              <a:t>&gt; </a:t>
            </a:r>
            <a:r>
              <a:rPr lang="en-US" dirty="0" err="1" smtClean="0"/>
              <a:t>Membutuhkan</a:t>
            </a:r>
            <a:r>
              <a:rPr lang="en-US" dirty="0" smtClean="0"/>
              <a:t> </a:t>
            </a:r>
            <a:r>
              <a:rPr lang="en-US" dirty="0" err="1"/>
              <a:t>surat</a:t>
            </a:r>
            <a:r>
              <a:rPr lang="en-US" dirty="0"/>
              <a:t> </a:t>
            </a:r>
            <a:r>
              <a:rPr lang="en-US" dirty="0" err="1"/>
              <a:t>edaran</a:t>
            </a:r>
            <a:r>
              <a:rPr lang="en-US" dirty="0"/>
              <a:t> </a:t>
            </a:r>
            <a:r>
              <a:rPr lang="en-US" dirty="0" smtClean="0"/>
              <a:t>KPU</a:t>
            </a:r>
          </a:p>
          <a:p>
            <a:endParaRPr lang="en-US" dirty="0"/>
          </a:p>
          <a:p>
            <a:r>
              <a:rPr lang="en-US" dirty="0" err="1"/>
              <a:t>Kepala</a:t>
            </a:r>
            <a:r>
              <a:rPr lang="en-US" dirty="0"/>
              <a:t> </a:t>
            </a:r>
            <a:r>
              <a:rPr lang="en-US" dirty="0" err="1"/>
              <a:t>panti</a:t>
            </a:r>
            <a:r>
              <a:rPr lang="en-US" dirty="0"/>
              <a:t> </a:t>
            </a:r>
            <a:r>
              <a:rPr lang="en-US" dirty="0" err="1"/>
              <a:t>menolak</a:t>
            </a:r>
            <a:r>
              <a:rPr lang="en-US" dirty="0"/>
              <a:t> </a:t>
            </a:r>
            <a:r>
              <a:rPr lang="en-US" dirty="0" err="1"/>
              <a:t>memberikan</a:t>
            </a:r>
            <a:r>
              <a:rPr lang="en-US" dirty="0"/>
              <a:t> </a:t>
            </a:r>
            <a:r>
              <a:rPr lang="en-US" dirty="0" err="1"/>
              <a:t>ijin</a:t>
            </a:r>
            <a:r>
              <a:rPr lang="en-US" dirty="0"/>
              <a:t> </a:t>
            </a:r>
            <a:r>
              <a:rPr lang="en-US" dirty="0" err="1" smtClean="0"/>
              <a:t>pendaftaran</a:t>
            </a:r>
            <a:r>
              <a:rPr lang="en-US" dirty="0"/>
              <a:t> </a:t>
            </a:r>
            <a:r>
              <a:rPr lang="en-US" dirty="0" smtClean="0"/>
              <a:t>                                             </a:t>
            </a:r>
          </a:p>
          <a:p>
            <a:r>
              <a:rPr lang="en-US" dirty="0" smtClean="0"/>
              <a:t>&gt; </a:t>
            </a:r>
            <a:r>
              <a:rPr lang="en-US" dirty="0" err="1" smtClean="0"/>
              <a:t>Tegas</a:t>
            </a:r>
            <a:r>
              <a:rPr lang="en-US" dirty="0" smtClean="0"/>
              <a:t> </a:t>
            </a:r>
            <a:r>
              <a:rPr lang="en-US" dirty="0" err="1" smtClean="0"/>
              <a:t>penegakan</a:t>
            </a:r>
            <a:r>
              <a:rPr lang="en-US" dirty="0" smtClean="0"/>
              <a:t> </a:t>
            </a:r>
            <a:r>
              <a:rPr lang="en-US" dirty="0" err="1" smtClean="0"/>
              <a:t>hukum</a:t>
            </a:r>
            <a:r>
              <a:rPr lang="en-US" dirty="0" smtClean="0"/>
              <a:t> </a:t>
            </a:r>
            <a:r>
              <a:rPr lang="en-US" dirty="0" err="1" smtClean="0"/>
              <a:t>bagi</a:t>
            </a:r>
            <a:r>
              <a:rPr lang="en-US" dirty="0" smtClean="0"/>
              <a:t> pihak2 yang </a:t>
            </a:r>
            <a:r>
              <a:rPr lang="en-US" dirty="0" err="1" smtClean="0"/>
              <a:t>menghalang-halangi</a:t>
            </a:r>
            <a:r>
              <a:rPr lang="en-US" dirty="0" smtClean="0"/>
              <a:t> </a:t>
            </a:r>
            <a:r>
              <a:rPr lang="en-US" dirty="0" err="1" smtClean="0"/>
              <a:t>warga</a:t>
            </a:r>
            <a:r>
              <a:rPr lang="en-US" dirty="0" smtClean="0"/>
              <a:t> </a:t>
            </a:r>
            <a:r>
              <a:rPr lang="en-US" dirty="0" err="1" smtClean="0"/>
              <a:t>negara</a:t>
            </a:r>
            <a:r>
              <a:rPr lang="en-US" dirty="0" smtClean="0"/>
              <a:t> </a:t>
            </a:r>
            <a:r>
              <a:rPr lang="en-US" dirty="0" err="1" smtClean="0"/>
              <a:t>untuk</a:t>
            </a:r>
            <a:r>
              <a:rPr lang="en-US" dirty="0" smtClean="0"/>
              <a:t> </a:t>
            </a:r>
            <a:r>
              <a:rPr lang="en-US" dirty="0" err="1" smtClean="0"/>
              <a:t>memilih</a:t>
            </a:r>
            <a:endParaRPr lang="en-US" dirty="0" smtClean="0"/>
          </a:p>
          <a:p>
            <a:endParaRPr lang="en-US" dirty="0"/>
          </a:p>
          <a:p>
            <a:pPr lvl="0"/>
            <a:r>
              <a:rPr lang="en-US" dirty="0" err="1"/>
              <a:t>Penghuni</a:t>
            </a:r>
            <a:r>
              <a:rPr lang="en-US" dirty="0"/>
              <a:t> </a:t>
            </a:r>
            <a:r>
              <a:rPr lang="en-US" dirty="0" err="1"/>
              <a:t>panti</a:t>
            </a:r>
            <a:r>
              <a:rPr lang="en-US" dirty="0"/>
              <a:t> </a:t>
            </a:r>
            <a:r>
              <a:rPr lang="en-US" dirty="0" err="1"/>
              <a:t>tidak</a:t>
            </a:r>
            <a:r>
              <a:rPr lang="en-US" dirty="0"/>
              <a:t> </a:t>
            </a:r>
            <a:r>
              <a:rPr lang="en-US" dirty="0" err="1"/>
              <a:t>memiliki</a:t>
            </a:r>
            <a:r>
              <a:rPr lang="en-US" dirty="0"/>
              <a:t> </a:t>
            </a:r>
            <a:r>
              <a:rPr lang="en-US" dirty="0" err="1"/>
              <a:t>identitas</a:t>
            </a:r>
            <a:r>
              <a:rPr lang="en-US" dirty="0"/>
              <a:t> </a:t>
            </a:r>
            <a:r>
              <a:rPr lang="en-US" dirty="0" err="1" smtClean="0"/>
              <a:t>kependudukan</a:t>
            </a:r>
            <a:endParaRPr lang="en-US" dirty="0" smtClean="0"/>
          </a:p>
          <a:p>
            <a:pPr lvl="0"/>
            <a:r>
              <a:rPr lang="en-US" dirty="0" smtClean="0"/>
              <a:t>&gt; </a:t>
            </a:r>
            <a:r>
              <a:rPr lang="en-US" dirty="0"/>
              <a:t>KPUD </a:t>
            </a:r>
            <a:r>
              <a:rPr lang="en-US" dirty="0" err="1"/>
              <a:t>mesti</a:t>
            </a:r>
            <a:r>
              <a:rPr lang="en-US" dirty="0"/>
              <a:t> </a:t>
            </a:r>
            <a:r>
              <a:rPr lang="en-US" dirty="0" err="1"/>
              <a:t>bekerja</a:t>
            </a:r>
            <a:r>
              <a:rPr lang="en-US" dirty="0"/>
              <a:t> </a:t>
            </a:r>
            <a:r>
              <a:rPr lang="en-US" dirty="0" err="1"/>
              <a:t>sama</a:t>
            </a:r>
            <a:r>
              <a:rPr lang="en-US" dirty="0"/>
              <a:t> </a:t>
            </a:r>
            <a:r>
              <a:rPr lang="en-US" dirty="0" err="1"/>
              <a:t>erat</a:t>
            </a:r>
            <a:r>
              <a:rPr lang="en-US" dirty="0"/>
              <a:t> </a:t>
            </a:r>
            <a:r>
              <a:rPr lang="en-US" dirty="0" err="1"/>
              <a:t>dengan</a:t>
            </a:r>
            <a:r>
              <a:rPr lang="en-US" dirty="0"/>
              <a:t> </a:t>
            </a:r>
            <a:r>
              <a:rPr lang="en-US" dirty="0" err="1"/>
              <a:t>dukcapil</a:t>
            </a:r>
            <a:endParaRPr lang="id-ID" dirty="0"/>
          </a:p>
          <a:p>
            <a:endParaRPr lang="en-US" dirty="0" smtClean="0"/>
          </a:p>
          <a:p>
            <a:pPr lvl="0"/>
            <a:endParaRPr lang="id-ID" dirty="0"/>
          </a:p>
          <a:p>
            <a:endParaRPr lang="id-ID" dirty="0"/>
          </a:p>
          <a:p>
            <a:pPr lvl="0"/>
            <a:endParaRPr lang="en-US" dirty="0" smtClean="0"/>
          </a:p>
          <a:p>
            <a:pPr lvl="0"/>
            <a:endParaRPr lang="en-US" dirty="0"/>
          </a:p>
          <a:p>
            <a:endParaRPr lang="id-ID" dirty="0"/>
          </a:p>
        </p:txBody>
      </p:sp>
    </p:spTree>
    <p:extLst>
      <p:ext uri="{BB962C8B-B14F-4D97-AF65-F5344CB8AC3E}">
        <p14:creationId xmlns:p14="http://schemas.microsoft.com/office/powerpoint/2010/main" val="1907755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r>
              <a:rPr lang="en-US" b="1" dirty="0" err="1">
                <a:solidFill>
                  <a:srgbClr val="C00000"/>
                </a:solidFill>
              </a:rPr>
              <a:t>Pendidikan</a:t>
            </a:r>
            <a:r>
              <a:rPr lang="en-US" b="1" dirty="0">
                <a:solidFill>
                  <a:srgbClr val="C00000"/>
                </a:solidFill>
              </a:rPr>
              <a:t> </a:t>
            </a:r>
            <a:r>
              <a:rPr lang="en-US" b="1" dirty="0" err="1">
                <a:solidFill>
                  <a:srgbClr val="C00000"/>
                </a:solidFill>
              </a:rPr>
              <a:t>pemilih</a:t>
            </a:r>
            <a:r>
              <a:rPr lang="en-US" b="1" dirty="0">
                <a:solidFill>
                  <a:srgbClr val="C00000"/>
                </a:solidFill>
              </a:rPr>
              <a:t>:</a:t>
            </a:r>
            <a:r>
              <a:rPr lang="id-ID" dirty="0">
                <a:solidFill>
                  <a:srgbClr val="C00000"/>
                </a:solidFill>
              </a:rPr>
              <a:t/>
            </a:r>
            <a:br>
              <a:rPr lang="id-ID" dirty="0">
                <a:solidFill>
                  <a:srgbClr val="C00000"/>
                </a:solidFill>
              </a:rPr>
            </a:br>
            <a:endParaRPr lang="id-ID" dirty="0">
              <a:solidFill>
                <a:srgbClr val="C00000"/>
              </a:solidFill>
            </a:endParaRPr>
          </a:p>
        </p:txBody>
      </p:sp>
      <p:sp>
        <p:nvSpPr>
          <p:cNvPr id="8" name="Content Placeholder 7"/>
          <p:cNvSpPr>
            <a:spLocks noGrp="1"/>
          </p:cNvSpPr>
          <p:nvPr>
            <p:ph idx="1"/>
          </p:nvPr>
        </p:nvSpPr>
        <p:spPr>
          <a:xfrm>
            <a:off x="152400" y="1447800"/>
            <a:ext cx="8839200" cy="5257799"/>
          </a:xfrm>
          <a:solidFill>
            <a:schemeClr val="accent6">
              <a:lumMod val="60000"/>
              <a:lumOff val="40000"/>
            </a:schemeClr>
          </a:solidFill>
        </p:spPr>
        <p:txBody>
          <a:bodyPr>
            <a:normAutofit fontScale="85000" lnSpcReduction="20000"/>
          </a:bodyPr>
          <a:lstStyle/>
          <a:p>
            <a:pPr marL="0" indent="0">
              <a:buNone/>
            </a:pPr>
            <a:endParaRPr lang="en-US" dirty="0" smtClean="0"/>
          </a:p>
          <a:p>
            <a:pPr marL="0" indent="0">
              <a:buNone/>
            </a:pPr>
            <a:r>
              <a:rPr lang="en-US" dirty="0" err="1" smtClean="0"/>
              <a:t>Saat</a:t>
            </a:r>
            <a:r>
              <a:rPr lang="en-US" dirty="0" smtClean="0"/>
              <a:t> </a:t>
            </a:r>
            <a:r>
              <a:rPr lang="en-US" dirty="0" err="1"/>
              <a:t>Pemilu</a:t>
            </a:r>
            <a:r>
              <a:rPr lang="en-US" dirty="0"/>
              <a:t> 2014 PJS </a:t>
            </a:r>
            <a:r>
              <a:rPr lang="en-US" dirty="0" err="1"/>
              <a:t>bersama</a:t>
            </a:r>
            <a:r>
              <a:rPr lang="en-US" dirty="0"/>
              <a:t> </a:t>
            </a:r>
            <a:r>
              <a:rPr lang="en-US" dirty="0" err="1"/>
              <a:t>Perludem</a:t>
            </a:r>
            <a:r>
              <a:rPr lang="en-US" dirty="0"/>
              <a:t> </a:t>
            </a:r>
            <a:r>
              <a:rPr lang="en-US" dirty="0" err="1"/>
              <a:t>dan</a:t>
            </a:r>
            <a:r>
              <a:rPr lang="en-US" dirty="0"/>
              <a:t> KPUD </a:t>
            </a:r>
            <a:r>
              <a:rPr lang="en-US" dirty="0" err="1"/>
              <a:t>mengadakan</a:t>
            </a:r>
            <a:r>
              <a:rPr lang="en-US" dirty="0"/>
              <a:t> </a:t>
            </a:r>
            <a:r>
              <a:rPr lang="en-US" dirty="0" err="1"/>
              <a:t>pendidikan</a:t>
            </a:r>
            <a:r>
              <a:rPr lang="en-US" dirty="0"/>
              <a:t> </a:t>
            </a:r>
            <a:r>
              <a:rPr lang="en-US" dirty="0" err="1"/>
              <a:t>pemilih</a:t>
            </a:r>
            <a:r>
              <a:rPr lang="en-US" dirty="0"/>
              <a:t> di RS </a:t>
            </a:r>
            <a:r>
              <a:rPr lang="en-US" dirty="0" smtClean="0"/>
              <a:t>Bogor. </a:t>
            </a:r>
            <a:r>
              <a:rPr lang="en-US" dirty="0" err="1" smtClean="0"/>
              <a:t>Saat</a:t>
            </a:r>
            <a:r>
              <a:rPr lang="en-US" dirty="0" smtClean="0"/>
              <a:t> </a:t>
            </a:r>
            <a:r>
              <a:rPr lang="en-US" dirty="0" err="1"/>
              <a:t>Pemilu</a:t>
            </a:r>
            <a:r>
              <a:rPr lang="en-US" dirty="0"/>
              <a:t> 2019 PJS </a:t>
            </a:r>
            <a:r>
              <a:rPr lang="en-US" dirty="0" err="1"/>
              <a:t>mengadakan</a:t>
            </a:r>
            <a:r>
              <a:rPr lang="en-US" dirty="0"/>
              <a:t> </a:t>
            </a:r>
            <a:r>
              <a:rPr lang="en-US" dirty="0" err="1"/>
              <a:t>pendidikan</a:t>
            </a:r>
            <a:r>
              <a:rPr lang="en-US" dirty="0"/>
              <a:t> </a:t>
            </a:r>
            <a:r>
              <a:rPr lang="en-US" dirty="0" err="1"/>
              <a:t>pemilih</a:t>
            </a:r>
            <a:r>
              <a:rPr lang="en-US" dirty="0"/>
              <a:t> di Pansos2 di </a:t>
            </a:r>
            <a:r>
              <a:rPr lang="en-US" dirty="0" err="1"/>
              <a:t>Jakrta</a:t>
            </a:r>
            <a:r>
              <a:rPr lang="en-US" dirty="0"/>
              <a:t> </a:t>
            </a:r>
            <a:r>
              <a:rPr lang="en-US" dirty="0" err="1"/>
              <a:t>bersama</a:t>
            </a:r>
            <a:r>
              <a:rPr lang="en-US" dirty="0"/>
              <a:t> </a:t>
            </a:r>
            <a:r>
              <a:rPr lang="en-US" dirty="0" smtClean="0"/>
              <a:t>IFES </a:t>
            </a:r>
            <a:r>
              <a:rPr lang="en-US" dirty="0" err="1" smtClean="0"/>
              <a:t>dan</a:t>
            </a:r>
            <a:r>
              <a:rPr lang="en-US" smtClean="0"/>
              <a:t> KPUD</a:t>
            </a:r>
            <a:endParaRPr lang="id-ID" dirty="0"/>
          </a:p>
          <a:p>
            <a:pPr marL="0" indent="0">
              <a:buNone/>
            </a:pPr>
            <a:r>
              <a:rPr lang="en-US" dirty="0" err="1" smtClean="0"/>
              <a:t>Namun</a:t>
            </a:r>
            <a:r>
              <a:rPr lang="en-US" dirty="0" smtClean="0"/>
              <a:t> </a:t>
            </a:r>
            <a:r>
              <a:rPr lang="en-US" dirty="0" err="1"/>
              <a:t>dengan</a:t>
            </a:r>
            <a:r>
              <a:rPr lang="en-US" dirty="0"/>
              <a:t> </a:t>
            </a:r>
            <a:r>
              <a:rPr lang="en-US" dirty="0" err="1"/>
              <a:t>adanya</a:t>
            </a:r>
            <a:r>
              <a:rPr lang="en-US" dirty="0"/>
              <a:t> pandemic, </a:t>
            </a:r>
            <a:r>
              <a:rPr lang="en-US" dirty="0" err="1"/>
              <a:t>pendidikan</a:t>
            </a:r>
            <a:r>
              <a:rPr lang="en-US" dirty="0"/>
              <a:t> </a:t>
            </a:r>
            <a:r>
              <a:rPr lang="en-US" dirty="0" err="1"/>
              <a:t>pemilih</a:t>
            </a:r>
            <a:r>
              <a:rPr lang="en-US" dirty="0"/>
              <a:t> </a:t>
            </a:r>
            <a:r>
              <a:rPr lang="en-US" dirty="0" err="1"/>
              <a:t>menjadi</a:t>
            </a:r>
            <a:r>
              <a:rPr lang="en-US" dirty="0"/>
              <a:t> </a:t>
            </a:r>
            <a:r>
              <a:rPr lang="en-US" dirty="0" err="1"/>
              <a:t>sulit</a:t>
            </a:r>
            <a:r>
              <a:rPr lang="en-US" dirty="0"/>
              <a:t> </a:t>
            </a:r>
            <a:r>
              <a:rPr lang="en-US" dirty="0" err="1"/>
              <a:t>dilakukan</a:t>
            </a:r>
            <a:r>
              <a:rPr lang="en-US" dirty="0"/>
              <a:t> </a:t>
            </a:r>
            <a:r>
              <a:rPr lang="en-US" dirty="0" err="1"/>
              <a:t>oleh</a:t>
            </a:r>
            <a:r>
              <a:rPr lang="en-US" dirty="0"/>
              <a:t> DPO, </a:t>
            </a:r>
            <a:r>
              <a:rPr lang="en-US" dirty="0" err="1"/>
              <a:t>oleh</a:t>
            </a:r>
            <a:r>
              <a:rPr lang="en-US" dirty="0"/>
              <a:t> </a:t>
            </a:r>
            <a:r>
              <a:rPr lang="en-US" dirty="0" err="1"/>
              <a:t>karenanya</a:t>
            </a:r>
            <a:r>
              <a:rPr lang="en-US" dirty="0"/>
              <a:t> </a:t>
            </a:r>
            <a:r>
              <a:rPr lang="en-US" dirty="0" err="1"/>
              <a:t>peran</a:t>
            </a:r>
            <a:r>
              <a:rPr lang="en-US" dirty="0"/>
              <a:t> KPUD </a:t>
            </a:r>
            <a:r>
              <a:rPr lang="en-US" dirty="0" err="1"/>
              <a:t>amat</a:t>
            </a:r>
            <a:r>
              <a:rPr lang="en-US" dirty="0"/>
              <a:t> </a:t>
            </a:r>
            <a:r>
              <a:rPr lang="en-US" dirty="0" err="1"/>
              <a:t>sangat</a:t>
            </a:r>
            <a:r>
              <a:rPr lang="en-US" dirty="0"/>
              <a:t> </a:t>
            </a:r>
            <a:r>
              <a:rPr lang="en-US" dirty="0" err="1"/>
              <a:t>dibutuhkan</a:t>
            </a:r>
            <a:r>
              <a:rPr lang="en-US" dirty="0"/>
              <a:t> </a:t>
            </a:r>
            <a:r>
              <a:rPr lang="en-US" dirty="0" err="1"/>
              <a:t>dalam</a:t>
            </a:r>
            <a:r>
              <a:rPr lang="en-US" dirty="0"/>
              <a:t> </a:t>
            </a:r>
            <a:r>
              <a:rPr lang="en-US" dirty="0" err="1"/>
              <a:t>memberikan</a:t>
            </a:r>
            <a:r>
              <a:rPr lang="en-US" dirty="0"/>
              <a:t> </a:t>
            </a:r>
            <a:r>
              <a:rPr lang="en-US" dirty="0" err="1"/>
              <a:t>pendidikan</a:t>
            </a:r>
            <a:r>
              <a:rPr lang="en-US" dirty="0"/>
              <a:t> </a:t>
            </a:r>
            <a:r>
              <a:rPr lang="en-US" dirty="0" err="1"/>
              <a:t>pemilih</a:t>
            </a:r>
            <a:r>
              <a:rPr lang="en-US" dirty="0"/>
              <a:t> </a:t>
            </a:r>
            <a:r>
              <a:rPr lang="en-US" dirty="0" err="1"/>
              <a:t>ini</a:t>
            </a:r>
            <a:r>
              <a:rPr lang="en-US" dirty="0"/>
              <a:t>.</a:t>
            </a:r>
            <a:endParaRPr lang="id-ID" dirty="0"/>
          </a:p>
          <a:p>
            <a:endParaRPr lang="id-ID" dirty="0"/>
          </a:p>
          <a:p>
            <a:pPr marL="0" indent="0">
              <a:buNone/>
            </a:pPr>
            <a:r>
              <a:rPr lang="en-US" b="1" dirty="0" err="1"/>
              <a:t>Kesulitan</a:t>
            </a:r>
            <a:r>
              <a:rPr lang="en-US" b="1" dirty="0"/>
              <a:t> </a:t>
            </a:r>
            <a:r>
              <a:rPr lang="en-US" b="1" dirty="0" err="1"/>
              <a:t>warga</a:t>
            </a:r>
            <a:r>
              <a:rPr lang="en-US" b="1" dirty="0"/>
              <a:t> </a:t>
            </a:r>
            <a:r>
              <a:rPr lang="en-US" b="1" dirty="0" err="1"/>
              <a:t>panti</a:t>
            </a:r>
            <a:r>
              <a:rPr lang="en-US" b="1" dirty="0"/>
              <a:t> </a:t>
            </a:r>
            <a:r>
              <a:rPr lang="en-US" b="1" dirty="0" err="1"/>
              <a:t>untuk</a:t>
            </a:r>
            <a:r>
              <a:rPr lang="en-US" b="1" dirty="0"/>
              <a:t> </a:t>
            </a:r>
            <a:r>
              <a:rPr lang="en-US" b="1" dirty="0" err="1"/>
              <a:t>mendapatkan</a:t>
            </a:r>
            <a:r>
              <a:rPr lang="en-US" b="1" dirty="0"/>
              <a:t> </a:t>
            </a:r>
            <a:r>
              <a:rPr lang="en-US" b="1" dirty="0" err="1"/>
              <a:t>akses</a:t>
            </a:r>
            <a:r>
              <a:rPr lang="en-US" b="1" dirty="0"/>
              <a:t> </a:t>
            </a:r>
            <a:r>
              <a:rPr lang="en-US" b="1" dirty="0" err="1"/>
              <a:t>pendidikan</a:t>
            </a:r>
            <a:r>
              <a:rPr lang="en-US" b="1" dirty="0"/>
              <a:t> </a:t>
            </a:r>
            <a:r>
              <a:rPr lang="en-US" b="1" dirty="0" err="1"/>
              <a:t>pemilih</a:t>
            </a:r>
            <a:r>
              <a:rPr lang="en-US" b="1" dirty="0"/>
              <a:t>:</a:t>
            </a:r>
            <a:endParaRPr lang="id-ID" b="1" dirty="0"/>
          </a:p>
          <a:p>
            <a:endParaRPr lang="id-ID" dirty="0"/>
          </a:p>
          <a:p>
            <a:pPr lvl="0"/>
            <a:r>
              <a:rPr lang="en-US" b="1" dirty="0" err="1"/>
              <a:t>Warga</a:t>
            </a:r>
            <a:r>
              <a:rPr lang="en-US" b="1" dirty="0"/>
              <a:t> </a:t>
            </a:r>
            <a:r>
              <a:rPr lang="en-US" b="1" dirty="0" err="1"/>
              <a:t>panti</a:t>
            </a:r>
            <a:r>
              <a:rPr lang="en-US" b="1" dirty="0"/>
              <a:t> </a:t>
            </a:r>
            <a:r>
              <a:rPr lang="en-US" b="1" dirty="0" err="1"/>
              <a:t>terkurung</a:t>
            </a:r>
            <a:endParaRPr lang="id-ID" b="1" dirty="0"/>
          </a:p>
          <a:p>
            <a:pPr lvl="0"/>
            <a:r>
              <a:rPr lang="en-US" b="1" dirty="0" err="1"/>
              <a:t>Tidak</a:t>
            </a:r>
            <a:r>
              <a:rPr lang="en-US" b="1" dirty="0"/>
              <a:t> </a:t>
            </a:r>
            <a:r>
              <a:rPr lang="en-US" b="1" dirty="0" err="1"/>
              <a:t>memiliki</a:t>
            </a:r>
            <a:r>
              <a:rPr lang="en-US" b="1" dirty="0"/>
              <a:t> </a:t>
            </a:r>
            <a:r>
              <a:rPr lang="en-US" b="1" dirty="0" err="1"/>
              <a:t>akses</a:t>
            </a:r>
            <a:r>
              <a:rPr lang="en-US" b="1" dirty="0"/>
              <a:t> </a:t>
            </a:r>
            <a:r>
              <a:rPr lang="en-US" b="1" dirty="0" err="1"/>
              <a:t>terhadap</a:t>
            </a:r>
            <a:r>
              <a:rPr lang="en-US" b="1" dirty="0"/>
              <a:t> televise, radio, </a:t>
            </a:r>
            <a:r>
              <a:rPr lang="en-US" b="1" dirty="0" err="1" smtClean="0"/>
              <a:t>koran</a:t>
            </a:r>
            <a:endParaRPr lang="id-ID" b="1" dirty="0"/>
          </a:p>
          <a:p>
            <a:pPr lvl="0"/>
            <a:r>
              <a:rPr lang="en-US" b="1" dirty="0" err="1"/>
              <a:t>Tidak</a:t>
            </a:r>
            <a:r>
              <a:rPr lang="en-US" b="1" dirty="0"/>
              <a:t> </a:t>
            </a:r>
            <a:r>
              <a:rPr lang="en-US" b="1" dirty="0" err="1"/>
              <a:t>memiliki</a:t>
            </a:r>
            <a:r>
              <a:rPr lang="en-US" b="1" dirty="0"/>
              <a:t> </a:t>
            </a:r>
            <a:r>
              <a:rPr lang="en-US" b="1" dirty="0" err="1"/>
              <a:t>akses</a:t>
            </a:r>
            <a:r>
              <a:rPr lang="en-US" b="1" dirty="0"/>
              <a:t> </a:t>
            </a:r>
            <a:r>
              <a:rPr lang="en-US" b="1" dirty="0" err="1"/>
              <a:t>alat</a:t>
            </a:r>
            <a:r>
              <a:rPr lang="en-US" b="1" dirty="0"/>
              <a:t> </a:t>
            </a:r>
            <a:r>
              <a:rPr lang="en-US" b="1" dirty="0" err="1"/>
              <a:t>komunikasi</a:t>
            </a:r>
            <a:r>
              <a:rPr lang="en-US" b="1" dirty="0"/>
              <a:t> </a:t>
            </a:r>
            <a:r>
              <a:rPr lang="en-US" b="1" dirty="0" err="1"/>
              <a:t>seperti</a:t>
            </a:r>
            <a:r>
              <a:rPr lang="en-US" b="1" dirty="0"/>
              <a:t> </a:t>
            </a:r>
            <a:r>
              <a:rPr lang="en-US" b="1" dirty="0" err="1"/>
              <a:t>hp</a:t>
            </a:r>
            <a:r>
              <a:rPr lang="en-US" b="1" dirty="0"/>
              <a:t> </a:t>
            </a:r>
            <a:endParaRPr lang="id-ID" b="1" dirty="0"/>
          </a:p>
          <a:p>
            <a:pPr lvl="0"/>
            <a:r>
              <a:rPr lang="en-US" b="1" dirty="0" err="1"/>
              <a:t>Tidak</a:t>
            </a:r>
            <a:r>
              <a:rPr lang="en-US" b="1" dirty="0"/>
              <a:t> </a:t>
            </a:r>
            <a:r>
              <a:rPr lang="en-US" b="1" dirty="0" err="1"/>
              <a:t>memiliki</a:t>
            </a:r>
            <a:r>
              <a:rPr lang="en-US" b="1" dirty="0"/>
              <a:t> </a:t>
            </a:r>
            <a:r>
              <a:rPr lang="en-US" b="1" dirty="0" err="1"/>
              <a:t>akses</a:t>
            </a:r>
            <a:r>
              <a:rPr lang="en-US" b="1" dirty="0"/>
              <a:t> </a:t>
            </a:r>
            <a:r>
              <a:rPr lang="en-US" b="1" dirty="0" err="1"/>
              <a:t>untuk</a:t>
            </a:r>
            <a:r>
              <a:rPr lang="en-US" b="1" dirty="0"/>
              <a:t> </a:t>
            </a:r>
            <a:r>
              <a:rPr lang="en-US" b="1" dirty="0" err="1"/>
              <a:t>sosmed</a:t>
            </a:r>
            <a:r>
              <a:rPr lang="en-US" b="1" dirty="0"/>
              <a:t>.</a:t>
            </a:r>
            <a:endParaRPr lang="id-ID" b="1" dirty="0"/>
          </a:p>
          <a:p>
            <a:endParaRPr lang="id-ID" dirty="0"/>
          </a:p>
          <a:p>
            <a:pPr marL="0" indent="0">
              <a:buNone/>
            </a:pPr>
            <a:r>
              <a:rPr lang="en-US" dirty="0" smtClean="0"/>
              <a:t>&gt; </a:t>
            </a:r>
            <a:r>
              <a:rPr lang="en-US" dirty="0" err="1" smtClean="0"/>
              <a:t>Kewajiban</a:t>
            </a:r>
            <a:r>
              <a:rPr lang="en-US" dirty="0" smtClean="0"/>
              <a:t> </a:t>
            </a:r>
            <a:r>
              <a:rPr lang="en-US" dirty="0" err="1"/>
              <a:t>negara</a:t>
            </a:r>
            <a:r>
              <a:rPr lang="en-US" dirty="0"/>
              <a:t> </a:t>
            </a:r>
            <a:r>
              <a:rPr lang="en-US" dirty="0" err="1"/>
              <a:t>untuk</a:t>
            </a:r>
            <a:r>
              <a:rPr lang="en-US" dirty="0"/>
              <a:t> </a:t>
            </a:r>
            <a:r>
              <a:rPr lang="en-US" dirty="0" err="1"/>
              <a:t>memastikan</a:t>
            </a:r>
            <a:r>
              <a:rPr lang="en-US" dirty="0"/>
              <a:t> </a:t>
            </a:r>
            <a:r>
              <a:rPr lang="en-US" dirty="0" err="1"/>
              <a:t>mereka</a:t>
            </a:r>
            <a:r>
              <a:rPr lang="en-US" dirty="0"/>
              <a:t> </a:t>
            </a:r>
            <a:r>
              <a:rPr lang="en-US" dirty="0" err="1"/>
              <a:t>mendapat</a:t>
            </a:r>
            <a:r>
              <a:rPr lang="en-US" dirty="0"/>
              <a:t> </a:t>
            </a:r>
            <a:r>
              <a:rPr lang="en-US" dirty="0" err="1"/>
              <a:t>pendidikan</a:t>
            </a:r>
            <a:r>
              <a:rPr lang="en-US" dirty="0"/>
              <a:t> </a:t>
            </a:r>
            <a:r>
              <a:rPr lang="en-US" dirty="0" err="1"/>
              <a:t>pemilih</a:t>
            </a:r>
            <a:r>
              <a:rPr lang="en-US" dirty="0"/>
              <a:t>. </a:t>
            </a:r>
            <a:r>
              <a:rPr lang="en-US" dirty="0" err="1"/>
              <a:t>Prinsip</a:t>
            </a:r>
            <a:r>
              <a:rPr lang="en-US" dirty="0"/>
              <a:t> SDGs no one left behind.</a:t>
            </a:r>
            <a:endParaRPr lang="id-ID" dirty="0"/>
          </a:p>
          <a:p>
            <a:endParaRPr lang="id-ID" dirty="0"/>
          </a:p>
        </p:txBody>
      </p:sp>
    </p:spTree>
    <p:extLst>
      <p:ext uri="{BB962C8B-B14F-4D97-AF65-F5344CB8AC3E}">
        <p14:creationId xmlns:p14="http://schemas.microsoft.com/office/powerpoint/2010/main" val="33528358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solidFill>
                  <a:srgbClr val="C00000"/>
                </a:solidFill>
              </a:rPr>
              <a:t>Masalah</a:t>
            </a:r>
            <a:r>
              <a:rPr lang="en-US" dirty="0" smtClean="0">
                <a:solidFill>
                  <a:srgbClr val="C00000"/>
                </a:solidFill>
              </a:rPr>
              <a:t> </a:t>
            </a:r>
            <a:r>
              <a:rPr lang="en-US" dirty="0" err="1" smtClean="0">
                <a:solidFill>
                  <a:srgbClr val="C00000"/>
                </a:solidFill>
              </a:rPr>
              <a:t>dihari</a:t>
            </a:r>
            <a:r>
              <a:rPr lang="en-US" dirty="0" smtClean="0">
                <a:solidFill>
                  <a:srgbClr val="C00000"/>
                </a:solidFill>
              </a:rPr>
              <a:t> </a:t>
            </a:r>
            <a:r>
              <a:rPr lang="en-US" dirty="0" err="1" smtClean="0">
                <a:solidFill>
                  <a:srgbClr val="C00000"/>
                </a:solidFill>
              </a:rPr>
              <a:t>pencoblosan</a:t>
            </a:r>
            <a:endParaRPr lang="id-ID" dirty="0">
              <a:solidFill>
                <a:srgbClr val="C00000"/>
              </a:solidFill>
            </a:endParaRPr>
          </a:p>
        </p:txBody>
      </p:sp>
      <p:sp>
        <p:nvSpPr>
          <p:cNvPr id="3" name="Content Placeholder 2"/>
          <p:cNvSpPr>
            <a:spLocks noGrp="1"/>
          </p:cNvSpPr>
          <p:nvPr>
            <p:ph idx="1"/>
          </p:nvPr>
        </p:nvSpPr>
        <p:spPr>
          <a:xfrm>
            <a:off x="1463040" y="2286001"/>
            <a:ext cx="6196405" cy="3437068"/>
          </a:xfrm>
          <a:solidFill>
            <a:schemeClr val="accent6">
              <a:lumMod val="60000"/>
              <a:lumOff val="40000"/>
            </a:schemeClr>
          </a:solidFill>
        </p:spPr>
        <p:txBody>
          <a:bodyPr>
            <a:normAutofit/>
          </a:bodyPr>
          <a:lstStyle/>
          <a:p>
            <a:pPr lvl="0"/>
            <a:endParaRPr lang="en-US" dirty="0" smtClean="0"/>
          </a:p>
          <a:p>
            <a:pPr lvl="0"/>
            <a:r>
              <a:rPr lang="en-US" dirty="0" err="1" smtClean="0"/>
              <a:t>Memastikan</a:t>
            </a:r>
            <a:r>
              <a:rPr lang="en-US" dirty="0" smtClean="0"/>
              <a:t> </a:t>
            </a:r>
            <a:r>
              <a:rPr lang="en-US" dirty="0" err="1"/>
              <a:t>bahwa</a:t>
            </a:r>
            <a:r>
              <a:rPr lang="en-US" dirty="0"/>
              <a:t> </a:t>
            </a:r>
            <a:r>
              <a:rPr lang="en-US" dirty="0" err="1"/>
              <a:t>mereka</a:t>
            </a:r>
            <a:r>
              <a:rPr lang="en-US" dirty="0"/>
              <a:t> </a:t>
            </a:r>
            <a:r>
              <a:rPr lang="en-US" dirty="0" err="1"/>
              <a:t>memilih</a:t>
            </a:r>
            <a:endParaRPr lang="id-ID" dirty="0"/>
          </a:p>
          <a:p>
            <a:pPr lvl="0"/>
            <a:r>
              <a:rPr lang="en-US" dirty="0"/>
              <a:t>TPU </a:t>
            </a:r>
            <a:r>
              <a:rPr lang="en-US" dirty="0" err="1"/>
              <a:t>didalam</a:t>
            </a:r>
            <a:r>
              <a:rPr lang="en-US" dirty="0"/>
              <a:t> </a:t>
            </a:r>
            <a:r>
              <a:rPr lang="en-US" dirty="0" err="1"/>
              <a:t>panti</a:t>
            </a:r>
            <a:r>
              <a:rPr lang="en-US" dirty="0"/>
              <a:t>/</a:t>
            </a:r>
            <a:r>
              <a:rPr lang="en-US" dirty="0" err="1"/>
              <a:t>rsj</a:t>
            </a:r>
            <a:r>
              <a:rPr lang="en-US" dirty="0"/>
              <a:t> </a:t>
            </a:r>
            <a:r>
              <a:rPr lang="en-US" dirty="0" err="1"/>
              <a:t>atau</a:t>
            </a:r>
            <a:r>
              <a:rPr lang="en-US" dirty="0"/>
              <a:t> </a:t>
            </a:r>
            <a:r>
              <a:rPr lang="en-US" dirty="0" err="1"/>
              <a:t>diluar</a:t>
            </a:r>
            <a:r>
              <a:rPr lang="en-US" dirty="0"/>
              <a:t> </a:t>
            </a:r>
            <a:r>
              <a:rPr lang="en-US" dirty="0" err="1"/>
              <a:t>panti</a:t>
            </a:r>
            <a:r>
              <a:rPr lang="en-US" dirty="0"/>
              <a:t>?</a:t>
            </a:r>
            <a:endParaRPr lang="id-ID" dirty="0"/>
          </a:p>
          <a:p>
            <a:pPr lvl="0"/>
            <a:r>
              <a:rPr lang="en-US" dirty="0" err="1"/>
              <a:t>Protokol</a:t>
            </a:r>
            <a:r>
              <a:rPr lang="en-US" dirty="0"/>
              <a:t> </a:t>
            </a:r>
            <a:r>
              <a:rPr lang="en-US" dirty="0" err="1"/>
              <a:t>kesehatan</a:t>
            </a:r>
            <a:r>
              <a:rPr lang="en-US" dirty="0"/>
              <a:t>, </a:t>
            </a:r>
            <a:r>
              <a:rPr lang="en-US" dirty="0" err="1"/>
              <a:t>karena</a:t>
            </a:r>
            <a:r>
              <a:rPr lang="en-US" dirty="0"/>
              <a:t> </a:t>
            </a:r>
            <a:r>
              <a:rPr lang="en-US" dirty="0" err="1"/>
              <a:t>mereka</a:t>
            </a:r>
            <a:r>
              <a:rPr lang="en-US" dirty="0"/>
              <a:t> </a:t>
            </a:r>
            <a:r>
              <a:rPr lang="en-US" dirty="0" err="1"/>
              <a:t>rentan</a:t>
            </a:r>
            <a:r>
              <a:rPr lang="en-US" dirty="0"/>
              <a:t> </a:t>
            </a:r>
            <a:r>
              <a:rPr lang="en-US" dirty="0" err="1"/>
              <a:t>terkait</a:t>
            </a:r>
            <a:r>
              <a:rPr lang="en-US" dirty="0"/>
              <a:t> </a:t>
            </a:r>
            <a:r>
              <a:rPr lang="en-US" dirty="0" err="1"/>
              <a:t>kondisi</a:t>
            </a:r>
            <a:r>
              <a:rPr lang="en-US" dirty="0"/>
              <a:t> </a:t>
            </a:r>
            <a:r>
              <a:rPr lang="en-US" dirty="0" err="1"/>
              <a:t>hisdupnya</a:t>
            </a:r>
            <a:r>
              <a:rPr lang="en-US" dirty="0"/>
              <a:t> yang </a:t>
            </a:r>
            <a:r>
              <a:rPr lang="en-US" dirty="0" err="1"/>
              <a:t>terkurung</a:t>
            </a:r>
            <a:r>
              <a:rPr lang="en-US" dirty="0"/>
              <a:t> </a:t>
            </a:r>
            <a:r>
              <a:rPr lang="en-US" dirty="0" err="1"/>
              <a:t>dalam</a:t>
            </a:r>
            <a:r>
              <a:rPr lang="en-US" dirty="0"/>
              <a:t> </a:t>
            </a:r>
            <a:r>
              <a:rPr lang="en-US" dirty="0" err="1"/>
              <a:t>jumlah</a:t>
            </a:r>
            <a:r>
              <a:rPr lang="en-US" dirty="0"/>
              <a:t> </a:t>
            </a:r>
            <a:r>
              <a:rPr lang="en-US" dirty="0" err="1"/>
              <a:t>besar</a:t>
            </a:r>
            <a:r>
              <a:rPr lang="en-US" dirty="0"/>
              <a:t>, </a:t>
            </a:r>
            <a:r>
              <a:rPr lang="en-US" dirty="0" err="1"/>
              <a:t>satu</a:t>
            </a:r>
            <a:r>
              <a:rPr lang="en-US" dirty="0"/>
              <a:t> </a:t>
            </a:r>
            <a:r>
              <a:rPr lang="en-US" dirty="0" err="1"/>
              <a:t>tertular</a:t>
            </a:r>
            <a:r>
              <a:rPr lang="en-US" dirty="0"/>
              <a:t> </a:t>
            </a:r>
            <a:r>
              <a:rPr lang="en-US" dirty="0" err="1"/>
              <a:t>bisa</a:t>
            </a:r>
            <a:r>
              <a:rPr lang="en-US" dirty="0"/>
              <a:t> </a:t>
            </a:r>
            <a:r>
              <a:rPr lang="en-US" dirty="0" err="1"/>
              <a:t>menyebar</a:t>
            </a:r>
            <a:r>
              <a:rPr lang="en-US" dirty="0"/>
              <a:t> </a:t>
            </a:r>
            <a:r>
              <a:rPr lang="en-US" dirty="0" err="1"/>
              <a:t>dengan</a:t>
            </a:r>
            <a:r>
              <a:rPr lang="en-US" dirty="0"/>
              <a:t> </a:t>
            </a:r>
            <a:r>
              <a:rPr lang="en-US" dirty="0" err="1"/>
              <a:t>cepat</a:t>
            </a:r>
            <a:r>
              <a:rPr lang="en-US" dirty="0"/>
              <a:t>.</a:t>
            </a:r>
            <a:endParaRPr lang="id-ID" dirty="0"/>
          </a:p>
          <a:p>
            <a:pPr marL="0" indent="0">
              <a:buNone/>
            </a:pPr>
            <a:r>
              <a:rPr lang="en-US" dirty="0"/>
              <a:t> </a:t>
            </a:r>
            <a:endParaRPr lang="id-ID" dirty="0"/>
          </a:p>
          <a:p>
            <a:endParaRPr lang="id-ID" dirty="0"/>
          </a:p>
        </p:txBody>
      </p:sp>
    </p:spTree>
    <p:extLst>
      <p:ext uri="{BB962C8B-B14F-4D97-AF65-F5344CB8AC3E}">
        <p14:creationId xmlns:p14="http://schemas.microsoft.com/office/powerpoint/2010/main" val="12880947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1095023" y="1524000"/>
            <a:ext cx="6965245" cy="1752600"/>
          </a:xfrm>
          <a:solidFill>
            <a:schemeClr val="accent6">
              <a:lumMod val="60000"/>
              <a:lumOff val="40000"/>
            </a:schemeClr>
          </a:solidFill>
        </p:spPr>
        <p:txBody>
          <a:bodyPr>
            <a:normAutofit/>
          </a:bodyPr>
          <a:lstStyle/>
          <a:p>
            <a:r>
              <a:rPr lang="en-US" dirty="0" smtClean="0"/>
              <a:t>Nobody Left Behind</a:t>
            </a:r>
            <a:endParaRPr lang="id-ID" dirty="0"/>
          </a:p>
        </p:txBody>
      </p:sp>
      <p:sp>
        <p:nvSpPr>
          <p:cNvPr id="8" name="Content Placeholder 7"/>
          <p:cNvSpPr>
            <a:spLocks noGrp="1"/>
          </p:cNvSpPr>
          <p:nvPr>
            <p:ph idx="1"/>
          </p:nvPr>
        </p:nvSpPr>
        <p:spPr>
          <a:xfrm>
            <a:off x="1463040" y="3352799"/>
            <a:ext cx="6196405" cy="2370269"/>
          </a:xfrm>
        </p:spPr>
        <p:txBody>
          <a:bodyPr/>
          <a:lstStyle/>
          <a:p>
            <a:endParaRPr lang="en-US" dirty="0" smtClean="0"/>
          </a:p>
          <a:p>
            <a:pPr marL="0" indent="0" algn="ctr">
              <a:buNone/>
            </a:pPr>
            <a:r>
              <a:rPr lang="en-US" sz="3600" dirty="0" err="1" smtClean="0"/>
              <a:t>Terima</a:t>
            </a:r>
            <a:r>
              <a:rPr lang="en-US" sz="3600" dirty="0" smtClean="0"/>
              <a:t> </a:t>
            </a:r>
            <a:r>
              <a:rPr lang="en-US" sz="3600" dirty="0" err="1" smtClean="0"/>
              <a:t>Kasih</a:t>
            </a:r>
            <a:endParaRPr lang="en-US" sz="3600" dirty="0"/>
          </a:p>
        </p:txBody>
      </p:sp>
    </p:spTree>
    <p:extLst>
      <p:ext uri="{BB962C8B-B14F-4D97-AF65-F5344CB8AC3E}">
        <p14:creationId xmlns:p14="http://schemas.microsoft.com/office/powerpoint/2010/main" val="283429930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ushpin">
  <a:themeElements>
    <a:clrScheme name="Pushpin">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Pushpin">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ushpin">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189</TotalTime>
  <Words>775</Words>
  <Application>Microsoft Office PowerPoint</Application>
  <PresentationFormat>On-screen Show (4:3)</PresentationFormat>
  <Paragraphs>83</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Pushpin</vt:lpstr>
      <vt:lpstr>Inklusivitas Pilkada 2020  bagi penyandang disabilitas psikososial</vt:lpstr>
      <vt:lpstr>Sejarah partisipasi penyandang disabilitas psikososial dalam Pemilu</vt:lpstr>
      <vt:lpstr>Judicial review</vt:lpstr>
      <vt:lpstr>Keputusan MK</vt:lpstr>
      <vt:lpstr>Pernyataan  Pengurus Pusat Persatuan Dokter  Spesialis Kesehatan Jiwa Indonesia (PDSKJI) 7 April 2019</vt:lpstr>
      <vt:lpstr>Lanjutan Pernyataan PDSKJI</vt:lpstr>
      <vt:lpstr>Lanjutan pernyataan PDSKJI </vt:lpstr>
      <vt:lpstr>Lanjutan Pernyataan PDSKJI</vt:lpstr>
      <vt:lpstr>Lanjutan Penyataan PDSKJI</vt:lpstr>
      <vt:lpstr>Pelaksanaan Pilkada  di panti-panti  penyandang disabilitas psikososial </vt:lpstr>
      <vt:lpstr>Demografi Pilkada 2020 dan sebaran panti-panti sosial</vt:lpstr>
      <vt:lpstr>  Grafik: Perbandingan Pilkada Serentak di Daerah yang Memiliki atau Tidak Memiliki Panti, RSJ dan Tempat Rehabilitasi Mental  Sumber: PJS dan KPU, diolah kembali  </vt:lpstr>
      <vt:lpstr>.</vt:lpstr>
      <vt:lpstr>Panti-panti sosial disabilitas psikososial di Indonesia</vt:lpstr>
      <vt:lpstr>Masalah selama Covid 19</vt:lpstr>
      <vt:lpstr>Potensi masalah saat  pendaftaran pemilih:</vt:lpstr>
      <vt:lpstr>Pendidikan pemilih: </vt:lpstr>
      <vt:lpstr>Masalah dihari pencoblosan</vt:lpstr>
      <vt:lpstr>Nobody Left Behind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ASUS</dc:creator>
  <cp:lastModifiedBy>ASUS</cp:lastModifiedBy>
  <cp:revision>17</cp:revision>
  <dcterms:created xsi:type="dcterms:W3CDTF">2020-10-21T23:50:26Z</dcterms:created>
  <dcterms:modified xsi:type="dcterms:W3CDTF">2020-10-22T02:59:49Z</dcterms:modified>
</cp:coreProperties>
</file>